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88" r:id="rId3"/>
    <p:sldId id="261" r:id="rId4"/>
    <p:sldId id="262" r:id="rId5"/>
    <p:sldId id="274" r:id="rId6"/>
    <p:sldId id="263" r:id="rId7"/>
    <p:sldId id="264" r:id="rId8"/>
    <p:sldId id="265" r:id="rId9"/>
    <p:sldId id="277" r:id="rId10"/>
    <p:sldId id="266" r:id="rId11"/>
    <p:sldId id="276" r:id="rId12"/>
    <p:sldId id="275" r:id="rId13"/>
    <p:sldId id="270" r:id="rId14"/>
    <p:sldId id="271" r:id="rId15"/>
    <p:sldId id="272" r:id="rId16"/>
    <p:sldId id="285" r:id="rId17"/>
    <p:sldId id="273" r:id="rId18"/>
    <p:sldId id="267" r:id="rId19"/>
    <p:sldId id="268" r:id="rId20"/>
    <p:sldId id="278" r:id="rId21"/>
    <p:sldId id="279" r:id="rId22"/>
    <p:sldId id="280" r:id="rId23"/>
    <p:sldId id="281" r:id="rId24"/>
    <p:sldId id="286" r:id="rId25"/>
    <p:sldId id="287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02/10/2019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02/10/2019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02/10/2019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ORGANIZACIÓN Y PROGRAMACIÓN DE COMPUTADORAS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OPC</a:t>
            </a:r>
          </a:p>
          <a:p>
            <a:r>
              <a:rPr lang="es-MX" dirty="0" smtClean="0"/>
              <a:t>A – D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Instruction </a:t>
            </a:r>
            <a:r>
              <a:rPr lang="es-MX" dirty="0">
                <a:solidFill>
                  <a:prstClr val="black"/>
                </a:solidFill>
              </a:rPr>
              <a:t> (</a:t>
            </a:r>
            <a:r>
              <a:rPr lang="es-MX" sz="2000" dirty="0" err="1">
                <a:solidFill>
                  <a:prstClr val="black"/>
                </a:solidFill>
              </a:rPr>
              <a:t>Signed</a:t>
            </a:r>
            <a:r>
              <a:rPr lang="es-MX" sz="2000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Multiply</a:t>
            </a:r>
            <a:r>
              <a:rPr lang="es-MX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0602" y="1485953"/>
            <a:ext cx="7772400" cy="481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Two-operand 16-bit formats, 16-bit product:</a:t>
            </a:r>
            <a:endParaRPr lang="en-US" altLang="en-US" sz="2000" dirty="0"/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reg16,reg/mem16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reg16,imm8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reg16,imm16</a:t>
            </a:r>
            <a:endParaRPr lang="en-US" altLang="en-US" sz="2000" dirty="0" smtClean="0"/>
          </a:p>
          <a:p>
            <a:r>
              <a:rPr lang="en-US" altLang="en-US" sz="2000" dirty="0"/>
              <a:t>Two-operand </a:t>
            </a:r>
            <a:r>
              <a:rPr lang="en-US" altLang="en-US" sz="2000" dirty="0" smtClean="0"/>
              <a:t>32-bit formats, 32-bit product:</a:t>
            </a:r>
            <a:endParaRPr lang="en-US" altLang="en-US" sz="2000" dirty="0"/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</a:t>
            </a:r>
            <a:r>
              <a:rPr lang="en-US" altLang="en-US" sz="1800" b="1" dirty="0" smtClean="0">
                <a:latin typeface="Courier New" pitchFamily="49" charset="0"/>
              </a:rPr>
              <a:t>reg32,reg/mem32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</a:t>
            </a:r>
            <a:r>
              <a:rPr lang="en-US" altLang="en-US" sz="1800" b="1" dirty="0" smtClean="0">
                <a:latin typeface="Courier New" pitchFamily="49" charset="0"/>
              </a:rPr>
              <a:t>reg32,imm8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</a:t>
            </a:r>
            <a:r>
              <a:rPr lang="en-US" altLang="en-US" sz="1800" b="1" dirty="0" smtClean="0">
                <a:latin typeface="Courier New" pitchFamily="49" charset="0"/>
              </a:rPr>
              <a:t>reg32,imm32</a:t>
            </a:r>
          </a:p>
          <a:p>
            <a:r>
              <a:rPr lang="en-US" altLang="en-US" sz="2000" dirty="0" smtClean="0"/>
              <a:t>Two-operand 64-bit formats.</a:t>
            </a:r>
          </a:p>
          <a:p>
            <a:endParaRPr lang="en-US" altLang="en-US" sz="2000" dirty="0"/>
          </a:p>
          <a:p>
            <a:pPr lvl="2"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91596"/>
              </p:ext>
            </p:extLst>
          </p:nvPr>
        </p:nvGraphicFramePr>
        <p:xfrm>
          <a:off x="1358493" y="4524376"/>
          <a:ext cx="6416618" cy="184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32496"/>
                <a:gridCol w="1511618"/>
                <a:gridCol w="3472504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 = reg16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imm8/imm16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 = reg16 * imm8/imm16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 = reg32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imm8/imm32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 = reg32 * imm8/imm32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 1041"/>
          <p:cNvSpPr txBox="1">
            <a:spLocks noChangeArrowheads="1"/>
          </p:cNvSpPr>
          <p:nvPr/>
        </p:nvSpPr>
        <p:spPr bwMode="auto">
          <a:xfrm>
            <a:off x="5613666" y="1785270"/>
            <a:ext cx="2844534" cy="12618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 smtClean="0">
                <a:solidFill>
                  <a:schemeClr val="tx2"/>
                </a:solidFill>
              </a:rPr>
              <a:t>Two-operand IMUL formats  truncate the product. When significant digits are lost OF and CF are set.</a:t>
            </a:r>
            <a:endParaRPr lang="en-US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 Instruction </a:t>
            </a:r>
            <a:r>
              <a:rPr lang="es-MX" dirty="0">
                <a:solidFill>
                  <a:prstClr val="black"/>
                </a:solidFill>
              </a:rPr>
              <a:t> (</a:t>
            </a:r>
            <a:r>
              <a:rPr lang="es-MX" sz="2000" dirty="0" err="1">
                <a:solidFill>
                  <a:prstClr val="black"/>
                </a:solidFill>
              </a:rPr>
              <a:t>Signed</a:t>
            </a:r>
            <a:r>
              <a:rPr lang="es-MX" sz="2000" dirty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Multiply</a:t>
            </a:r>
            <a:r>
              <a:rPr lang="es-MX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2100"/>
            <a:ext cx="7772400" cy="481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Three-operand 16-bit formats:</a:t>
            </a:r>
            <a:endParaRPr lang="en-US" altLang="en-US" sz="2000" dirty="0"/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reg16,reg/mem16</a:t>
            </a:r>
            <a:r>
              <a:rPr lang="en-US" altLang="en-US" sz="1800" b="1" dirty="0">
                <a:latin typeface="Courier New" pitchFamily="49" charset="0"/>
              </a:rPr>
              <a:t>,imm8</a:t>
            </a: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reg16</a:t>
            </a:r>
            <a:r>
              <a:rPr lang="en-US" altLang="en-US" sz="1800" b="1" dirty="0">
                <a:latin typeface="Courier New" pitchFamily="49" charset="0"/>
              </a:rPr>
              <a:t>,reg/mem16</a:t>
            </a:r>
            <a:r>
              <a:rPr lang="en-US" altLang="en-US" sz="1800" b="1" dirty="0" smtClean="0">
                <a:latin typeface="Courier New" pitchFamily="49" charset="0"/>
              </a:rPr>
              <a:t>,imm16</a:t>
            </a:r>
            <a:endParaRPr lang="en-US" altLang="en-US" sz="2000" dirty="0" smtClean="0"/>
          </a:p>
          <a:p>
            <a:r>
              <a:rPr lang="en-US" altLang="en-US" sz="2000" dirty="0" smtClean="0"/>
              <a:t>Three-operand 32-bit </a:t>
            </a:r>
            <a:r>
              <a:rPr lang="en-US" altLang="en-US" sz="2000" dirty="0"/>
              <a:t>formats: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IMUL </a:t>
            </a:r>
            <a:r>
              <a:rPr lang="en-US" altLang="en-US" sz="1800" b="1" dirty="0" smtClean="0">
                <a:latin typeface="Courier New" pitchFamily="49" charset="0"/>
              </a:rPr>
              <a:t>reg32,reg/mem32</a:t>
            </a:r>
            <a:r>
              <a:rPr lang="en-US" altLang="en-US" sz="1800" b="1" dirty="0">
                <a:latin typeface="Courier New" pitchFamily="49" charset="0"/>
              </a:rPr>
              <a:t>,imm8</a:t>
            </a: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reg32,reg/mem32,imm32</a:t>
            </a:r>
            <a:endParaRPr lang="en-US" altLang="en-US" sz="2000" dirty="0"/>
          </a:p>
          <a:p>
            <a:r>
              <a:rPr lang="en-US" altLang="en-US" sz="2000" dirty="0">
                <a:solidFill>
                  <a:prstClr val="black"/>
                </a:solidFill>
              </a:rPr>
              <a:t>Three-operand </a:t>
            </a:r>
            <a:r>
              <a:rPr lang="en-US" altLang="en-US" sz="2000" dirty="0" smtClean="0">
                <a:solidFill>
                  <a:prstClr val="black"/>
                </a:solidFill>
              </a:rPr>
              <a:t>64-bit formats.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57862"/>
              </p:ext>
            </p:extLst>
          </p:nvPr>
        </p:nvGraphicFramePr>
        <p:xfrm>
          <a:off x="1363691" y="4167083"/>
          <a:ext cx="6416618" cy="184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32496"/>
                <a:gridCol w="1511618"/>
                <a:gridCol w="3472504"/>
              </a:tblGrid>
              <a:tr h="316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 =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 * imm8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imm8/imm16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reg16 =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 * imm16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 =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 * imm8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imm8/imm32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reg32 =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 * imm32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 1041"/>
          <p:cNvSpPr txBox="1">
            <a:spLocks noChangeArrowheads="1"/>
          </p:cNvSpPr>
          <p:nvPr/>
        </p:nvSpPr>
        <p:spPr bwMode="auto">
          <a:xfrm>
            <a:off x="5471882" y="1988840"/>
            <a:ext cx="2844534" cy="12618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 smtClean="0">
                <a:solidFill>
                  <a:schemeClr val="tx2"/>
                </a:solidFill>
              </a:rPr>
              <a:t>Three-operand IMUL formats  truncate the product. When significant digits are lost OF and CF are set.</a:t>
            </a:r>
            <a:endParaRPr lang="en-US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58180" y="1916832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 smtClean="0"/>
              <a:t>Example: multiply </a:t>
            </a:r>
            <a:r>
              <a:rPr lang="en-US" altLang="en-US" dirty="0"/>
              <a:t>4,823,424 * 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423: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61065" y="2511097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EAX,4823424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EBX,-423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EBX</a:t>
            </a:r>
            <a:r>
              <a:rPr lang="en-US" altLang="en-US" sz="1800" b="1" dirty="0">
                <a:latin typeface="Courier New" pitchFamily="49" charset="0"/>
              </a:rPr>
              <a:t>	; EDX: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altLang="en-US" sz="1800" b="1" dirty="0">
                <a:latin typeface="Courier New" pitchFamily="49" charset="0"/>
              </a:rPr>
              <a:t> = FFFFFFFF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86635D80</a:t>
            </a:r>
            <a:r>
              <a:rPr lang="en-US" altLang="en-US" sz="1800" b="1" dirty="0">
                <a:latin typeface="Courier New" pitchFamily="49" charset="0"/>
              </a:rPr>
              <a:t>h, OF=0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09645" y="3441372"/>
            <a:ext cx="6705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 smtClean="0"/>
              <a:t>OF=0, CF=0 </a:t>
            </a:r>
            <a:r>
              <a:rPr lang="en-US" altLang="en-US" sz="2100" dirty="0"/>
              <a:t>because EDX is a sign extension of EAX.</a:t>
            </a:r>
          </a:p>
        </p:txBody>
      </p:sp>
    </p:spTree>
    <p:extLst>
      <p:ext uri="{BB962C8B-B14F-4D97-AF65-F5344CB8AC3E}">
        <p14:creationId xmlns:p14="http://schemas.microsoft.com/office/powerpoint/2010/main" val="18409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</a:t>
            </a:r>
            <a:r>
              <a:rPr lang="en-US" dirty="0" smtClean="0"/>
              <a:t>. 3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0" y="27813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AX,8760h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BX</a:t>
            </a:r>
            <a:r>
              <a:rPr lang="en-US" altLang="en-US" sz="1800" b="1" dirty="0">
                <a:latin typeface="Courier New" pitchFamily="49" charset="0"/>
              </a:rPr>
              <a:t>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7145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What will be the hexadecimal values of DX, AX, and the </a:t>
            </a:r>
            <a:r>
              <a:rPr lang="en-US" altLang="en-US" sz="2100" dirty="0" smtClean="0"/>
              <a:t>OVERFLOW </a:t>
            </a:r>
            <a:r>
              <a:rPr lang="en-US" altLang="en-US" sz="2100" dirty="0"/>
              <a:t>flag after the following instructions execute?</a:t>
            </a:r>
          </a:p>
        </p:txBody>
      </p:sp>
    </p:spTree>
    <p:extLst>
      <p:ext uri="{BB962C8B-B14F-4D97-AF65-F5344CB8AC3E}">
        <p14:creationId xmlns:p14="http://schemas.microsoft.com/office/powerpoint/2010/main" val="41005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DIV  </a:t>
            </a:r>
            <a:r>
              <a:rPr lang="es-MX" dirty="0" err="1"/>
              <a:t>Instruction</a:t>
            </a:r>
            <a:r>
              <a:rPr lang="es-MX" dirty="0"/>
              <a:t> (</a:t>
            </a:r>
            <a:r>
              <a:rPr lang="es-MX" sz="2000" dirty="0" err="1"/>
              <a:t>Unsigned</a:t>
            </a:r>
            <a:r>
              <a:rPr lang="es-MX" sz="2000" dirty="0"/>
              <a:t> </a:t>
            </a:r>
            <a:r>
              <a:rPr lang="es-MX" sz="2000" dirty="0" smtClean="0"/>
              <a:t>Divide</a:t>
            </a:r>
            <a:r>
              <a:rPr lang="es-MX" dirty="0" smtClean="0"/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The DIV (unsigned divide) instruction performs 8-bit, 16-bit, 32-bit and 64-bit division on unsigned integers</a:t>
            </a:r>
          </a:p>
          <a:p>
            <a:r>
              <a:rPr lang="en-US" altLang="en-US" sz="2000" dirty="0" smtClean="0"/>
              <a:t>A single operand is supplied (register or memory operand), which is assumed to be the divisor </a:t>
            </a:r>
          </a:p>
          <a:p>
            <a:r>
              <a:rPr lang="en-US" altLang="en-US" sz="2000" dirty="0" smtClean="0"/>
              <a:t>Instruction formats:</a:t>
            </a: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DIV </a:t>
            </a:r>
            <a:r>
              <a:rPr lang="en-US" altLang="en-US" sz="1800" b="1" i="1" dirty="0" err="1" smtClean="0">
                <a:latin typeface="Courier New" pitchFamily="49" charset="0"/>
              </a:rPr>
              <a:t>reg</a:t>
            </a:r>
            <a:r>
              <a:rPr lang="en-US" altLang="en-US" sz="1800" b="1" i="1" dirty="0" smtClean="0">
                <a:latin typeface="Courier New" pitchFamily="49" charset="0"/>
              </a:rPr>
              <a:t>/mem8</a:t>
            </a:r>
            <a:r>
              <a:rPr lang="en-US" altLang="en-US" sz="1800" dirty="0" smtClean="0">
                <a:latin typeface="Courier New" pitchFamily="49" charset="0"/>
              </a:rPr>
              <a:t>       ;16-bit dividend</a:t>
            </a:r>
            <a:endParaRPr lang="en-US" altLang="en-US" sz="1800" b="1" i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DIV </a:t>
            </a:r>
            <a:r>
              <a:rPr lang="en-US" altLang="en-US" sz="1800" b="1" i="1" dirty="0" err="1" smtClean="0">
                <a:latin typeface="Courier New" pitchFamily="49" charset="0"/>
              </a:rPr>
              <a:t>reg</a:t>
            </a:r>
            <a:r>
              <a:rPr lang="en-US" altLang="en-US" sz="1800" b="1" i="1" dirty="0" smtClean="0">
                <a:latin typeface="Courier New" pitchFamily="49" charset="0"/>
              </a:rPr>
              <a:t>/mem16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     ;32-bit </a:t>
            </a:r>
            <a:r>
              <a:rPr lang="en-US" altLang="en-US" sz="1800" dirty="0">
                <a:latin typeface="Courier New" pitchFamily="49" charset="0"/>
              </a:rPr>
              <a:t>dividend</a:t>
            </a:r>
            <a:endParaRPr lang="en-US" altLang="en-US" sz="1800" b="1" i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DIV </a:t>
            </a:r>
            <a:r>
              <a:rPr lang="en-US" altLang="en-US" sz="1800" b="1" i="1" dirty="0" err="1" smtClean="0">
                <a:latin typeface="Courier New" pitchFamily="49" charset="0"/>
              </a:rPr>
              <a:t>reg</a:t>
            </a:r>
            <a:r>
              <a:rPr lang="en-US" altLang="en-US" sz="1800" b="1" i="1" dirty="0" smtClean="0">
                <a:latin typeface="Courier New" pitchFamily="49" charset="0"/>
              </a:rPr>
              <a:t>/mem32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     ;64-bit dividend</a:t>
            </a:r>
          </a:p>
          <a:p>
            <a:pPr lvl="2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DIV </a:t>
            </a:r>
            <a:r>
              <a:rPr lang="en-US" altLang="en-US" sz="1800" b="1" i="1" dirty="0" err="1" smtClean="0">
                <a:latin typeface="Courier New" pitchFamily="49" charset="0"/>
              </a:rPr>
              <a:t>reg</a:t>
            </a:r>
            <a:r>
              <a:rPr lang="en-US" altLang="en-US" sz="1800" b="1" i="1" dirty="0" smtClean="0">
                <a:latin typeface="Courier New" pitchFamily="49" charset="0"/>
              </a:rPr>
              <a:t>/mem64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71740"/>
              </p:ext>
            </p:extLst>
          </p:nvPr>
        </p:nvGraphicFramePr>
        <p:xfrm>
          <a:off x="1889759" y="4696917"/>
          <a:ext cx="4663441" cy="15138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79818"/>
                <a:gridCol w="1342136"/>
                <a:gridCol w="1085660"/>
                <a:gridCol w="1155827"/>
              </a:tblGrid>
              <a:tr h="401316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Dividend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Reminder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AH:AL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DX:AX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EDX:EAX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7549" y="1513974"/>
            <a:ext cx="7315200" cy="7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Divide 8003h by 100h, using 16-bit </a:t>
            </a:r>
            <a:r>
              <a:rPr lang="en-US" altLang="en-US" dirty="0" smtClean="0"/>
              <a:t>operands, 32-bit dividend</a:t>
            </a:r>
            <a:endParaRPr lang="en-US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63043" y="2200526"/>
            <a:ext cx="708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51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51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DX,0</a:t>
            </a:r>
            <a:r>
              <a:rPr lang="en-US" altLang="en-US" sz="1800" b="1" dirty="0">
                <a:latin typeface="Courier New" pitchFamily="49" charset="0"/>
              </a:rPr>
              <a:t>	; clear dividend, high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AX,8003h</a:t>
            </a:r>
            <a:r>
              <a:rPr lang="en-US" altLang="en-US" sz="1800" b="1" dirty="0">
                <a:latin typeface="Courier New" pitchFamily="49" charset="0"/>
              </a:rPr>
              <a:t>	; dividend, 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CX,100h</a:t>
            </a:r>
            <a:r>
              <a:rPr lang="en-US" altLang="en-US" sz="1800" b="1" dirty="0">
                <a:latin typeface="Courier New" pitchFamily="49" charset="0"/>
              </a:rPr>
              <a:t>	; divisor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DIV CX</a:t>
            </a:r>
            <a:r>
              <a:rPr lang="en-US" altLang="en-US" sz="1800" b="1" dirty="0">
                <a:latin typeface="Courier New" pitchFamily="49" charset="0"/>
              </a:rPr>
              <a:t>	; AX = 0080h, DX = 3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86843" y="3723774"/>
            <a:ext cx="7391400" cy="2057400"/>
            <a:chOff x="480" y="2304"/>
            <a:chExt cx="4656" cy="1296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dirty="0"/>
                <a:t>Same division, using 32-bit </a:t>
              </a:r>
              <a:r>
                <a:rPr lang="en-US" altLang="en-US" dirty="0" smtClean="0"/>
                <a:t>operands, 64-bit dividend:</a:t>
              </a:r>
              <a:endParaRPr lang="en-US" altLang="en-US" dirty="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5163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5163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516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EDX,0</a:t>
              </a:r>
              <a:r>
                <a:rPr lang="en-US" altLang="en-US" sz="1800" b="1" dirty="0">
                  <a:latin typeface="Courier New" pitchFamily="49" charset="0"/>
                </a:rPr>
                <a:t>	; clear dividend, high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EAX,8003h</a:t>
              </a:r>
              <a:r>
                <a:rPr lang="en-US" altLang="en-US" sz="1800" b="1" dirty="0">
                  <a:latin typeface="Courier New" pitchFamily="49" charset="0"/>
                </a:rPr>
                <a:t>	; dividend, low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ECX,100h</a:t>
              </a:r>
              <a:r>
                <a:rPr lang="en-US" altLang="en-US" sz="1800" b="1" dirty="0">
                  <a:latin typeface="Courier New" pitchFamily="49" charset="0"/>
                </a:rPr>
                <a:t>	; divisor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DIV ECX</a:t>
              </a:r>
              <a:r>
                <a:rPr lang="en-US" altLang="en-US" sz="1800" b="1" dirty="0">
                  <a:latin typeface="Courier New" pitchFamily="49" charset="0"/>
                </a:rPr>
                <a:t>	; EAX = 00000080h, </a:t>
              </a:r>
              <a:r>
                <a:rPr lang="en-US" altLang="en-US" sz="1800" b="1" dirty="0" smtClean="0">
                  <a:latin typeface="Courier New" pitchFamily="49" charset="0"/>
                </a:rPr>
                <a:t>EDX </a:t>
              </a:r>
              <a:r>
                <a:rPr lang="en-US" altLang="en-US" sz="1800" b="1" dirty="0">
                  <a:latin typeface="Courier New" pitchFamily="49" charset="0"/>
                </a:rPr>
                <a:t>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0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arithmetic</a:t>
            </a:r>
            <a:r>
              <a:rPr lang="es-MX" dirty="0" smtClean="0"/>
              <a:t> status </a:t>
            </a:r>
            <a:r>
              <a:rPr lang="es-MX" dirty="0" err="1" smtClean="0"/>
              <a:t>flag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are </a:t>
            </a:r>
            <a:r>
              <a:rPr lang="es-MX" dirty="0" err="1" smtClean="0"/>
              <a:t>undefined</a:t>
            </a:r>
            <a:r>
              <a:rPr lang="es-MX" dirty="0" smtClean="0"/>
              <a:t> (?) </a:t>
            </a:r>
            <a:r>
              <a:rPr lang="es-MX" dirty="0" err="1" smtClean="0"/>
              <a:t>after</a:t>
            </a:r>
            <a:r>
              <a:rPr lang="es-MX" dirty="0" smtClean="0"/>
              <a:t> </a:t>
            </a:r>
            <a:r>
              <a:rPr lang="es-MX" dirty="0" err="1" smtClean="0"/>
              <a:t>executing</a:t>
            </a:r>
            <a:r>
              <a:rPr lang="es-MX" dirty="0" smtClean="0"/>
              <a:t> DIV </a:t>
            </a:r>
            <a:r>
              <a:rPr lang="es-MX" dirty="0" err="1" smtClean="0"/>
              <a:t>instructions</a:t>
            </a:r>
            <a:r>
              <a:rPr lang="es-MX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if the Quotient doesn’t fit the </a:t>
            </a:r>
            <a:r>
              <a:rPr lang="en-US" dirty="0" smtClean="0"/>
              <a:t>destination operand (register)?</a:t>
            </a:r>
          </a:p>
          <a:p>
            <a:pPr lvl="1"/>
            <a:r>
              <a:rPr lang="es-MX" dirty="0" smtClean="0"/>
              <a:t>A divide </a:t>
            </a:r>
            <a:r>
              <a:rPr lang="es-MX" dirty="0" err="1" smtClean="0"/>
              <a:t>overflow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, </a:t>
            </a:r>
            <a:r>
              <a:rPr lang="es-MX" dirty="0" err="1" smtClean="0"/>
              <a:t>causing</a:t>
            </a:r>
            <a:r>
              <a:rPr lang="es-MX" dirty="0" smtClean="0"/>
              <a:t> a CPU </a:t>
            </a:r>
            <a:r>
              <a:rPr lang="es-MX" dirty="0" err="1" smtClean="0"/>
              <a:t>interrupt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current</a:t>
            </a:r>
            <a:r>
              <a:rPr lang="es-MX" dirty="0" smtClean="0"/>
              <a:t>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halts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happens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divisor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?</a:t>
            </a:r>
          </a:p>
          <a:p>
            <a:pPr lvl="1"/>
            <a:r>
              <a:rPr lang="es-MX" dirty="0"/>
              <a:t>A </a:t>
            </a:r>
            <a:r>
              <a:rPr lang="es-MX" dirty="0" err="1" smtClean="0"/>
              <a:t>division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, </a:t>
            </a:r>
            <a:r>
              <a:rPr lang="es-MX" dirty="0" err="1"/>
              <a:t>causing</a:t>
            </a:r>
            <a:r>
              <a:rPr lang="es-MX" dirty="0"/>
              <a:t> a CPU </a:t>
            </a:r>
            <a:r>
              <a:rPr lang="es-MX" dirty="0" err="1"/>
              <a:t>interrupt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halts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To </a:t>
            </a:r>
            <a:r>
              <a:rPr lang="es-MX" dirty="0" err="1" smtClean="0"/>
              <a:t>prevent</a:t>
            </a:r>
            <a:r>
              <a:rPr lang="es-MX" dirty="0" smtClean="0"/>
              <a:t> </a:t>
            </a:r>
            <a:r>
              <a:rPr lang="es-MX" dirty="0" err="1" smtClean="0"/>
              <a:t>division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, test de divisor </a:t>
            </a:r>
            <a:r>
              <a:rPr lang="es-MX" dirty="0" err="1" smtClean="0"/>
              <a:t>before</a:t>
            </a:r>
            <a:r>
              <a:rPr lang="es-MX" dirty="0" smtClean="0"/>
              <a:t> </a:t>
            </a:r>
            <a:r>
              <a:rPr lang="es-MX" dirty="0" err="1" smtClean="0"/>
              <a:t>dividing</a:t>
            </a:r>
            <a:r>
              <a:rPr lang="es-MX" dirty="0" smtClean="0"/>
              <a:t>.</a:t>
            </a:r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1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</a:t>
            </a:r>
            <a:r>
              <a:rPr lang="en-US" dirty="0" smtClean="0"/>
              <a:t>. 4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95600" y="3962400"/>
            <a:ext cx="2971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DX,0087h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AX,6000h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BX,100h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DIV BX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51701" y="1751012"/>
            <a:ext cx="7696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dirty="0"/>
              <a:t>What will be the hexadecimal values of DX and AX after the following instructions execute? Or, if divide overflow occurs, you can indicate that as your answer:</a:t>
            </a:r>
          </a:p>
        </p:txBody>
      </p:sp>
    </p:spTree>
    <p:extLst>
      <p:ext uri="{BB962C8B-B14F-4D97-AF65-F5344CB8AC3E}">
        <p14:creationId xmlns:p14="http://schemas.microsoft.com/office/powerpoint/2010/main" val="1229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</a:t>
            </a:r>
            <a:r>
              <a:rPr lang="en-US" dirty="0" smtClean="0"/>
              <a:t>. 5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9800" y="3321075"/>
            <a:ext cx="2667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DX,0087h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AX,6002h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BX,10h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DIV BX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1628800"/>
            <a:ext cx="7696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What will be the hexadecimal values of DX and AX after the following instructions execute? Or, if divide overflow occurs, you can indicate that as your answer:</a:t>
            </a:r>
          </a:p>
        </p:txBody>
      </p:sp>
    </p:spTree>
    <p:extLst>
      <p:ext uri="{BB962C8B-B14F-4D97-AF65-F5344CB8AC3E}">
        <p14:creationId xmlns:p14="http://schemas.microsoft.com/office/powerpoint/2010/main" val="1427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 Division (IDIV)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84784"/>
            <a:ext cx="7620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en-US" dirty="0" smtClean="0"/>
              <a:t>Signed integers must be sign-extended before division takes place</a:t>
            </a:r>
          </a:p>
          <a:p>
            <a:pPr lvl="1">
              <a:lnSpc>
                <a:spcPct val="90000"/>
              </a:lnSpc>
              <a:tabLst>
                <a:tab pos="3768725" algn="l"/>
              </a:tabLst>
            </a:pPr>
            <a:r>
              <a:rPr lang="en-US" altLang="en-US" sz="2600" dirty="0" smtClean="0"/>
              <a:t>fill high byte/word/</a:t>
            </a:r>
            <a:r>
              <a:rPr lang="en-US" altLang="en-US" sz="2600" dirty="0" err="1" smtClean="0"/>
              <a:t>doubleword</a:t>
            </a:r>
            <a:r>
              <a:rPr lang="en-US" altLang="en-US" sz="2600" dirty="0" smtClean="0"/>
              <a:t> with a copy of the low byte/word/</a:t>
            </a:r>
            <a:r>
              <a:rPr lang="en-US" altLang="en-US" sz="2600" dirty="0" err="1" smtClean="0"/>
              <a:t>doubleword's</a:t>
            </a:r>
            <a:r>
              <a:rPr lang="en-US" altLang="en-US" sz="2600" dirty="0" smtClean="0"/>
              <a:t> sign bit</a:t>
            </a:r>
          </a:p>
          <a:p>
            <a:pPr>
              <a:lnSpc>
                <a:spcPct val="90000"/>
              </a:lnSpc>
              <a:tabLst>
                <a:tab pos="3768725" algn="l"/>
              </a:tabLst>
            </a:pPr>
            <a:endParaRPr lang="en-US" altLang="en-US" dirty="0" smtClean="0"/>
          </a:p>
          <a:p>
            <a:pPr>
              <a:lnSpc>
                <a:spcPct val="90000"/>
              </a:lnSpc>
              <a:tabLst>
                <a:tab pos="3768725" algn="l"/>
              </a:tabLst>
            </a:pPr>
            <a:r>
              <a:rPr lang="en-US" altLang="en-US" dirty="0" smtClean="0"/>
              <a:t>For example, the high byte contains a copy of the sign bit from the low byte: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05064"/>
            <a:ext cx="396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6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Multiplication</a:t>
            </a:r>
            <a:r>
              <a:rPr lang="es-MX" dirty="0" smtClean="0"/>
              <a:t> and </a:t>
            </a:r>
            <a:r>
              <a:rPr lang="es-MX" dirty="0" err="1" smtClean="0"/>
              <a:t>Division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Multiplication</a:t>
            </a:r>
            <a:r>
              <a:rPr lang="es-MX" dirty="0" smtClean="0"/>
              <a:t> and </a:t>
            </a:r>
            <a:r>
              <a:rPr lang="es-MX" dirty="0" err="1" smtClean="0"/>
              <a:t>Division</a:t>
            </a:r>
            <a:r>
              <a:rPr lang="es-MX" dirty="0" smtClean="0"/>
              <a:t> </a:t>
            </a:r>
            <a:r>
              <a:rPr lang="es-MX" dirty="0" err="1" smtClean="0"/>
              <a:t>Instructions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MUL – </a:t>
            </a:r>
            <a:r>
              <a:rPr lang="es-MX" dirty="0" err="1" smtClean="0"/>
              <a:t>unsigned</a:t>
            </a:r>
            <a:r>
              <a:rPr lang="es-MX" dirty="0" smtClean="0"/>
              <a:t> </a:t>
            </a:r>
            <a:r>
              <a:rPr lang="es-MX" dirty="0" err="1" smtClean="0"/>
              <a:t>multiply</a:t>
            </a:r>
            <a:endParaRPr lang="es-MX" dirty="0" smtClean="0"/>
          </a:p>
          <a:p>
            <a:r>
              <a:rPr lang="es-MX" dirty="0" smtClean="0"/>
              <a:t>IMUL – </a:t>
            </a:r>
            <a:r>
              <a:rPr lang="es-MX" dirty="0" err="1" smtClean="0"/>
              <a:t>signed</a:t>
            </a:r>
            <a:r>
              <a:rPr lang="es-MX" dirty="0" smtClean="0"/>
              <a:t> </a:t>
            </a:r>
            <a:r>
              <a:rPr lang="es-MX" dirty="0" err="1" smtClean="0"/>
              <a:t>multiply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DIV – </a:t>
            </a:r>
            <a:r>
              <a:rPr lang="es-MX" dirty="0" err="1" smtClean="0"/>
              <a:t>unsigned</a:t>
            </a:r>
            <a:r>
              <a:rPr lang="es-MX" dirty="0" smtClean="0"/>
              <a:t> </a:t>
            </a:r>
            <a:r>
              <a:rPr lang="es-MX" dirty="0" err="1" smtClean="0"/>
              <a:t>division</a:t>
            </a:r>
            <a:endParaRPr lang="es-MX" dirty="0" smtClean="0"/>
          </a:p>
          <a:p>
            <a:r>
              <a:rPr lang="es-MX" dirty="0" smtClean="0"/>
              <a:t>IDIV – </a:t>
            </a:r>
            <a:r>
              <a:rPr lang="es-MX" dirty="0" err="1" smtClean="0"/>
              <a:t>signed</a:t>
            </a:r>
            <a:r>
              <a:rPr lang="es-MX" dirty="0" smtClean="0"/>
              <a:t> división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872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CBW, CWD, CDQ Instructions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1484784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743200" algn="l"/>
              </a:tabLst>
            </a:pPr>
            <a:r>
              <a:rPr lang="en-US" altLang="en-US" sz="2800" dirty="0" smtClean="0"/>
              <a:t>The CBW, CWD, and CDQ instructions provide important sign-extension operations: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 smtClean="0"/>
              <a:t>CBW (convert byte to word) extends AL into AH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 smtClean="0"/>
              <a:t>CWD (convert word to </a:t>
            </a:r>
            <a:r>
              <a:rPr lang="en-US" altLang="en-US" sz="2000" dirty="0" err="1" smtClean="0"/>
              <a:t>dword</a:t>
            </a:r>
            <a:r>
              <a:rPr lang="en-US" altLang="en-US" sz="2000" dirty="0" smtClean="0"/>
              <a:t>) extends AX into DX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 smtClean="0"/>
              <a:t>CDQ (convert </a:t>
            </a:r>
            <a:r>
              <a:rPr lang="en-US" altLang="en-US" sz="2000" dirty="0" err="1" smtClean="0"/>
              <a:t>dword</a:t>
            </a:r>
            <a:r>
              <a:rPr lang="en-US" altLang="en-US" sz="2000" dirty="0" smtClean="0"/>
              <a:t> to qword) extends EAX into EDX</a:t>
            </a:r>
          </a:p>
          <a:p>
            <a:pPr lvl="1">
              <a:tabLst>
                <a:tab pos="2743200" algn="l"/>
              </a:tabLst>
            </a:pPr>
            <a:r>
              <a:rPr lang="en-US" altLang="en-US" sz="2000" dirty="0" smtClean="0"/>
              <a:t>CQO (convert qword to </a:t>
            </a:r>
            <a:r>
              <a:rPr lang="en-US" altLang="en-US" sz="2000" dirty="0" err="1" smtClean="0"/>
              <a:t>oword</a:t>
            </a:r>
            <a:r>
              <a:rPr lang="en-US" altLang="en-US" sz="2000" dirty="0" smtClean="0"/>
              <a:t>) extends RAX into RDX</a:t>
            </a:r>
          </a:p>
          <a:p>
            <a:pPr>
              <a:tabLst>
                <a:tab pos="2743200" algn="l"/>
              </a:tabLst>
            </a:pPr>
            <a:r>
              <a:rPr lang="en-US" altLang="en-US" dirty="0" smtClean="0"/>
              <a:t>Example: 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 dirty="0" smtClean="0">
                <a:latin typeface="Courier New" pitchFamily="49" charset="0"/>
              </a:rPr>
              <a:t>.DATA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 dirty="0" err="1" smtClean="0">
                <a:latin typeface="Courier New" pitchFamily="49" charset="0"/>
              </a:rPr>
              <a:t>dwordVal</a:t>
            </a:r>
            <a:r>
              <a:rPr lang="en-US" altLang="en-US" b="1" dirty="0" smtClean="0">
                <a:latin typeface="Courier New" pitchFamily="49" charset="0"/>
              </a:rPr>
              <a:t> SDWORD -101 	; FFFFFF9Bh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 dirty="0" smtClean="0">
                <a:latin typeface="Courier New" pitchFamily="49" charset="0"/>
              </a:rPr>
              <a:t>.CODE</a:t>
            </a: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 dirty="0" smtClean="0">
                <a:latin typeface="Courier New" pitchFamily="49" charset="0"/>
              </a:rPr>
              <a:t>MOV </a:t>
            </a:r>
            <a:r>
              <a:rPr lang="en-US" altLang="en-US" b="1" dirty="0" err="1" smtClean="0">
                <a:latin typeface="Courier New" pitchFamily="49" charset="0"/>
              </a:rPr>
              <a:t>EAX,dwordVal</a:t>
            </a:r>
            <a:endParaRPr lang="en-US" altLang="en-US" b="1" dirty="0" smtClean="0">
              <a:latin typeface="Courier New" pitchFamily="49" charset="0"/>
            </a:endParaRPr>
          </a:p>
          <a:p>
            <a:pPr lvl="2">
              <a:buFontTx/>
              <a:buNone/>
              <a:tabLst>
                <a:tab pos="2743200" algn="l"/>
              </a:tabLst>
            </a:pPr>
            <a:r>
              <a:rPr lang="en-US" altLang="en-US" b="1" dirty="0" smtClean="0">
                <a:latin typeface="Courier New" pitchFamily="49" charset="0"/>
              </a:rPr>
              <a:t>CDQ 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smtClean="0">
                <a:latin typeface="Courier New" pitchFamily="49" charset="0"/>
              </a:rPr>
              <a:t>   ; EDX: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altLang="en-US" b="1" dirty="0" smtClean="0">
                <a:latin typeface="Courier New" pitchFamily="49" charset="0"/>
              </a:rPr>
              <a:t> = FFFFFFFF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</a:rPr>
              <a:t>FFFFFF9B</a:t>
            </a:r>
            <a:r>
              <a:rPr lang="en-US" altLang="en-US" b="1" dirty="0" smtClean="0">
                <a:latin typeface="Courier New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471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IDIV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IDIV (signed divide) performs signed integer division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Same syntax and operands as DIV instruction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2852192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Example: 8-bit division of –48 by 5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52600" y="3573016"/>
            <a:ext cx="609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AL,-48      ; AL = D0h (-30h)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CBW</a:t>
            </a:r>
            <a:r>
              <a:rPr lang="en-US" altLang="en-US" sz="1800" b="1" dirty="0">
                <a:latin typeface="Courier New" pitchFamily="49" charset="0"/>
              </a:rPr>
              <a:t>		; extend AL into </a:t>
            </a:r>
            <a:r>
              <a:rPr lang="en-US" altLang="en-US" sz="1800" b="1" dirty="0" smtClean="0">
                <a:latin typeface="Courier New" pitchFamily="49" charset="0"/>
              </a:rPr>
              <a:t>AH=</a:t>
            </a:r>
            <a:r>
              <a:rPr lang="en-US" altLang="en-US" sz="1800" b="1" dirty="0" err="1" smtClean="0">
                <a:latin typeface="Courier New" pitchFamily="49" charset="0"/>
              </a:rPr>
              <a:t>FFh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BL,5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IDIV BL</a:t>
            </a:r>
            <a:r>
              <a:rPr lang="en-US" altLang="en-US" sz="1800" b="1" dirty="0">
                <a:latin typeface="Courier New" pitchFamily="49" charset="0"/>
              </a:rPr>
              <a:t>	; AL = -9,  AH = -3</a:t>
            </a:r>
          </a:p>
        </p:txBody>
      </p:sp>
    </p:spTree>
    <p:extLst>
      <p:ext uri="{BB962C8B-B14F-4D97-AF65-F5344CB8AC3E}">
        <p14:creationId xmlns:p14="http://schemas.microsoft.com/office/powerpoint/2010/main" val="31179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IDIV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62000" y="3924300"/>
            <a:ext cx="7315200" cy="2057400"/>
            <a:chOff x="480" y="2304"/>
            <a:chExt cx="4608" cy="129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80" y="2304"/>
              <a:ext cx="46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/>
                <a:t>Example: 32-bit division of –48 by 5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960" y="2688"/>
              <a:ext cx="38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86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86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860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 EAX,-48     ; EAX = FFFFFFD0h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CDQ</a:t>
              </a:r>
              <a:r>
                <a:rPr lang="en-US" altLang="en-US" sz="1800" b="1" dirty="0">
                  <a:latin typeface="Courier New" pitchFamily="49" charset="0"/>
                </a:rPr>
                <a:t>		; extend EAX into EDX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 EBX,5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IDIV EBX</a:t>
              </a:r>
              <a:r>
                <a:rPr lang="en-US" altLang="en-US" sz="1800" b="1" dirty="0">
                  <a:latin typeface="Courier New" pitchFamily="49" charset="0"/>
                </a:rPr>
                <a:t>	; EAX = -9,  EDX = -3</a:t>
              </a: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" y="1485900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Example: 16-bit division of –48 by 5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24000" y="2095500"/>
            <a:ext cx="609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AX,-48      ; AX = FFD0h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CWD</a:t>
            </a:r>
            <a:r>
              <a:rPr lang="en-US" altLang="en-US" sz="1800" b="1" dirty="0">
                <a:latin typeface="Courier New" pitchFamily="49" charset="0"/>
              </a:rPr>
              <a:t>		; extend AX into DX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BX,5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IDIV BX</a:t>
            </a:r>
            <a:r>
              <a:rPr lang="en-US" altLang="en-US" sz="1800" b="1" dirty="0">
                <a:latin typeface="Courier New" pitchFamily="49" charset="0"/>
              </a:rPr>
              <a:t>	; AX = -9,  DX = -3</a:t>
            </a:r>
          </a:p>
        </p:txBody>
      </p:sp>
    </p:spTree>
    <p:extLst>
      <p:ext uri="{BB962C8B-B14F-4D97-AF65-F5344CB8AC3E}">
        <p14:creationId xmlns:p14="http://schemas.microsoft.com/office/powerpoint/2010/main" val="34436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</a:t>
            </a:r>
            <a:r>
              <a:rPr lang="en-US" dirty="0" smtClean="0"/>
              <a:t>. 6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59632" y="3314950"/>
            <a:ext cx="655272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AX,0FDFFh</a:t>
            </a: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;AX= </a:t>
            </a:r>
            <a:r>
              <a:rPr lang="en-US" altLang="en-US" sz="1800" b="1" dirty="0">
                <a:latin typeface="Courier New" pitchFamily="49" charset="0"/>
              </a:rPr>
              <a:t>-</a:t>
            </a:r>
            <a:r>
              <a:rPr lang="en-US" altLang="en-US" sz="1800" b="1" dirty="0" smtClean="0">
                <a:latin typeface="Courier New" pitchFamily="49" charset="0"/>
              </a:rPr>
              <a:t>513 = -0201h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CWD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BX,100h               ;BX= 256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IDIV BX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98875"/>
            <a:ext cx="7696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dirty="0"/>
              <a:t>What will be the hexadecimal values of DX and AX after the following instructions execute? Or, if divide overflow occurs, you can indicate that as your answer:</a:t>
            </a:r>
          </a:p>
        </p:txBody>
      </p:sp>
    </p:spTree>
    <p:extLst>
      <p:ext uri="{BB962C8B-B14F-4D97-AF65-F5344CB8AC3E}">
        <p14:creationId xmlns:p14="http://schemas.microsoft.com/office/powerpoint/2010/main" val="19390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IDIV </a:t>
            </a:r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arithmetic</a:t>
            </a:r>
            <a:r>
              <a:rPr lang="es-MX" dirty="0" smtClean="0"/>
              <a:t> status </a:t>
            </a:r>
            <a:r>
              <a:rPr lang="es-MX" dirty="0" err="1" smtClean="0"/>
              <a:t>flag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are </a:t>
            </a:r>
            <a:r>
              <a:rPr lang="es-MX" dirty="0" err="1" smtClean="0"/>
              <a:t>undefined</a:t>
            </a:r>
            <a:r>
              <a:rPr lang="es-MX" dirty="0" smtClean="0"/>
              <a:t> (?) </a:t>
            </a:r>
            <a:r>
              <a:rPr lang="es-MX" dirty="0" err="1" smtClean="0"/>
              <a:t>after</a:t>
            </a:r>
            <a:r>
              <a:rPr lang="es-MX" dirty="0" smtClean="0"/>
              <a:t> </a:t>
            </a:r>
            <a:r>
              <a:rPr lang="es-MX" dirty="0" err="1" smtClean="0"/>
              <a:t>executing</a:t>
            </a:r>
            <a:r>
              <a:rPr lang="es-MX" dirty="0" smtClean="0"/>
              <a:t> IDIV </a:t>
            </a:r>
            <a:r>
              <a:rPr lang="es-MX" dirty="0" err="1" smtClean="0"/>
              <a:t>instructions</a:t>
            </a:r>
            <a:r>
              <a:rPr lang="es-MX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if the Quotient doesn’t fit the </a:t>
            </a:r>
            <a:r>
              <a:rPr lang="en-US" dirty="0" smtClean="0"/>
              <a:t>destination operand (register)?</a:t>
            </a:r>
          </a:p>
          <a:p>
            <a:pPr lvl="1"/>
            <a:r>
              <a:rPr lang="es-MX" dirty="0" smtClean="0"/>
              <a:t>A divide </a:t>
            </a:r>
            <a:r>
              <a:rPr lang="es-MX" dirty="0" err="1" smtClean="0"/>
              <a:t>overflow</a:t>
            </a:r>
            <a:r>
              <a:rPr lang="es-MX" dirty="0" smtClean="0"/>
              <a:t> </a:t>
            </a:r>
            <a:r>
              <a:rPr lang="es-MX" dirty="0" err="1" smtClean="0"/>
              <a:t>condition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, </a:t>
            </a:r>
            <a:r>
              <a:rPr lang="es-MX" dirty="0" err="1" smtClean="0"/>
              <a:t>causing</a:t>
            </a:r>
            <a:r>
              <a:rPr lang="es-MX" dirty="0" smtClean="0"/>
              <a:t> a CPU </a:t>
            </a:r>
            <a:r>
              <a:rPr lang="es-MX" dirty="0" err="1" smtClean="0"/>
              <a:t>interrupt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current</a:t>
            </a:r>
            <a:r>
              <a:rPr lang="es-MX" dirty="0" smtClean="0"/>
              <a:t>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halts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happens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divisor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?</a:t>
            </a:r>
          </a:p>
          <a:p>
            <a:pPr lvl="1"/>
            <a:r>
              <a:rPr lang="es-MX" dirty="0"/>
              <a:t>A </a:t>
            </a:r>
            <a:r>
              <a:rPr lang="es-MX" dirty="0" err="1" smtClean="0"/>
              <a:t>division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, </a:t>
            </a:r>
            <a:r>
              <a:rPr lang="es-MX" dirty="0" err="1"/>
              <a:t>causing</a:t>
            </a:r>
            <a:r>
              <a:rPr lang="es-MX" dirty="0"/>
              <a:t> a CPU </a:t>
            </a:r>
            <a:r>
              <a:rPr lang="es-MX" dirty="0" err="1"/>
              <a:t>interrupt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halts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To </a:t>
            </a:r>
            <a:r>
              <a:rPr lang="es-MX" dirty="0" err="1" smtClean="0"/>
              <a:t>prevent</a:t>
            </a:r>
            <a:r>
              <a:rPr lang="es-MX" dirty="0" smtClean="0"/>
              <a:t> </a:t>
            </a:r>
            <a:r>
              <a:rPr lang="es-MX" dirty="0" err="1" smtClean="0"/>
              <a:t>division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, test de divisor </a:t>
            </a:r>
            <a:r>
              <a:rPr lang="es-MX" dirty="0" err="1" smtClean="0"/>
              <a:t>before</a:t>
            </a:r>
            <a:r>
              <a:rPr lang="es-MX" dirty="0" smtClean="0"/>
              <a:t> </a:t>
            </a:r>
            <a:r>
              <a:rPr lang="es-MX" dirty="0" err="1" smtClean="0"/>
              <a:t>dividing</a:t>
            </a:r>
            <a:r>
              <a:rPr lang="es-MX" dirty="0" smtClean="0"/>
              <a:t>.</a:t>
            </a:r>
            <a:endParaRPr lang="es-MX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59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Capítulos</a:t>
            </a:r>
            <a:r>
              <a:rPr lang="en-US" dirty="0" smtClean="0"/>
              <a:t>: </a:t>
            </a:r>
            <a:r>
              <a:rPr lang="en-US" dirty="0"/>
              <a:t>Irvine, Kip R. Assembly Language for x86 </a:t>
            </a:r>
            <a:r>
              <a:rPr lang="en-US" dirty="0" smtClean="0"/>
              <a:t>Processors.</a:t>
            </a:r>
          </a:p>
          <a:p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referencia</a:t>
            </a:r>
            <a:r>
              <a:rPr lang="en-US" dirty="0" smtClean="0"/>
              <a:t>, Ramón Ríos, </a:t>
            </a:r>
            <a:r>
              <a:rPr lang="en-US" dirty="0" err="1" smtClean="0"/>
              <a:t>bxh</a:t>
            </a:r>
            <a:endParaRPr lang="en-US" dirty="0" smtClean="0"/>
          </a:p>
          <a:p>
            <a:r>
              <a:rPr lang="en-US" smtClean="0"/>
              <a:t>03-oct-2019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MUL 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 smtClean="0"/>
              <a:t> (</a:t>
            </a:r>
            <a:r>
              <a:rPr lang="es-MX" sz="2000" dirty="0" err="1" smtClean="0"/>
              <a:t>Unsigned</a:t>
            </a:r>
            <a:r>
              <a:rPr lang="es-MX" sz="2000" dirty="0" smtClean="0"/>
              <a:t> </a:t>
            </a:r>
            <a:r>
              <a:rPr lang="es-MX" sz="2000" dirty="0" err="1" smtClean="0"/>
              <a:t>Multiply</a:t>
            </a:r>
            <a:r>
              <a:rPr lang="es-MX" dirty="0" smtClean="0"/>
              <a:t>) </a:t>
            </a:r>
            <a:r>
              <a:rPr lang="es-MX" sz="2000" dirty="0" err="1" smtClean="0"/>
              <a:t>iiVa</a:t>
            </a: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0507" y="1484784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The MUL (unsigned multiply) instruction multiplies an 8-, 16-, 32- or 64- bit operand by either AL, AX, EAX, or RAX. </a:t>
            </a:r>
          </a:p>
          <a:p>
            <a:r>
              <a:rPr lang="en-US" altLang="en-US" sz="2000" dirty="0" smtClean="0"/>
              <a:t>The one-operand instruction formats are:</a:t>
            </a: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 smtClean="0">
                <a:latin typeface="Courier New" pitchFamily="49" charset="0"/>
              </a:rPr>
              <a:t>/mem8</a:t>
            </a:r>
            <a:r>
              <a:rPr lang="en-US" altLang="en-US" sz="1800" dirty="0" smtClean="0">
                <a:latin typeface="Courier New" pitchFamily="49" charset="0"/>
              </a:rPr>
              <a:t>       ;16-bit product</a:t>
            </a: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 smtClean="0">
                <a:latin typeface="Courier New" pitchFamily="49" charset="0"/>
              </a:rPr>
              <a:t>/mem16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     ;32-bit </a:t>
            </a:r>
            <a:r>
              <a:rPr lang="en-US" altLang="en-US" sz="1800" dirty="0">
                <a:latin typeface="Courier New" pitchFamily="49" charset="0"/>
              </a:rPr>
              <a:t>product</a:t>
            </a:r>
            <a:endParaRPr lang="en-US" altLang="en-US" sz="1800" b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 smtClean="0">
                <a:latin typeface="Courier New" pitchFamily="49" charset="0"/>
              </a:rPr>
              <a:t>/mem32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</a:rPr>
              <a:t>     ;64-bit </a:t>
            </a:r>
            <a:r>
              <a:rPr lang="en-US" altLang="en-US" sz="1800" dirty="0">
                <a:latin typeface="Courier New" pitchFamily="49" charset="0"/>
              </a:rPr>
              <a:t>product</a:t>
            </a:r>
            <a:endParaRPr lang="en-US" altLang="en-US" sz="1800" b="1" dirty="0">
              <a:latin typeface="Courier New" pitchFamily="49" charset="0"/>
            </a:endParaRPr>
          </a:p>
          <a:p>
            <a:r>
              <a:rPr lang="es-MX" altLang="en-US" sz="2000" dirty="0" err="1" smtClean="0"/>
              <a:t>Implicit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multiplicand</a:t>
            </a:r>
            <a:r>
              <a:rPr lang="es-MX" altLang="en-US" sz="2000" dirty="0" smtClean="0"/>
              <a:t>: AL</a:t>
            </a:r>
            <a:r>
              <a:rPr lang="es-MX" altLang="en-US" sz="2000" dirty="0"/>
              <a:t>, AX </a:t>
            </a:r>
            <a:r>
              <a:rPr lang="es-MX" altLang="en-US" sz="2000" dirty="0" err="1"/>
              <a:t>or</a:t>
            </a:r>
            <a:r>
              <a:rPr lang="es-MX" altLang="en-US" sz="2000" dirty="0"/>
              <a:t> </a:t>
            </a:r>
            <a:r>
              <a:rPr lang="es-MX" altLang="en-US" sz="2000" dirty="0" smtClean="0"/>
              <a:t>EAX.</a:t>
            </a:r>
            <a:endParaRPr lang="es-MX" altLang="en-US" sz="2000" dirty="0"/>
          </a:p>
          <a:p>
            <a:endParaRPr lang="es-MX" altLang="en-US" sz="2000" dirty="0" smtClean="0"/>
          </a:p>
          <a:p>
            <a:endParaRPr lang="es-MX" altLang="en-US" sz="2000" dirty="0" smtClean="0"/>
          </a:p>
          <a:p>
            <a:endParaRPr lang="es-MX" altLang="en-US" sz="2000" dirty="0"/>
          </a:p>
          <a:p>
            <a:endParaRPr lang="es-MX" altLang="en-US" sz="2000" dirty="0" smtClean="0"/>
          </a:p>
          <a:p>
            <a:endParaRPr lang="es-MX" altLang="en-US" sz="2000" dirty="0"/>
          </a:p>
          <a:p>
            <a:r>
              <a:rPr lang="es-MX" altLang="en-US" sz="2000" dirty="0" err="1" smtClean="0"/>
              <a:t>Check</a:t>
            </a:r>
            <a:r>
              <a:rPr lang="es-MX" altLang="en-US" sz="2000" dirty="0" smtClean="0"/>
              <a:t> CARRY </a:t>
            </a:r>
            <a:r>
              <a:rPr lang="es-MX" altLang="en-US" sz="2000" dirty="0" err="1" smtClean="0"/>
              <a:t>flag</a:t>
            </a:r>
            <a:r>
              <a:rPr lang="es-MX" altLang="en-US" sz="2000" dirty="0"/>
              <a:t> </a:t>
            </a:r>
            <a:r>
              <a:rPr lang="es-MX" altLang="en-US" sz="2000" dirty="0" err="1" smtClean="0"/>
              <a:t>after</a:t>
            </a:r>
            <a:r>
              <a:rPr lang="es-MX" altLang="en-US" sz="2000" dirty="0" smtClean="0"/>
              <a:t> MUL </a:t>
            </a:r>
            <a:r>
              <a:rPr lang="es-MX" altLang="en-US" sz="2000" dirty="0" err="1" smtClean="0"/>
              <a:t>for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significant</a:t>
            </a:r>
            <a:r>
              <a:rPr lang="es-MX" altLang="en-US" sz="2000" dirty="0" smtClean="0"/>
              <a:t> bits in </a:t>
            </a:r>
            <a:r>
              <a:rPr lang="es-MX" altLang="en-US" sz="2000" dirty="0" err="1" smtClean="0"/>
              <a:t>the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upper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half</a:t>
            </a:r>
            <a:r>
              <a:rPr lang="es-MX" altLang="en-US" sz="2000" dirty="0" smtClean="0"/>
              <a:t> of </a:t>
            </a:r>
            <a:r>
              <a:rPr lang="es-MX" altLang="en-US" sz="2000" dirty="0" err="1" smtClean="0"/>
              <a:t>the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product</a:t>
            </a:r>
            <a:r>
              <a:rPr lang="es-MX" altLang="en-US" sz="2000" dirty="0" smtClean="0"/>
              <a:t>.</a:t>
            </a:r>
          </a:p>
          <a:p>
            <a:r>
              <a:rPr lang="es-MX" altLang="en-US" sz="2000" dirty="0" err="1" smtClean="0"/>
              <a:t>The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product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is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twice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the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size</a:t>
            </a:r>
            <a:r>
              <a:rPr lang="es-MX" altLang="en-US" sz="2000" dirty="0" smtClean="0"/>
              <a:t> of </a:t>
            </a:r>
            <a:r>
              <a:rPr lang="es-MX" altLang="en-US" sz="2000" dirty="0" err="1" smtClean="0"/>
              <a:t>the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multiplicand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or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the</a:t>
            </a:r>
            <a:r>
              <a:rPr lang="es-MX" altLang="en-US" sz="2000" dirty="0" smtClean="0"/>
              <a:t> </a:t>
            </a:r>
            <a:r>
              <a:rPr lang="es-MX" altLang="en-US" sz="2000" dirty="0" err="1" smtClean="0"/>
              <a:t>multiplier</a:t>
            </a:r>
            <a:r>
              <a:rPr lang="es-MX" altLang="en-US" sz="2000" dirty="0" smtClean="0"/>
              <a:t>.</a:t>
            </a:r>
            <a:endParaRPr lang="en-US" altLang="en-US" sz="20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51907"/>
              </p:ext>
            </p:extLst>
          </p:nvPr>
        </p:nvGraphicFramePr>
        <p:xfrm>
          <a:off x="1619672" y="3789040"/>
          <a:ext cx="6048672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85156"/>
                <a:gridCol w="1356928"/>
                <a:gridCol w="3106588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AH:AL = AL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DX:AX = AX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EDX:EAX = EAX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</a:t>
            </a:r>
            <a:r>
              <a:rPr lang="en-US" dirty="0" smtClean="0"/>
              <a:t>Examples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8" name="Rectangle 1036"/>
          <p:cNvSpPr>
            <a:spLocks noChangeArrowheads="1"/>
          </p:cNvSpPr>
          <p:nvPr/>
        </p:nvSpPr>
        <p:spPr bwMode="auto">
          <a:xfrm>
            <a:off x="685800" y="1477879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 smtClean="0"/>
              <a:t>2000h </a:t>
            </a:r>
            <a:r>
              <a:rPr lang="en-US" altLang="en-US" b="1" dirty="0"/>
              <a:t>* 1</a:t>
            </a:r>
            <a:r>
              <a:rPr lang="en-US" altLang="en-US" b="1" dirty="0" smtClean="0"/>
              <a:t>00h</a:t>
            </a:r>
            <a:r>
              <a:rPr lang="en-US" altLang="en-US" b="1" dirty="0"/>
              <a:t>, using 16-bit operands:</a:t>
            </a:r>
          </a:p>
        </p:txBody>
      </p:sp>
      <p:sp>
        <p:nvSpPr>
          <p:cNvPr id="19" name="Text Box 1037"/>
          <p:cNvSpPr txBox="1">
            <a:spLocks noChangeArrowheads="1"/>
          </p:cNvSpPr>
          <p:nvPr/>
        </p:nvSpPr>
        <p:spPr bwMode="auto">
          <a:xfrm>
            <a:off x="838200" y="2087479"/>
            <a:ext cx="5562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val1 </a:t>
            </a:r>
            <a:r>
              <a:rPr lang="en-US" altLang="en-US" sz="1800" b="1" dirty="0">
                <a:latin typeface="Courier New" pitchFamily="49" charset="0"/>
              </a:rPr>
              <a:t>WORD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val2 WORD 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AX,val1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</a:t>
            </a:r>
            <a:r>
              <a:rPr lang="en-US" altLang="en-US" sz="1800" b="1" dirty="0">
                <a:latin typeface="Courier New" pitchFamily="49" charset="0"/>
              </a:rPr>
              <a:t>val2	;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DX</a:t>
            </a:r>
            <a:r>
              <a:rPr lang="en-US" altLang="en-US" sz="1800" b="1" dirty="0">
                <a:latin typeface="Courier New" pitchFamily="49" charset="0"/>
              </a:rPr>
              <a:t>: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AX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0020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r>
              <a:rPr lang="en-US" altLang="en-US" sz="1800" b="1" dirty="0">
                <a:latin typeface="Courier New" pitchFamily="49" charset="0"/>
              </a:rPr>
              <a:t>h, CF=1</a:t>
            </a:r>
          </a:p>
        </p:txBody>
      </p:sp>
      <p:sp>
        <p:nvSpPr>
          <p:cNvPr id="20" name="Text Box 1041"/>
          <p:cNvSpPr txBox="1">
            <a:spLocks noChangeArrowheads="1"/>
          </p:cNvSpPr>
          <p:nvPr/>
        </p:nvSpPr>
        <p:spPr bwMode="auto">
          <a:xfrm>
            <a:off x="6597896" y="2970296"/>
            <a:ext cx="2286000" cy="1504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The </a:t>
            </a:r>
            <a:r>
              <a:rPr lang="en-US" altLang="en-US" sz="1600" dirty="0" smtClean="0">
                <a:solidFill>
                  <a:schemeClr val="tx2"/>
                </a:solidFill>
              </a:rPr>
              <a:t>CARRY </a:t>
            </a:r>
            <a:r>
              <a:rPr lang="en-US" altLang="en-US" sz="1600" dirty="0">
                <a:solidFill>
                  <a:schemeClr val="tx2"/>
                </a:solidFill>
              </a:rPr>
              <a:t>flag indicates whether or not the upper half of the product contains significant digits.</a:t>
            </a:r>
          </a:p>
        </p:txBody>
      </p:sp>
      <p:grpSp>
        <p:nvGrpSpPr>
          <p:cNvPr id="21" name="Group 1043"/>
          <p:cNvGrpSpPr>
            <a:grpSpLocks/>
          </p:cNvGrpSpPr>
          <p:nvPr/>
        </p:nvGrpSpPr>
        <p:grpSpPr bwMode="auto">
          <a:xfrm>
            <a:off x="609600" y="4373479"/>
            <a:ext cx="7162800" cy="1828800"/>
            <a:chOff x="384" y="2592"/>
            <a:chExt cx="4512" cy="1152"/>
          </a:xfrm>
        </p:grpSpPr>
        <p:sp>
          <p:nvSpPr>
            <p:cNvPr id="22" name="Text Box 1040"/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1766888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1766888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17668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EAX,12345h</a:t>
              </a:r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EBX,1000h</a:t>
              </a:r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MUL EBX</a:t>
              </a:r>
              <a:r>
                <a:rPr lang="en-US" altLang="en-US" sz="1800" b="1" dirty="0">
                  <a:latin typeface="Courier New" pitchFamily="49" charset="0"/>
                </a:rPr>
                <a:t>	; </a:t>
              </a:r>
              <a:r>
                <a:rPr lang="en-US" altLang="en-US" sz="1800" b="1" dirty="0">
                  <a:solidFill>
                    <a:srgbClr val="0070C0"/>
                  </a:solidFill>
                  <a:latin typeface="Courier New" pitchFamily="49" charset="0"/>
                </a:rPr>
                <a:t>EDX</a:t>
              </a:r>
              <a:r>
                <a:rPr lang="en-US" altLang="en-US" sz="1800" b="1" dirty="0">
                  <a:latin typeface="Courier New" pitchFamily="49" charset="0"/>
                </a:rPr>
                <a:t>: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itchFamily="49" charset="0"/>
                </a:rPr>
                <a:t>EAX</a:t>
              </a:r>
              <a:r>
                <a:rPr lang="en-US" altLang="en-US" sz="1800" b="1" dirty="0">
                  <a:latin typeface="Courier New" pitchFamily="49" charset="0"/>
                </a:rPr>
                <a:t> = </a:t>
              </a:r>
              <a:r>
                <a:rPr lang="en-US" altLang="en-US" sz="1800" b="1" dirty="0">
                  <a:solidFill>
                    <a:srgbClr val="0070C0"/>
                  </a:solidFill>
                  <a:latin typeface="Courier New" pitchFamily="49" charset="0"/>
                </a:rPr>
                <a:t>00000000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itchFamily="49" charset="0"/>
                </a:rPr>
                <a:t>12345000</a:t>
              </a:r>
              <a:r>
                <a:rPr lang="en-US" altLang="en-US" sz="1800" b="1" dirty="0">
                  <a:latin typeface="Courier New" pitchFamily="49" charset="0"/>
                </a:rPr>
                <a:t>h, CF=0</a:t>
              </a:r>
            </a:p>
          </p:txBody>
        </p:sp>
        <p:sp>
          <p:nvSpPr>
            <p:cNvPr id="23" name="Text Box 1042"/>
            <p:cNvSpPr txBox="1">
              <a:spLocks noChangeArrowheads="1"/>
            </p:cNvSpPr>
            <p:nvPr/>
          </p:nvSpPr>
          <p:spPr bwMode="auto">
            <a:xfrm>
              <a:off x="384" y="2592"/>
              <a:ext cx="45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b="1" dirty="0"/>
                <a:t>12345h * 1000h, using 32-bit operands: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</a:t>
            </a:r>
            <a:r>
              <a:rPr lang="en-US" dirty="0" smtClean="0"/>
              <a:t>Examples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8" name="Rectangle 1036"/>
          <p:cNvSpPr>
            <a:spLocks noChangeArrowheads="1"/>
          </p:cNvSpPr>
          <p:nvPr/>
        </p:nvSpPr>
        <p:spPr bwMode="auto">
          <a:xfrm>
            <a:off x="685800" y="1477879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5</a:t>
            </a:r>
            <a:r>
              <a:rPr lang="en-US" altLang="en-US" b="1" dirty="0" smtClean="0"/>
              <a:t>h </a:t>
            </a:r>
            <a:r>
              <a:rPr lang="en-US" altLang="en-US" b="1" dirty="0"/>
              <a:t>* </a:t>
            </a:r>
            <a:r>
              <a:rPr lang="en-US" altLang="en-US" b="1" dirty="0" smtClean="0"/>
              <a:t>10h</a:t>
            </a:r>
            <a:r>
              <a:rPr lang="en-US" altLang="en-US" b="1" dirty="0"/>
              <a:t>, using </a:t>
            </a:r>
            <a:r>
              <a:rPr lang="en-US" altLang="en-US" b="1" dirty="0" smtClean="0"/>
              <a:t>8-bit </a:t>
            </a:r>
            <a:r>
              <a:rPr lang="en-US" altLang="en-US" b="1" dirty="0"/>
              <a:t>operands:</a:t>
            </a:r>
          </a:p>
        </p:txBody>
      </p:sp>
      <p:sp>
        <p:nvSpPr>
          <p:cNvPr id="19" name="Text Box 1037"/>
          <p:cNvSpPr txBox="1">
            <a:spLocks noChangeArrowheads="1"/>
          </p:cNvSpPr>
          <p:nvPr/>
        </p:nvSpPr>
        <p:spPr bwMode="auto">
          <a:xfrm>
            <a:off x="838200" y="2087479"/>
            <a:ext cx="5562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183038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AL,05h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 smtClean="0">
                <a:latin typeface="Courier New" pitchFamily="49" charset="0"/>
              </a:rPr>
              <a:t>BL,10h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BL</a:t>
            </a: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; </a:t>
            </a:r>
            <a:r>
              <a:rPr lang="en-US" altLang="en-US" sz="1800" b="1" dirty="0" smtClean="0">
                <a:solidFill>
                  <a:srgbClr val="0070C0"/>
                </a:solidFill>
                <a:latin typeface="Courier New" pitchFamily="49" charset="0"/>
              </a:rPr>
              <a:t>AH</a:t>
            </a:r>
            <a:r>
              <a:rPr lang="en-US" altLang="en-US" sz="1800" b="1" dirty="0" smtClean="0">
                <a:latin typeface="Courier New" pitchFamily="49" charset="0"/>
              </a:rPr>
              <a:t>: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=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00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50</a:t>
            </a:r>
            <a:r>
              <a:rPr lang="en-US" altLang="en-US" sz="1800" b="1" dirty="0" smtClean="0">
                <a:latin typeface="Courier New" pitchFamily="49" charset="0"/>
              </a:rPr>
              <a:t>h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 smtClean="0">
                <a:latin typeface="Courier New" pitchFamily="49" charset="0"/>
              </a:rPr>
              <a:t>CF=0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</a:t>
            </a:r>
            <a:r>
              <a:rPr lang="en-US" dirty="0" smtClean="0"/>
              <a:t>.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0" y="25908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BX</a:t>
            </a:r>
            <a:r>
              <a:rPr lang="en-US" altLang="en-US" sz="1800" b="1" dirty="0">
                <a:latin typeface="Courier New" pitchFamily="49" charset="0"/>
              </a:rPr>
              <a:t>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will be the hexadecimal values of DX, AX, and the Carry flag after the following instructions execute?</a:t>
            </a:r>
          </a:p>
        </p:txBody>
      </p:sp>
    </p:spTree>
    <p:extLst>
      <p:ext uri="{BB962C8B-B14F-4D97-AF65-F5344CB8AC3E}">
        <p14:creationId xmlns:p14="http://schemas.microsoft.com/office/powerpoint/2010/main" val="35019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</a:t>
            </a:r>
            <a:r>
              <a:rPr lang="en-US" dirty="0" smtClean="0"/>
              <a:t>.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092043" y="25908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EAX,00128765h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ECX,10000h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MUL ECX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720443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will be the hexadecimal values of EDX, EAX, and the Carry flag after the following instructions execute?</a:t>
            </a:r>
          </a:p>
        </p:txBody>
      </p:sp>
    </p:spTree>
    <p:extLst>
      <p:ext uri="{BB962C8B-B14F-4D97-AF65-F5344CB8AC3E}">
        <p14:creationId xmlns:p14="http://schemas.microsoft.com/office/powerpoint/2010/main" val="40203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</a:t>
            </a:r>
            <a:r>
              <a:rPr lang="en-US" dirty="0" smtClean="0"/>
              <a:t> Instruction </a:t>
            </a:r>
            <a:r>
              <a:rPr lang="es-MX" dirty="0" smtClean="0">
                <a:solidFill>
                  <a:prstClr val="black"/>
                </a:solidFill>
              </a:rPr>
              <a:t> (</a:t>
            </a:r>
            <a:r>
              <a:rPr lang="es-MX" sz="2000" dirty="0" err="1" smtClean="0">
                <a:solidFill>
                  <a:prstClr val="black"/>
                </a:solidFill>
              </a:rPr>
              <a:t>Signed</a:t>
            </a:r>
            <a:r>
              <a:rPr lang="es-MX" sz="2000" dirty="0" smtClean="0">
                <a:solidFill>
                  <a:prstClr val="black"/>
                </a:solidFill>
              </a:rPr>
              <a:t> </a:t>
            </a:r>
            <a:r>
              <a:rPr lang="es-MX" sz="2000" dirty="0" err="1">
                <a:solidFill>
                  <a:prstClr val="black"/>
                </a:solidFill>
              </a:rPr>
              <a:t>Multiply</a:t>
            </a:r>
            <a:r>
              <a:rPr lang="es-MX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2100"/>
            <a:ext cx="7772400" cy="4819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 smtClean="0"/>
              <a:t>IMUL (signed integer multiply ) multiplies </a:t>
            </a:r>
            <a:r>
              <a:rPr lang="en-US" altLang="en-US" sz="2000" dirty="0"/>
              <a:t>an 8-, 16-, 32- or 64- bit operand by either AL, AX, EAX, or </a:t>
            </a:r>
            <a:r>
              <a:rPr lang="en-US" altLang="en-US" sz="2000" dirty="0" smtClean="0"/>
              <a:t>RAX.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Preserves the sign of the product by sign-extending it into the upper half of the destination register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one-operand instruction formats are:</a:t>
            </a:r>
          </a:p>
          <a:p>
            <a:pPr lvl="2"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/mem8          </a:t>
            </a:r>
            <a:r>
              <a:rPr lang="en-US" altLang="en-US" sz="1800" b="1" dirty="0" smtClean="0">
                <a:latin typeface="Courier New" pitchFamily="49" charset="0"/>
              </a:rPr>
              <a:t>IMUL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 smtClean="0">
                <a:latin typeface="Courier New" pitchFamily="49" charset="0"/>
              </a:rPr>
              <a:t>/mem32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>
                <a:latin typeface="Courier New" pitchFamily="49" charset="0"/>
              </a:rPr>
              <a:t>/mem16        </a:t>
            </a:r>
            <a:r>
              <a:rPr lang="en-US" altLang="en-US" sz="1800" b="1" dirty="0" smtClean="0">
                <a:latin typeface="Courier New" pitchFamily="49" charset="0"/>
              </a:rPr>
              <a:t> IMUL </a:t>
            </a:r>
            <a:r>
              <a:rPr lang="en-US" altLang="en-US" sz="1800" b="1" dirty="0" err="1" smtClean="0">
                <a:latin typeface="Courier New" pitchFamily="49" charset="0"/>
              </a:rPr>
              <a:t>reg</a:t>
            </a:r>
            <a:r>
              <a:rPr lang="en-US" altLang="en-US" sz="1800" b="1" dirty="0" smtClean="0">
                <a:latin typeface="Courier New" pitchFamily="49" charset="0"/>
              </a:rPr>
              <a:t>/mem64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 smtClean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endParaRPr lang="es-MX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CF and OF are set if the upper half of the product is not a sign extension of the lower half.</a:t>
            </a:r>
            <a:endParaRPr lang="en-US" altLang="en-US" sz="2000" dirty="0"/>
          </a:p>
          <a:p>
            <a:pPr lvl="2"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25356"/>
              </p:ext>
            </p:extLst>
          </p:nvPr>
        </p:nvGraphicFramePr>
        <p:xfrm>
          <a:off x="1547664" y="3971714"/>
          <a:ext cx="6048672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85156"/>
                <a:gridCol w="1356928"/>
                <a:gridCol w="3106588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AH:AL = AL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DX:AX = AX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EAX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EDX:EAX = EAX * </a:t>
                      </a:r>
                      <a:r>
                        <a:rPr lang="es-MX" dirty="0" err="1" smtClean="0"/>
                        <a:t>reg</a:t>
                      </a:r>
                      <a:r>
                        <a:rPr lang="es-MX" dirty="0" smtClean="0"/>
                        <a:t>/mem32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IMUL 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556792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Example: multiply 48 * 4, using 8-bit operands: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3432" y="2166392"/>
            <a:ext cx="626469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AL,48       ; AL = 48 = 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 BL,4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BL</a:t>
            </a:r>
            <a:r>
              <a:rPr lang="en-US" altLang="en-US" sz="1800" b="1" dirty="0">
                <a:latin typeface="Courier New" pitchFamily="49" charset="0"/>
              </a:rPr>
              <a:t>	; </a:t>
            </a:r>
            <a:r>
              <a:rPr lang="en-US" altLang="en-US" sz="1800" b="1" dirty="0" smtClean="0">
                <a:latin typeface="Courier New" pitchFamily="49" charset="0"/>
              </a:rPr>
              <a:t>AX(AH: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AL</a:t>
            </a:r>
            <a:r>
              <a:rPr lang="en-US" altLang="en-US" sz="1800" b="1" dirty="0" smtClean="0">
                <a:latin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</a:rPr>
              <a:t>= 00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C0</a:t>
            </a:r>
            <a:r>
              <a:rPr lang="en-US" altLang="en-US" sz="1800" b="1" dirty="0">
                <a:latin typeface="Courier New" pitchFamily="49" charset="0"/>
              </a:rPr>
              <a:t>h, OF=1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16315" y="3114291"/>
            <a:ext cx="6705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OF=1 because AH is not a sign extension of </a:t>
            </a:r>
            <a:r>
              <a:rPr lang="en-US" altLang="en-US" sz="2100" dirty="0" smtClean="0"/>
              <a:t> AL</a:t>
            </a:r>
            <a:r>
              <a:rPr lang="en-US" altLang="en-US" sz="2100" dirty="0"/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11515" y="4001091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 smtClean="0"/>
              <a:t>Example: multiply 48 * 4, using 16-bit operands:</a:t>
            </a:r>
            <a:endParaRPr lang="en-US" alt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14400" y="4595356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BX,4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IMUL BX</a:t>
            </a:r>
            <a:r>
              <a:rPr lang="en-US" altLang="en-US" sz="1800" b="1" dirty="0">
                <a:latin typeface="Courier New" pitchFamily="49" charset="0"/>
              </a:rPr>
              <a:t>	; </a:t>
            </a:r>
            <a:r>
              <a:rPr lang="en-US" altLang="en-US" sz="1800" b="1" dirty="0" smtClean="0">
                <a:latin typeface="Courier New" pitchFamily="49" charset="0"/>
              </a:rPr>
              <a:t>DX: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AX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= </a:t>
            </a:r>
            <a:r>
              <a:rPr lang="en-US" altLang="en-US" sz="1800" b="1" dirty="0" smtClean="0">
                <a:latin typeface="Courier New" pitchFamily="49" charset="0"/>
              </a:rPr>
              <a:t>0000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00C0</a:t>
            </a:r>
            <a:r>
              <a:rPr lang="en-US" altLang="en-US" sz="1800" b="1" dirty="0" smtClean="0">
                <a:latin typeface="Courier New" pitchFamily="49" charset="0"/>
              </a:rPr>
              <a:t>h</a:t>
            </a:r>
            <a:r>
              <a:rPr lang="en-US" altLang="en-US" sz="1800" b="1" dirty="0">
                <a:latin typeface="Courier New" pitchFamily="49" charset="0"/>
              </a:rPr>
              <a:t>, OF=0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2980" y="5525631"/>
            <a:ext cx="67056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OF=0 because </a:t>
            </a:r>
            <a:r>
              <a:rPr lang="en-US" altLang="en-US" sz="2100" dirty="0" smtClean="0"/>
              <a:t>DX </a:t>
            </a:r>
            <a:r>
              <a:rPr lang="en-US" altLang="en-US" sz="2100" dirty="0"/>
              <a:t>is a sign extension of </a:t>
            </a:r>
            <a:r>
              <a:rPr lang="en-US" altLang="en-US" sz="2100" dirty="0" smtClean="0"/>
              <a:t>AX</a:t>
            </a:r>
            <a:r>
              <a:rPr lang="en-US" alt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2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1353</Words>
  <Application>Microsoft Office PowerPoint</Application>
  <PresentationFormat>Presentación en pantalla (4:3)</PresentationFormat>
  <Paragraphs>325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Tema de Office</vt:lpstr>
      <vt:lpstr>ORGANIZACIÓN Y PROGRAMACIÓN DE COMPUTADORAS</vt:lpstr>
      <vt:lpstr>Multiplication and Division</vt:lpstr>
      <vt:lpstr>MUL  Instruction (Unsigned Multiply) iiVa</vt:lpstr>
      <vt:lpstr>MUL Examples 1</vt:lpstr>
      <vt:lpstr>MUL Examples 2</vt:lpstr>
      <vt:lpstr>Your turn . . . 1</vt:lpstr>
      <vt:lpstr>Your turn . . . 2</vt:lpstr>
      <vt:lpstr>IMUL  Instruction  (Signed Multiply)</vt:lpstr>
      <vt:lpstr>IMUL  Examples</vt:lpstr>
      <vt:lpstr>IMUL  Instruction  (Signed Multiply)</vt:lpstr>
      <vt:lpstr>IMUL  Instruction  (Signed Multiply)</vt:lpstr>
      <vt:lpstr>IMUL  Examples</vt:lpstr>
      <vt:lpstr>Your turn . . . 3</vt:lpstr>
      <vt:lpstr>DIV  Instruction (Unsigned Divide)</vt:lpstr>
      <vt:lpstr>DIV Examples</vt:lpstr>
      <vt:lpstr>DIV conditions</vt:lpstr>
      <vt:lpstr>Your turn . . . 4</vt:lpstr>
      <vt:lpstr>Your turn . . . 5</vt:lpstr>
      <vt:lpstr>Signed Integer Division (IDIV)</vt:lpstr>
      <vt:lpstr>CBW, CWD, CDQ Instructions</vt:lpstr>
      <vt:lpstr>IDIV Instruction</vt:lpstr>
      <vt:lpstr>IDIV Examples</vt:lpstr>
      <vt:lpstr>Your turn . . . 6</vt:lpstr>
      <vt:lpstr>IDIV conditions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429</cp:revision>
  <dcterms:created xsi:type="dcterms:W3CDTF">2014-08-28T12:23:32Z</dcterms:created>
  <dcterms:modified xsi:type="dcterms:W3CDTF">2019-10-02T23:52:09Z</dcterms:modified>
</cp:coreProperties>
</file>