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61" r:id="rId3"/>
    <p:sldId id="263" r:id="rId4"/>
    <p:sldId id="266" r:id="rId5"/>
    <p:sldId id="265" r:id="rId6"/>
    <p:sldId id="264" r:id="rId7"/>
    <p:sldId id="262" r:id="rId8"/>
    <p:sldId id="307" r:id="rId9"/>
    <p:sldId id="302" r:id="rId10"/>
    <p:sldId id="306" r:id="rId11"/>
    <p:sldId id="308" r:id="rId12"/>
    <p:sldId id="267" r:id="rId13"/>
    <p:sldId id="295" r:id="rId14"/>
    <p:sldId id="260" r:id="rId1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DFE2D0"/>
    <a:srgbClr val="F8E8BA"/>
    <a:srgbClr val="F5FDA5"/>
    <a:srgbClr val="CCD6D6"/>
    <a:srgbClr val="CED5CD"/>
    <a:srgbClr val="C4DECD"/>
    <a:srgbClr val="BFE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53" autoAdjust="0"/>
    <p:restoredTop sz="94660"/>
  </p:normalViewPr>
  <p:slideViewPr>
    <p:cSldViewPr>
      <p:cViewPr varScale="1">
        <p:scale>
          <a:sx n="106" d="100"/>
          <a:sy n="106" d="100"/>
        </p:scale>
        <p:origin x="108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0E441-937D-4DA7-A683-F6E7BDC69DD7}" type="datetimeFigureOut">
              <a:rPr lang="es-MX" smtClean="0"/>
              <a:t>11/11/2019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58DC3-2C12-460A-9F70-1FCB0C526C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145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8805-DA10-44E1-B382-16C2CDF9247D}" type="datetime1">
              <a:rPr lang="es-MX" smtClean="0"/>
              <a:t>11/11/2019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864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5363-F322-4472-A9BD-D6D2556D8B20}" type="datetime1">
              <a:rPr lang="es-MX" smtClean="0"/>
              <a:t>11/11/2019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694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F0CE8-F6DE-4D81-951C-6B8FE8D2C1AC}" type="datetime1">
              <a:rPr lang="es-MX" smtClean="0"/>
              <a:t>11/11/2019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142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7294-F48A-4C0B-8472-897E42789EC5}" type="datetime1">
              <a:rPr lang="es-MX" smtClean="0"/>
              <a:t>11/11/2019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fld id="{89694F64-EAC4-420D-80A9-8D186F3C5535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9858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F594-B1B5-4044-BFDF-8E278734D079}" type="datetime1">
              <a:rPr lang="es-MX" smtClean="0"/>
              <a:t>11/11/2019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73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39AD-875E-4D6F-AA53-0AE78D40FA2F}" type="datetime1">
              <a:rPr lang="es-MX" smtClean="0"/>
              <a:t>11/11/2019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642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A42A-EDE9-4C12-9644-4BC59EAE7198}" type="datetime1">
              <a:rPr lang="es-MX" smtClean="0"/>
              <a:t>11/11/2019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646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EBCF-543F-48E8-BA51-CE320AED53E9}" type="datetime1">
              <a:rPr lang="es-MX" smtClean="0"/>
              <a:t>11/11/2019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67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F4F1-F97F-4CA3-8CA4-1DE6EFCA7428}" type="datetime1">
              <a:rPr lang="es-MX" smtClean="0"/>
              <a:t>11/11/2019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050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7824-C432-4D60-AA5D-47365DB180C9}" type="datetime1">
              <a:rPr lang="es-MX" smtClean="0"/>
              <a:t>11/11/2019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431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5AEB-2854-4A17-983B-56715DADB78C}" type="datetime1">
              <a:rPr lang="es-MX" smtClean="0"/>
              <a:t>11/11/2019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299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50F29-A076-4F09-B1F1-36A660E21D78}" type="datetime1">
              <a:rPr lang="es-MX" smtClean="0"/>
              <a:t>11/11/2019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758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ORGANIZACIÓN Y PROGRAMACIÓN DE COMPUTADORAS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  <a:p>
            <a:r>
              <a:rPr lang="es-MX" dirty="0"/>
              <a:t>A – D  2019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29042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ReadString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sz="2000" dirty="0" err="1"/>
              <a:t>ReadString</a:t>
            </a:r>
            <a:endParaRPr lang="es-MX" sz="2000" dirty="0"/>
          </a:p>
          <a:p>
            <a:pPr lvl="1"/>
            <a:r>
              <a:rPr lang="es-MX" sz="1600" dirty="0" err="1"/>
              <a:t>It</a:t>
            </a:r>
            <a:r>
              <a:rPr lang="es-MX" sz="1600" dirty="0"/>
              <a:t> </a:t>
            </a:r>
            <a:r>
              <a:rPr lang="es-MX" sz="1600" dirty="0" err="1"/>
              <a:t>reads</a:t>
            </a:r>
            <a:r>
              <a:rPr lang="es-MX" sz="1600" dirty="0"/>
              <a:t> a </a:t>
            </a:r>
            <a:r>
              <a:rPr lang="es-MX" sz="1600" dirty="0" err="1"/>
              <a:t>string</a:t>
            </a:r>
            <a:r>
              <a:rPr lang="es-MX" sz="1600" dirty="0"/>
              <a:t> </a:t>
            </a:r>
            <a:r>
              <a:rPr lang="es-MX" sz="1600" dirty="0" err="1"/>
              <a:t>from</a:t>
            </a:r>
            <a:r>
              <a:rPr lang="es-MX" sz="1600" dirty="0"/>
              <a:t>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keyboard</a:t>
            </a:r>
            <a:r>
              <a:rPr lang="es-MX" sz="1600" dirty="0"/>
              <a:t>, </a:t>
            </a:r>
            <a:r>
              <a:rPr lang="es-MX" sz="1600" dirty="0" err="1"/>
              <a:t>stopping</a:t>
            </a:r>
            <a:r>
              <a:rPr lang="es-MX" sz="1600" dirty="0"/>
              <a:t> </a:t>
            </a:r>
            <a:r>
              <a:rPr lang="es-MX" sz="1600" dirty="0" err="1"/>
              <a:t>when</a:t>
            </a:r>
            <a:r>
              <a:rPr lang="es-MX" sz="1600" dirty="0"/>
              <a:t>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user</a:t>
            </a:r>
            <a:r>
              <a:rPr lang="es-MX" sz="1600" dirty="0"/>
              <a:t> </a:t>
            </a:r>
            <a:r>
              <a:rPr lang="es-MX" sz="1600" dirty="0" err="1"/>
              <a:t>types</a:t>
            </a:r>
            <a:r>
              <a:rPr lang="es-MX" sz="1600" dirty="0"/>
              <a:t> </a:t>
            </a:r>
            <a:r>
              <a:rPr lang="es-MX" sz="1600" dirty="0" err="1"/>
              <a:t>the</a:t>
            </a:r>
            <a:r>
              <a:rPr lang="es-MX" sz="1600" dirty="0"/>
              <a:t> ENTER </a:t>
            </a:r>
            <a:r>
              <a:rPr lang="es-MX" sz="1600" dirty="0" err="1"/>
              <a:t>key</a:t>
            </a:r>
            <a:r>
              <a:rPr lang="es-MX" sz="1600" dirty="0"/>
              <a:t>.</a:t>
            </a:r>
          </a:p>
          <a:p>
            <a:pPr lvl="1"/>
            <a:r>
              <a:rPr lang="es-MX" sz="1600" dirty="0"/>
              <a:t>Pass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buffer’s</a:t>
            </a:r>
            <a:r>
              <a:rPr lang="es-MX" sz="1600" dirty="0"/>
              <a:t> offset in EDX </a:t>
            </a:r>
            <a:r>
              <a:rPr lang="es-MX" sz="1600" dirty="0" err="1"/>
              <a:t>register</a:t>
            </a:r>
            <a:r>
              <a:rPr lang="es-MX" sz="1600" dirty="0"/>
              <a:t>.</a:t>
            </a:r>
          </a:p>
          <a:p>
            <a:pPr lvl="1"/>
            <a:r>
              <a:rPr lang="es-MX" sz="1600" dirty="0"/>
              <a:t>Set ECX to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maximum</a:t>
            </a:r>
            <a:r>
              <a:rPr lang="es-MX" sz="1600" dirty="0"/>
              <a:t> </a:t>
            </a:r>
            <a:r>
              <a:rPr lang="es-MX" sz="1600" dirty="0" err="1"/>
              <a:t>number</a:t>
            </a:r>
            <a:r>
              <a:rPr lang="es-MX" sz="1600" dirty="0"/>
              <a:t> of </a:t>
            </a:r>
            <a:r>
              <a:rPr lang="es-MX" sz="1600" dirty="0" err="1"/>
              <a:t>characters</a:t>
            </a:r>
            <a:r>
              <a:rPr lang="es-MX" sz="1600" dirty="0"/>
              <a:t> </a:t>
            </a:r>
            <a:r>
              <a:rPr lang="es-MX" sz="1600" dirty="0" err="1"/>
              <a:t>that</a:t>
            </a:r>
            <a:r>
              <a:rPr lang="es-MX" sz="1600" dirty="0"/>
              <a:t>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user</a:t>
            </a:r>
            <a:r>
              <a:rPr lang="es-MX" sz="1600" dirty="0"/>
              <a:t> can </a:t>
            </a:r>
            <a:r>
              <a:rPr lang="es-MX" sz="1600" dirty="0" err="1"/>
              <a:t>type</a:t>
            </a:r>
            <a:r>
              <a:rPr lang="es-MX" sz="1600" dirty="0"/>
              <a:t>, plus 1 to </a:t>
            </a:r>
            <a:r>
              <a:rPr lang="es-MX" sz="1600" dirty="0" err="1"/>
              <a:t>save</a:t>
            </a:r>
            <a:r>
              <a:rPr lang="es-MX" sz="1600" dirty="0"/>
              <a:t> </a:t>
            </a:r>
            <a:r>
              <a:rPr lang="es-MX" sz="1600" dirty="0" err="1"/>
              <a:t>space</a:t>
            </a:r>
            <a:r>
              <a:rPr lang="es-MX" sz="1600" dirty="0"/>
              <a:t> </a:t>
            </a:r>
            <a:r>
              <a:rPr lang="es-MX" sz="1600" dirty="0" err="1"/>
              <a:t>for</a:t>
            </a:r>
            <a:r>
              <a:rPr lang="es-MX" sz="1600" dirty="0"/>
              <a:t>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terminting</a:t>
            </a:r>
            <a:r>
              <a:rPr lang="es-MX" sz="1600" dirty="0"/>
              <a:t> </a:t>
            </a:r>
            <a:r>
              <a:rPr lang="es-MX" sz="1600" dirty="0" err="1"/>
              <a:t>null</a:t>
            </a:r>
            <a:r>
              <a:rPr lang="es-MX" sz="1600" dirty="0"/>
              <a:t> byte.</a:t>
            </a:r>
          </a:p>
          <a:p>
            <a:pPr lvl="1"/>
            <a:r>
              <a:rPr lang="es-MX" sz="1600" dirty="0" err="1"/>
              <a:t>It</a:t>
            </a:r>
            <a:r>
              <a:rPr lang="es-MX" sz="1600" dirty="0"/>
              <a:t> </a:t>
            </a:r>
            <a:r>
              <a:rPr lang="es-MX" sz="1600" dirty="0" err="1"/>
              <a:t>returns</a:t>
            </a:r>
            <a:r>
              <a:rPr lang="es-MX" sz="1600" dirty="0"/>
              <a:t>, in EAX,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count</a:t>
            </a:r>
            <a:r>
              <a:rPr lang="es-MX" sz="1600" dirty="0"/>
              <a:t> of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number</a:t>
            </a:r>
            <a:r>
              <a:rPr lang="es-MX" sz="1600" dirty="0"/>
              <a:t> of </a:t>
            </a:r>
            <a:r>
              <a:rPr lang="es-MX" sz="1600" dirty="0" err="1"/>
              <a:t>characters</a:t>
            </a:r>
            <a:r>
              <a:rPr lang="es-MX" sz="1600" dirty="0"/>
              <a:t> </a:t>
            </a:r>
            <a:r>
              <a:rPr lang="es-MX" sz="1600" dirty="0" err="1"/>
              <a:t>typed</a:t>
            </a:r>
            <a:r>
              <a:rPr lang="es-MX" sz="1600" dirty="0"/>
              <a:t> </a:t>
            </a:r>
            <a:r>
              <a:rPr lang="es-MX" sz="1600" dirty="0" err="1"/>
              <a:t>by</a:t>
            </a:r>
            <a:r>
              <a:rPr lang="es-MX" sz="1600" dirty="0"/>
              <a:t>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user</a:t>
            </a:r>
            <a:r>
              <a:rPr lang="es-MX" sz="1600" dirty="0"/>
              <a:t>.</a:t>
            </a:r>
          </a:p>
          <a:p>
            <a:r>
              <a:rPr lang="es-MX" sz="2000" dirty="0" err="1"/>
              <a:t>Sample</a:t>
            </a:r>
            <a:endParaRPr lang="es-MX" sz="2000" dirty="0"/>
          </a:p>
          <a:p>
            <a:pPr marL="0" indent="0">
              <a:buNone/>
            </a:pPr>
            <a:r>
              <a:rPr lang="es-MX" sz="2000" dirty="0"/>
              <a:t>.DATA</a:t>
            </a:r>
          </a:p>
          <a:p>
            <a:pPr marL="0" indent="0">
              <a:buNone/>
            </a:pPr>
            <a:r>
              <a:rPr lang="es-MX" sz="2000" dirty="0"/>
              <a:t>      </a:t>
            </a:r>
            <a:r>
              <a:rPr lang="es-MX" sz="2000" dirty="0" err="1"/>
              <a:t>bufferR</a:t>
            </a:r>
            <a:r>
              <a:rPr lang="es-MX" sz="2000" dirty="0"/>
              <a:t>  BYTE 81 DUP(0)</a:t>
            </a:r>
          </a:p>
          <a:p>
            <a:pPr marL="0" indent="0">
              <a:buNone/>
            </a:pPr>
            <a:r>
              <a:rPr lang="es-MX" sz="2000" dirty="0"/>
              <a:t>      </a:t>
            </a:r>
            <a:r>
              <a:rPr lang="es-MX" sz="2000" dirty="0" err="1"/>
              <a:t>charCountR</a:t>
            </a:r>
            <a:r>
              <a:rPr lang="es-MX" sz="2000" dirty="0"/>
              <a:t>  DWORD ?</a:t>
            </a:r>
          </a:p>
          <a:p>
            <a:pPr marL="0" indent="0">
              <a:buNone/>
            </a:pPr>
            <a:r>
              <a:rPr lang="es-MX" sz="2000" dirty="0"/>
              <a:t>.CODE</a:t>
            </a:r>
          </a:p>
          <a:p>
            <a:pPr marL="0" indent="0">
              <a:buNone/>
            </a:pPr>
            <a:r>
              <a:rPr lang="es-MX" sz="2000" dirty="0"/>
              <a:t>      MOV  EDX, OFFSET </a:t>
            </a:r>
            <a:r>
              <a:rPr lang="es-MX" sz="2000" dirty="0" err="1"/>
              <a:t>bufferR</a:t>
            </a:r>
            <a:endParaRPr lang="es-MX" sz="2000" dirty="0"/>
          </a:p>
          <a:p>
            <a:pPr marL="0" indent="0">
              <a:buNone/>
            </a:pPr>
            <a:r>
              <a:rPr lang="es-MX" sz="2000" dirty="0"/>
              <a:t>      MOV  ECX, 81</a:t>
            </a:r>
          </a:p>
          <a:p>
            <a:pPr marL="0" indent="0">
              <a:buNone/>
            </a:pPr>
            <a:r>
              <a:rPr lang="es-MX" sz="2000" dirty="0"/>
              <a:t>      CALL  </a:t>
            </a:r>
            <a:r>
              <a:rPr lang="es-MX" sz="2000" dirty="0" err="1"/>
              <a:t>ReadString</a:t>
            </a:r>
            <a:endParaRPr lang="es-MX" sz="2000" dirty="0"/>
          </a:p>
          <a:p>
            <a:pPr marL="0" indent="0">
              <a:buNone/>
            </a:pPr>
            <a:r>
              <a:rPr lang="es-MX" sz="2000" dirty="0"/>
              <a:t>      MOV  </a:t>
            </a:r>
            <a:r>
              <a:rPr lang="es-MX" sz="2000" dirty="0" err="1"/>
              <a:t>charCountR</a:t>
            </a:r>
            <a:r>
              <a:rPr lang="es-MX" sz="2000" dirty="0"/>
              <a:t>, EAX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0844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StrLength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92500" lnSpcReduction="10000"/>
          </a:bodyPr>
          <a:lstStyle/>
          <a:p>
            <a:r>
              <a:rPr lang="en-US" sz="2400" i="1" dirty="0"/>
              <a:t>Returns the length of a null-terminated string in EAX.</a:t>
            </a:r>
            <a:endParaRPr lang="en-US" sz="2400" dirty="0"/>
          </a:p>
          <a:p>
            <a:r>
              <a:rPr lang="en-US" sz="2400" dirty="0"/>
              <a:t>Call </a:t>
            </a:r>
            <a:r>
              <a:rPr lang="en-US" sz="2400" dirty="0" err="1"/>
              <a:t>args</a:t>
            </a:r>
            <a:r>
              <a:rPr lang="en-US" sz="2400" dirty="0"/>
              <a:t>:   EDX = offset of the string.</a:t>
            </a:r>
          </a:p>
          <a:p>
            <a:r>
              <a:rPr lang="en-US" sz="2400" dirty="0"/>
              <a:t>Return </a:t>
            </a:r>
            <a:r>
              <a:rPr lang="en-US" sz="2400" dirty="0" err="1"/>
              <a:t>arg</a:t>
            </a:r>
            <a:r>
              <a:rPr lang="en-US" sz="2400" dirty="0"/>
              <a:t>:   EAX = number of non-null bytes.</a:t>
            </a:r>
          </a:p>
          <a:p>
            <a:endParaRPr lang="en-US" sz="2400" dirty="0"/>
          </a:p>
          <a:p>
            <a:r>
              <a:rPr lang="en-US" sz="2400" dirty="0"/>
              <a:t>Example</a:t>
            </a:r>
          </a:p>
          <a:p>
            <a:pPr marL="0" indent="0">
              <a:buNone/>
            </a:pPr>
            <a:r>
              <a:rPr lang="es-MX" sz="2400" dirty="0"/>
              <a:t>         .DATA</a:t>
            </a:r>
          </a:p>
          <a:p>
            <a:pPr marL="0" indent="0">
              <a:buNone/>
            </a:pPr>
            <a:r>
              <a:rPr lang="es-MX" sz="2400" dirty="0"/>
              <a:t>               buffer BYTE "abcde",0</a:t>
            </a:r>
          </a:p>
          <a:p>
            <a:pPr marL="0" indent="0">
              <a:buNone/>
            </a:pPr>
            <a:r>
              <a:rPr lang="es-MX" sz="2400" dirty="0"/>
              <a:t>               </a:t>
            </a:r>
            <a:r>
              <a:rPr lang="es-MX" sz="2400" dirty="0" err="1"/>
              <a:t>bufLength</a:t>
            </a:r>
            <a:r>
              <a:rPr lang="es-MX" sz="2400" dirty="0"/>
              <a:t> DWORD ?</a:t>
            </a:r>
          </a:p>
          <a:p>
            <a:pPr marL="0" indent="0">
              <a:buNone/>
            </a:pPr>
            <a:r>
              <a:rPr lang="es-MX" sz="2400" dirty="0"/>
              <a:t>         .CODE</a:t>
            </a:r>
          </a:p>
          <a:p>
            <a:pPr marL="0" indent="0">
              <a:buNone/>
            </a:pPr>
            <a:r>
              <a:rPr lang="en-US" sz="2400" dirty="0"/>
              <a:t>               mov  </a:t>
            </a:r>
            <a:r>
              <a:rPr lang="en-US" sz="2400" dirty="0" err="1"/>
              <a:t>edx</a:t>
            </a:r>
            <a:r>
              <a:rPr lang="en-US" sz="2400" dirty="0"/>
              <a:t>, OFFSET buffer</a:t>
            </a:r>
          </a:p>
          <a:p>
            <a:pPr marL="0" indent="0">
              <a:buNone/>
            </a:pPr>
            <a:r>
              <a:rPr lang="en-US" sz="2400" dirty="0"/>
              <a:t>               call </a:t>
            </a:r>
            <a:r>
              <a:rPr lang="en-US" sz="2400" dirty="0" err="1"/>
              <a:t>StrLength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   mov  </a:t>
            </a:r>
            <a:r>
              <a:rPr lang="en-US" sz="2400" dirty="0" err="1"/>
              <a:t>bufLength</a:t>
            </a:r>
            <a:r>
              <a:rPr lang="en-US" sz="2400" dirty="0"/>
              <a:t>, EAX</a:t>
            </a:r>
            <a:endParaRPr lang="es-MX" sz="24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64021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ASCII Code (7-bit)</a:t>
            </a:r>
            <a:br>
              <a:rPr lang="en-US" dirty="0"/>
            </a:br>
            <a:r>
              <a:rPr lang="en-US" sz="2400" dirty="0"/>
              <a:t>American Standard Code for Information Interchange</a:t>
            </a:r>
            <a:endParaRPr lang="en-US" dirty="0"/>
          </a:p>
        </p:txBody>
      </p:sp>
      <p:pic>
        <p:nvPicPr>
          <p:cNvPr id="21508" name="Picture 2" descr="Ascii T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19642"/>
            <a:ext cx="7272808" cy="4963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15491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8-bit ASCII </a:t>
            </a:r>
            <a:r>
              <a:rPr lang="es-MX" dirty="0" err="1"/>
              <a:t>Codes</a:t>
            </a:r>
            <a:r>
              <a:rPr lang="es-MX" dirty="0"/>
              <a:t>: 128-255</a:t>
            </a:r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13</a:t>
            </a:fld>
            <a:endParaRPr lang="es-MX" dirty="0"/>
          </a:p>
        </p:txBody>
      </p:sp>
      <p:pic>
        <p:nvPicPr>
          <p:cNvPr id="6" name="Picture 2" descr="EBCDIC and IBM Scan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150610"/>
            <a:ext cx="6003608" cy="350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9967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References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Capítulos</a:t>
            </a:r>
            <a:r>
              <a:rPr lang="en-US" dirty="0"/>
              <a:t>: Irvine, Kip R. Assembly Language for x86 Processors.</a:t>
            </a:r>
          </a:p>
          <a:p>
            <a:r>
              <a:rPr lang="en-US" dirty="0" err="1"/>
              <a:t>Notas</a:t>
            </a:r>
            <a:r>
              <a:rPr lang="en-US" dirty="0"/>
              <a:t> de </a:t>
            </a:r>
            <a:r>
              <a:rPr lang="en-US" dirty="0" err="1"/>
              <a:t>referencia</a:t>
            </a:r>
            <a:r>
              <a:rPr lang="en-US" dirty="0"/>
              <a:t>, Ramón Ríos</a:t>
            </a:r>
          </a:p>
          <a:p>
            <a:r>
              <a:rPr lang="en-US" dirty="0"/>
              <a:t>12-nov-2019</a:t>
            </a:r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t>14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</p:spTree>
    <p:extLst>
      <p:ext uri="{BB962C8B-B14F-4D97-AF65-F5344CB8AC3E}">
        <p14:creationId xmlns:p14="http://schemas.microsoft.com/office/powerpoint/2010/main" val="3413195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Procedures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File </a:t>
            </a:r>
            <a:r>
              <a:rPr lang="es-MX" dirty="0" err="1"/>
              <a:t>Operations</a:t>
            </a:r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</a:t>
            </a:fld>
            <a:endParaRPr lang="es-MX" dirty="0"/>
          </a:p>
        </p:txBody>
      </p:sp>
      <p:sp>
        <p:nvSpPr>
          <p:cNvPr id="6" name="Text Box 3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229600" cy="3787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700" dirty="0"/>
              <a:t>The Files can be binary </a:t>
            </a:r>
            <a:r>
              <a:rPr lang="en-US" altLang="en-US" sz="1700"/>
              <a:t>or textual.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700" dirty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700" b="1" dirty="0" err="1"/>
              <a:t>CreateOutputFile</a:t>
            </a:r>
            <a:r>
              <a:rPr lang="en-US" altLang="en-US" sz="1700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Creates new file for writing in output mode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None/>
            </a:pPr>
            <a:r>
              <a:rPr lang="en-US" altLang="en-US" sz="1600" b="1" dirty="0" err="1"/>
              <a:t>WriteToFile</a:t>
            </a:r>
            <a:r>
              <a:rPr lang="en-US" altLang="en-US" sz="1600" dirty="0">
                <a:solidFill>
                  <a:schemeClr val="tx2"/>
                </a:solidFill>
              </a:rPr>
              <a:t> </a:t>
            </a:r>
            <a:r>
              <a:rPr lang="en-US" altLang="en-US" sz="1600" dirty="0"/>
              <a:t>- Writes buffer to output file</a:t>
            </a:r>
            <a:endParaRPr lang="en-US" altLang="en-US" sz="1600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None/>
            </a:pPr>
            <a:endParaRPr lang="en-US" altLang="en-US" sz="1700" b="1" dirty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None/>
            </a:pPr>
            <a:r>
              <a:rPr lang="en-US" altLang="en-US" sz="1700" b="1" dirty="0" err="1"/>
              <a:t>OpenInputFile</a:t>
            </a:r>
            <a:r>
              <a:rPr lang="en-US" altLang="en-US" sz="1700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– Opens existing file for input </a:t>
            </a:r>
            <a:endParaRPr lang="en-US" altLang="en-US" sz="1700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700" b="1" dirty="0" err="1"/>
              <a:t>ReadFromFile</a:t>
            </a:r>
            <a:r>
              <a:rPr lang="en-US" altLang="en-US" sz="1700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– Reads input file into buffer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None/>
            </a:pPr>
            <a:endParaRPr lang="en-US" altLang="en-US" sz="1700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None/>
            </a:pPr>
            <a:r>
              <a:rPr lang="en-US" altLang="en-US" sz="1700" b="1" dirty="0" err="1"/>
              <a:t>CloseFile</a:t>
            </a:r>
            <a:r>
              <a:rPr lang="en-US" altLang="en-US" sz="1700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– Closes an open file</a:t>
            </a:r>
            <a:endParaRPr lang="en-US" altLang="en-US" sz="1700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7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945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CreateOutputFile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i="1" dirty="0"/>
              <a:t>Creates</a:t>
            </a:r>
            <a:r>
              <a:rPr lang="en-US" sz="2400" dirty="0"/>
              <a:t> a new file and </a:t>
            </a:r>
            <a:r>
              <a:rPr lang="en-US" sz="2400" i="1" dirty="0"/>
              <a:t>opens</a:t>
            </a:r>
            <a:r>
              <a:rPr lang="en-US" sz="2400" dirty="0"/>
              <a:t> it for writing.</a:t>
            </a:r>
          </a:p>
          <a:p>
            <a:r>
              <a:rPr lang="en-US" sz="2400" dirty="0"/>
              <a:t>Must place the offset of a filename in EDX</a:t>
            </a:r>
          </a:p>
          <a:p>
            <a:r>
              <a:rPr lang="en-US" sz="2400" dirty="0"/>
              <a:t>After returns, EAX will contain a valid </a:t>
            </a:r>
            <a:r>
              <a:rPr lang="en-US" sz="2400" i="1" dirty="0"/>
              <a:t>file</a:t>
            </a:r>
            <a:r>
              <a:rPr lang="en-US" sz="2400" dirty="0"/>
              <a:t> </a:t>
            </a:r>
            <a:r>
              <a:rPr lang="en-US" sz="2400" i="1" dirty="0"/>
              <a:t>handle</a:t>
            </a:r>
            <a:r>
              <a:rPr lang="en-US" sz="2400" dirty="0"/>
              <a:t> (32-bit integer) if the file was created successfully.</a:t>
            </a:r>
          </a:p>
          <a:p>
            <a:r>
              <a:rPr lang="en-US" sz="2400" dirty="0"/>
              <a:t>Otherwise, EAX equals INVALID_HANDLE_VALUE (a constant).</a:t>
            </a:r>
          </a:p>
          <a:p>
            <a:endParaRPr lang="en-US" sz="2400" dirty="0"/>
          </a:p>
          <a:p>
            <a:r>
              <a:rPr lang="en-US" sz="2400" dirty="0"/>
              <a:t>Example</a:t>
            </a:r>
          </a:p>
          <a:p>
            <a:pPr marL="0" indent="0">
              <a:buNone/>
            </a:pPr>
            <a:r>
              <a:rPr lang="es-MX" sz="2400" dirty="0"/>
              <a:t>	.DATA</a:t>
            </a:r>
          </a:p>
          <a:p>
            <a:pPr marL="0" indent="0">
              <a:buNone/>
            </a:pPr>
            <a:r>
              <a:rPr lang="es-MX" sz="2400" dirty="0"/>
              <a:t>	</a:t>
            </a:r>
            <a:r>
              <a:rPr lang="es-MX" sz="2400" dirty="0" err="1"/>
              <a:t>filename</a:t>
            </a:r>
            <a:r>
              <a:rPr lang="es-MX" sz="2400" dirty="0"/>
              <a:t> BYTE "newfile.txt",0</a:t>
            </a:r>
          </a:p>
          <a:p>
            <a:pPr marL="0" indent="0">
              <a:buNone/>
            </a:pPr>
            <a:endParaRPr lang="es-MX" sz="2400" dirty="0"/>
          </a:p>
          <a:p>
            <a:pPr marL="0" indent="0">
              <a:buNone/>
            </a:pPr>
            <a:r>
              <a:rPr lang="es-MX" sz="2400" dirty="0"/>
              <a:t>	.CODE</a:t>
            </a:r>
          </a:p>
          <a:p>
            <a:pPr marL="0" indent="0">
              <a:buNone/>
            </a:pPr>
            <a:r>
              <a:rPr lang="es-MX" sz="2400" dirty="0"/>
              <a:t>	</a:t>
            </a:r>
            <a:r>
              <a:rPr lang="es-MX" sz="2400" dirty="0" err="1"/>
              <a:t>mov</a:t>
            </a:r>
            <a:r>
              <a:rPr lang="es-MX" sz="2400" dirty="0"/>
              <a:t> EDX, OFFSET </a:t>
            </a:r>
            <a:r>
              <a:rPr lang="es-MX" sz="2400" dirty="0" err="1"/>
              <a:t>filename</a:t>
            </a:r>
            <a:endParaRPr lang="es-MX" sz="2400" dirty="0"/>
          </a:p>
          <a:p>
            <a:pPr marL="0" indent="0">
              <a:buNone/>
            </a:pPr>
            <a:r>
              <a:rPr lang="es-MX" sz="2400" dirty="0"/>
              <a:t>	</a:t>
            </a:r>
            <a:r>
              <a:rPr lang="es-MX" sz="2400" dirty="0" err="1"/>
              <a:t>call</a:t>
            </a:r>
            <a:r>
              <a:rPr lang="es-MX" sz="2400" dirty="0"/>
              <a:t> </a:t>
            </a:r>
            <a:r>
              <a:rPr lang="es-MX" sz="2400" dirty="0" err="1"/>
              <a:t>CreateOutputFile</a:t>
            </a:r>
            <a:endParaRPr lang="es-MX" sz="2400" dirty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; </a:t>
            </a:r>
            <a:r>
              <a:rPr lang="en-US" sz="2400" dirty="0"/>
              <a:t>EAX contains a valid File Handle if no error happened</a:t>
            </a:r>
            <a:endParaRPr lang="es-MX" sz="24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61335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WriteToFile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400" dirty="0"/>
              <a:t>Writes the contents of a buffer to an output file.</a:t>
            </a:r>
          </a:p>
          <a:p>
            <a:r>
              <a:rPr lang="en-US" sz="2400" dirty="0"/>
              <a:t>Must pass a valid </a:t>
            </a:r>
            <a:r>
              <a:rPr lang="en-US" sz="2400" i="1" dirty="0"/>
              <a:t>file handle</a:t>
            </a:r>
            <a:r>
              <a:rPr lang="en-US" sz="2400" dirty="0"/>
              <a:t> in EAX, the offset of the buffer in EDX, and the number of bytes to write in ECX.</a:t>
            </a:r>
          </a:p>
          <a:p>
            <a:r>
              <a:rPr lang="en-US" sz="2400" dirty="0"/>
              <a:t>After return, if EAX is greater than zero, it contains a count of the number of bytes written; otherwise, an error occurred.</a:t>
            </a:r>
          </a:p>
          <a:p>
            <a:endParaRPr lang="en-US" sz="2400" dirty="0"/>
          </a:p>
          <a:p>
            <a:r>
              <a:rPr lang="en-US" sz="2400" dirty="0"/>
              <a:t>Example:</a:t>
            </a:r>
            <a:endParaRPr lang="es-MX" sz="24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BufferSize</a:t>
            </a:r>
            <a:r>
              <a:rPr lang="en-US" sz="2400" dirty="0"/>
              <a:t> = 5000</a:t>
            </a:r>
          </a:p>
          <a:p>
            <a:pPr marL="0" indent="0">
              <a:buNone/>
            </a:pPr>
            <a:r>
              <a:rPr lang="en-US" sz="2400" dirty="0"/>
              <a:t>	.DATA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fileHandle</a:t>
            </a:r>
            <a:r>
              <a:rPr lang="en-US" sz="2400" dirty="0"/>
              <a:t> DWORD ?</a:t>
            </a:r>
          </a:p>
          <a:p>
            <a:pPr marL="0" indent="0">
              <a:buNone/>
            </a:pPr>
            <a:r>
              <a:rPr lang="en-US" sz="2400" dirty="0"/>
              <a:t>	buffer BYTE </a:t>
            </a:r>
            <a:r>
              <a:rPr lang="en-US" sz="2400" dirty="0" err="1"/>
              <a:t>BufferSize</a:t>
            </a:r>
            <a:r>
              <a:rPr lang="en-US" sz="2400" dirty="0"/>
              <a:t> DUP(?)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.CODE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mov</a:t>
            </a:r>
            <a:r>
              <a:rPr lang="en-US" sz="2400" dirty="0"/>
              <a:t> EAX, </a:t>
            </a:r>
            <a:r>
              <a:rPr lang="en-US" sz="2400" dirty="0" err="1"/>
              <a:t>fileHandle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mov</a:t>
            </a:r>
            <a:r>
              <a:rPr lang="en-US" sz="2400" dirty="0"/>
              <a:t> EDX, OFFSET buffer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mov</a:t>
            </a:r>
            <a:r>
              <a:rPr lang="en-US" sz="2400" dirty="0"/>
              <a:t> ECX, </a:t>
            </a:r>
            <a:r>
              <a:rPr lang="en-US" sz="2400" dirty="0" err="1"/>
              <a:t>BufferSize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	call </a:t>
            </a:r>
            <a:r>
              <a:rPr lang="en-US" sz="2400" dirty="0" err="1"/>
              <a:t>WriteToFile</a:t>
            </a:r>
            <a:endParaRPr lang="en-US" sz="24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13029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OpenInputFile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/>
              <a:t>Opens an existing file for input.</a:t>
            </a:r>
          </a:p>
          <a:p>
            <a:r>
              <a:rPr lang="en-US" sz="2400" dirty="0"/>
              <a:t>Must pass the offset of a filename in EDX.</a:t>
            </a:r>
          </a:p>
          <a:p>
            <a:r>
              <a:rPr lang="en-US" sz="2400" dirty="0"/>
              <a:t>After return, if the file was opened successfully, EAX will contain a valid </a:t>
            </a:r>
            <a:r>
              <a:rPr lang="en-US" sz="2400" i="1" dirty="0"/>
              <a:t>file handle</a:t>
            </a:r>
            <a:r>
              <a:rPr lang="en-US" sz="2400" dirty="0"/>
              <a:t>.</a:t>
            </a:r>
          </a:p>
          <a:p>
            <a:r>
              <a:rPr lang="en-US" sz="2400" dirty="0"/>
              <a:t>Otherwise, EAX will equal INVALID_HANDLE_VALUE (a constant).</a:t>
            </a:r>
          </a:p>
          <a:p>
            <a:endParaRPr lang="en-US" sz="2400" dirty="0"/>
          </a:p>
          <a:p>
            <a:r>
              <a:rPr lang="en-US" sz="2400" dirty="0"/>
              <a:t>Example:</a:t>
            </a:r>
            <a:endParaRPr lang="es-MX" sz="2400" dirty="0"/>
          </a:p>
          <a:p>
            <a:pPr marL="0" indent="0">
              <a:buNone/>
            </a:pPr>
            <a:r>
              <a:rPr lang="en-US" sz="2400" dirty="0"/>
              <a:t>	.DATA</a:t>
            </a:r>
          </a:p>
          <a:p>
            <a:pPr marL="0" indent="0">
              <a:buNone/>
            </a:pPr>
            <a:r>
              <a:rPr lang="en-US" sz="2400" dirty="0"/>
              <a:t>	filename BYTE "myfile.txt",0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.CODE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mov</a:t>
            </a:r>
            <a:r>
              <a:rPr lang="en-US" sz="2400" dirty="0"/>
              <a:t> EDX, OFFSET filename</a:t>
            </a:r>
          </a:p>
          <a:p>
            <a:pPr marL="0" indent="0">
              <a:buNone/>
            </a:pPr>
            <a:r>
              <a:rPr lang="en-US" sz="2400" dirty="0"/>
              <a:t>	call </a:t>
            </a:r>
            <a:r>
              <a:rPr lang="en-US" sz="2400" dirty="0" err="1"/>
              <a:t>OpenInputFile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             ; EAX contains a </a:t>
            </a:r>
            <a:r>
              <a:rPr lang="en-US" sz="2400" dirty="0" smtClean="0"/>
              <a:t>valid File Handle if no error happened</a:t>
            </a:r>
            <a:endParaRPr lang="en-US" sz="24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13761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ReadFromFile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/>
              <a:t>Reads an input file into a memory </a:t>
            </a:r>
            <a:r>
              <a:rPr lang="en-US" sz="2400" dirty="0" smtClean="0"/>
              <a:t>buffer (offset in EDX).</a:t>
            </a:r>
            <a:endParaRPr lang="en-US" sz="2400" dirty="0"/>
          </a:p>
          <a:p>
            <a:r>
              <a:rPr lang="en-US" sz="2400" dirty="0"/>
              <a:t>Must pass an open </a:t>
            </a:r>
            <a:r>
              <a:rPr lang="en-US" sz="2400" i="1" dirty="0"/>
              <a:t>file handle</a:t>
            </a:r>
            <a:r>
              <a:rPr lang="en-US" sz="2400" dirty="0"/>
              <a:t> in EAX.</a:t>
            </a:r>
          </a:p>
          <a:p>
            <a:r>
              <a:rPr lang="es-MX" sz="2400" dirty="0" err="1"/>
              <a:t>Leading</a:t>
            </a:r>
            <a:r>
              <a:rPr lang="es-MX" sz="2400" dirty="0"/>
              <a:t> </a:t>
            </a:r>
            <a:r>
              <a:rPr lang="es-MX" sz="2400" dirty="0" err="1"/>
              <a:t>spaces</a:t>
            </a:r>
            <a:r>
              <a:rPr lang="es-MX" sz="2400" dirty="0"/>
              <a:t> are </a:t>
            </a:r>
            <a:r>
              <a:rPr lang="es-MX" sz="2400" dirty="0" err="1"/>
              <a:t>ignored</a:t>
            </a:r>
            <a:r>
              <a:rPr lang="es-MX" sz="2400" dirty="0" smtClean="0"/>
              <a:t>. ECX </a:t>
            </a:r>
            <a:r>
              <a:rPr lang="es-MX" sz="2400" dirty="0" err="1" smtClean="0"/>
              <a:t>must</a:t>
            </a:r>
            <a:r>
              <a:rPr lang="es-MX" sz="2400" dirty="0" smtClean="0"/>
              <a:t> </a:t>
            </a:r>
            <a:r>
              <a:rPr lang="es-MX" sz="2400" dirty="0" err="1" smtClean="0"/>
              <a:t>contain</a:t>
            </a:r>
            <a:r>
              <a:rPr lang="es-MX" sz="2400" dirty="0" smtClean="0"/>
              <a:t> </a:t>
            </a:r>
            <a:r>
              <a:rPr lang="es-MX" sz="2400" dirty="0" err="1" smtClean="0"/>
              <a:t>the</a:t>
            </a:r>
            <a:r>
              <a:rPr lang="es-MX" sz="2400" dirty="0" smtClean="0"/>
              <a:t> máximum </a:t>
            </a:r>
            <a:r>
              <a:rPr lang="es-MX" sz="2400" dirty="0" err="1" smtClean="0"/>
              <a:t>chars</a:t>
            </a:r>
            <a:r>
              <a:rPr lang="es-MX" sz="2400" dirty="0" smtClean="0"/>
              <a:t> to </a:t>
            </a:r>
            <a:r>
              <a:rPr lang="es-MX" sz="2400" dirty="0" err="1" smtClean="0"/>
              <a:t>read</a:t>
            </a:r>
            <a:r>
              <a:rPr lang="es-MX" sz="2400" dirty="0" smtClean="0"/>
              <a:t>.</a:t>
            </a:r>
            <a:endParaRPr lang="es-MX" sz="2400" dirty="0"/>
          </a:p>
          <a:p>
            <a:r>
              <a:rPr lang="en-US" sz="2400" dirty="0"/>
              <a:t>The return </a:t>
            </a:r>
            <a:r>
              <a:rPr lang="en-US" sz="2400" dirty="0" smtClean="0"/>
              <a:t>value, placed in EAX, </a:t>
            </a:r>
            <a:r>
              <a:rPr lang="en-US" sz="2400" dirty="0"/>
              <a:t>is </a:t>
            </a:r>
            <a:r>
              <a:rPr lang="en-US" sz="2400" dirty="0" smtClean="0"/>
              <a:t>the number of bytes read from file, if CF==0, otherwise is a system error.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Example:</a:t>
            </a:r>
          </a:p>
          <a:p>
            <a:pPr marL="0" indent="0">
              <a:buNone/>
            </a:pPr>
            <a:r>
              <a:rPr lang="en-US" sz="2400" dirty="0"/>
              <a:t>	.DATA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BufferSize</a:t>
            </a:r>
            <a:r>
              <a:rPr lang="en-US" sz="2400" dirty="0"/>
              <a:t> = 5000</a:t>
            </a:r>
          </a:p>
          <a:p>
            <a:pPr marL="0" indent="0">
              <a:buNone/>
            </a:pPr>
            <a:r>
              <a:rPr lang="en-US" sz="2400" dirty="0"/>
              <a:t>	buffer BYTE </a:t>
            </a:r>
            <a:r>
              <a:rPr lang="en-US" sz="2400" dirty="0" err="1"/>
              <a:t>BufferSize</a:t>
            </a:r>
            <a:r>
              <a:rPr lang="en-US" sz="2400" dirty="0"/>
              <a:t> DUP(?)	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bytesRead</a:t>
            </a:r>
            <a:r>
              <a:rPr lang="en-US" sz="2400" dirty="0"/>
              <a:t> DWORD 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.CODE</a:t>
            </a:r>
          </a:p>
          <a:p>
            <a:pPr marL="0" indent="0">
              <a:buNone/>
            </a:pPr>
            <a:r>
              <a:rPr lang="en-US" sz="2400" dirty="0"/>
              <a:t>                          ; EAX contains a File Handle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mov</a:t>
            </a:r>
            <a:r>
              <a:rPr lang="en-US" sz="2400" dirty="0"/>
              <a:t> EDX, OFFSET buffer 	; points to buffer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mov</a:t>
            </a:r>
            <a:r>
              <a:rPr lang="en-US" sz="2400" dirty="0"/>
              <a:t> ECX, </a:t>
            </a:r>
            <a:r>
              <a:rPr lang="en-US" sz="2400" dirty="0" err="1"/>
              <a:t>BufferSize</a:t>
            </a: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/>
              <a:t>	; max bytes to read</a:t>
            </a:r>
          </a:p>
          <a:p>
            <a:pPr marL="0" indent="0">
              <a:buNone/>
            </a:pPr>
            <a:r>
              <a:rPr lang="en-US" sz="2400" dirty="0"/>
              <a:t>	call </a:t>
            </a:r>
            <a:r>
              <a:rPr lang="en-US" sz="2400" dirty="0" err="1"/>
              <a:t>ReadFromFile</a:t>
            </a:r>
            <a:r>
              <a:rPr lang="en-US" sz="2400" dirty="0"/>
              <a:t> 		; read the file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mov</a:t>
            </a:r>
            <a:r>
              <a:rPr lang="en-US" sz="2400" dirty="0"/>
              <a:t> </a:t>
            </a:r>
            <a:r>
              <a:rPr lang="en-US" sz="2400" dirty="0" err="1"/>
              <a:t>bytesRead</a:t>
            </a:r>
            <a:r>
              <a:rPr lang="en-US" sz="2400" dirty="0"/>
              <a:t>, EAX 	; count of bytes actually </a:t>
            </a:r>
            <a:r>
              <a:rPr lang="en-US" sz="2400" dirty="0" smtClean="0"/>
              <a:t>read if CF==0</a:t>
            </a:r>
            <a:endParaRPr lang="es-MX" sz="24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41279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CloseFile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Closes a file that was previously </a:t>
            </a:r>
            <a:r>
              <a:rPr lang="en-US" sz="2400" i="1" dirty="0"/>
              <a:t>created</a:t>
            </a:r>
            <a:r>
              <a:rPr lang="en-US" sz="2400" dirty="0"/>
              <a:t> or </a:t>
            </a:r>
            <a:r>
              <a:rPr lang="en-US" sz="2400" i="1" dirty="0"/>
              <a:t>opened</a:t>
            </a:r>
            <a:r>
              <a:rPr lang="en-US" sz="2400" dirty="0"/>
              <a:t>.</a:t>
            </a:r>
          </a:p>
          <a:p>
            <a:r>
              <a:rPr lang="en-US" sz="2400" dirty="0"/>
              <a:t>The file is identified by a 32-bit integer </a:t>
            </a:r>
            <a:r>
              <a:rPr lang="en-US" sz="2400" i="1" dirty="0"/>
              <a:t>file</a:t>
            </a:r>
            <a:r>
              <a:rPr lang="en-US" sz="2400" dirty="0"/>
              <a:t> </a:t>
            </a:r>
            <a:r>
              <a:rPr lang="en-US" sz="2400" i="1" dirty="0"/>
              <a:t>handle</a:t>
            </a:r>
            <a:r>
              <a:rPr lang="en-US" sz="2400" dirty="0"/>
              <a:t>, which is passed in EAX.</a:t>
            </a:r>
          </a:p>
          <a:p>
            <a:r>
              <a:rPr lang="en-US" sz="2400" dirty="0"/>
              <a:t>If the file is closed successfully, the value returned in EAX will be nonzero.</a:t>
            </a:r>
          </a:p>
          <a:p>
            <a:endParaRPr lang="en-US" sz="2400" dirty="0"/>
          </a:p>
          <a:p>
            <a:r>
              <a:rPr lang="en-US" sz="2400" dirty="0"/>
              <a:t>Example: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mov</a:t>
            </a:r>
            <a:r>
              <a:rPr lang="en-US" sz="2400" dirty="0"/>
              <a:t> EAX, </a:t>
            </a:r>
            <a:r>
              <a:rPr lang="en-US" sz="2400" dirty="0" err="1"/>
              <a:t>fileHandle</a:t>
            </a:r>
            <a:r>
              <a:rPr lang="en-US" sz="2400" dirty="0"/>
              <a:t>	</a:t>
            </a:r>
          </a:p>
          <a:p>
            <a:pPr marL="0" indent="0">
              <a:buNone/>
            </a:pPr>
            <a:r>
              <a:rPr lang="en-US" sz="2400" dirty="0"/>
              <a:t>	call </a:t>
            </a:r>
            <a:r>
              <a:rPr lang="en-US" sz="2400" dirty="0" err="1"/>
              <a:t>CloseFile</a:t>
            </a:r>
            <a:endParaRPr lang="en-US" sz="2400" dirty="0"/>
          </a:p>
          <a:p>
            <a:endParaRPr lang="es-MX" sz="24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77935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Procedures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File </a:t>
            </a:r>
            <a:r>
              <a:rPr lang="es-MX" dirty="0" err="1"/>
              <a:t>Operations</a:t>
            </a:r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8</a:t>
            </a:fld>
            <a:endParaRPr lang="es-MX" dirty="0"/>
          </a:p>
        </p:txBody>
      </p:sp>
      <p:sp>
        <p:nvSpPr>
          <p:cNvPr id="6" name="Text Box 3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229600" cy="2322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700" dirty="0"/>
              <a:t>Reviewing Input / Output with Strings.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700" b="1" dirty="0" err="1"/>
              <a:t>WriteString</a:t>
            </a:r>
            <a:r>
              <a:rPr lang="en-US" altLang="en-US" sz="1700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Writes a null-terminated string to the console window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None/>
            </a:pPr>
            <a:r>
              <a:rPr lang="en-US" altLang="en-US" sz="1600" b="1" dirty="0" err="1"/>
              <a:t>ReadString</a:t>
            </a:r>
            <a:r>
              <a:rPr lang="en-US" altLang="en-US" sz="1600" dirty="0">
                <a:solidFill>
                  <a:schemeClr val="tx2"/>
                </a:solidFill>
              </a:rPr>
              <a:t> </a:t>
            </a:r>
            <a:r>
              <a:rPr lang="en-US" altLang="en-US" sz="1600" dirty="0"/>
              <a:t>- Reads a string from the keyboard, terminated by the Enter key</a:t>
            </a:r>
            <a:endParaRPr lang="en-US" altLang="en-US" sz="1600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None/>
            </a:pPr>
            <a:endParaRPr lang="en-US" altLang="en-US" sz="1700" b="1" dirty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None/>
            </a:pPr>
            <a:r>
              <a:rPr lang="en-US" altLang="en-US" sz="1700" dirty="0"/>
              <a:t>Procedures to manipulate Strings.</a:t>
            </a:r>
            <a:endParaRPr lang="en-US" altLang="en-US" sz="1700" b="1" dirty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None/>
            </a:pPr>
            <a:r>
              <a:rPr lang="en-US" altLang="en-US" sz="1700" b="1" dirty="0" err="1"/>
              <a:t>StrLength</a:t>
            </a:r>
            <a:r>
              <a:rPr lang="en-US" altLang="en-US" sz="1700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– Returns the length of a string</a:t>
            </a:r>
            <a:endParaRPr lang="en-US" altLang="en-US" sz="17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461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WriteString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000" dirty="0" err="1"/>
              <a:t>WriteString</a:t>
            </a:r>
            <a:endParaRPr lang="es-MX" sz="2000" dirty="0"/>
          </a:p>
          <a:p>
            <a:pPr lvl="1"/>
            <a:r>
              <a:rPr lang="es-MX" sz="1600" dirty="0" err="1"/>
              <a:t>It</a:t>
            </a:r>
            <a:r>
              <a:rPr lang="es-MX" sz="1600" dirty="0"/>
              <a:t> </a:t>
            </a:r>
            <a:r>
              <a:rPr lang="es-MX" sz="1600" dirty="0" err="1"/>
              <a:t>writes</a:t>
            </a:r>
            <a:r>
              <a:rPr lang="es-MX" sz="1600" dirty="0"/>
              <a:t> a </a:t>
            </a:r>
            <a:r>
              <a:rPr lang="es-MX" sz="1600" dirty="0" err="1"/>
              <a:t>null-terminated</a:t>
            </a:r>
            <a:r>
              <a:rPr lang="es-MX" sz="1600" dirty="0"/>
              <a:t> </a:t>
            </a:r>
            <a:r>
              <a:rPr lang="es-MX" sz="1600" dirty="0" err="1"/>
              <a:t>string</a:t>
            </a:r>
            <a:r>
              <a:rPr lang="es-MX" sz="1600" dirty="0"/>
              <a:t> to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console</a:t>
            </a:r>
            <a:r>
              <a:rPr lang="es-MX" sz="1600" dirty="0"/>
              <a:t> </a:t>
            </a:r>
            <a:r>
              <a:rPr lang="es-MX" sz="1600" dirty="0" err="1"/>
              <a:t>window</a:t>
            </a:r>
            <a:r>
              <a:rPr lang="es-MX" sz="1600" dirty="0"/>
              <a:t>.</a:t>
            </a:r>
          </a:p>
          <a:p>
            <a:pPr lvl="1"/>
            <a:r>
              <a:rPr lang="es-MX" sz="1600" dirty="0"/>
              <a:t>Pass, in EDX </a:t>
            </a:r>
            <a:r>
              <a:rPr lang="es-MX" sz="1600" dirty="0" err="1"/>
              <a:t>register</a:t>
            </a:r>
            <a:r>
              <a:rPr lang="es-MX" sz="1600" dirty="0"/>
              <a:t>, </a:t>
            </a:r>
            <a:r>
              <a:rPr lang="es-MX" sz="1600" dirty="0" err="1"/>
              <a:t>the</a:t>
            </a:r>
            <a:r>
              <a:rPr lang="es-MX" sz="1600" dirty="0"/>
              <a:t> </a:t>
            </a:r>
            <a:r>
              <a:rPr lang="es-MX" sz="1600" dirty="0" err="1"/>
              <a:t>string’s</a:t>
            </a:r>
            <a:r>
              <a:rPr lang="es-MX" sz="1600" dirty="0"/>
              <a:t> offset.</a:t>
            </a:r>
          </a:p>
          <a:p>
            <a:r>
              <a:rPr lang="es-MX" sz="2000" dirty="0" err="1"/>
              <a:t>Sample</a:t>
            </a:r>
            <a:r>
              <a:rPr lang="es-MX" sz="2000" dirty="0"/>
              <a:t> </a:t>
            </a:r>
            <a:r>
              <a:rPr lang="es-MX" sz="2000" dirty="0" err="1"/>
              <a:t>call</a:t>
            </a:r>
            <a:endParaRPr lang="es-MX" sz="2000" dirty="0"/>
          </a:p>
          <a:p>
            <a:endParaRPr lang="es-MX" sz="2000" dirty="0"/>
          </a:p>
          <a:p>
            <a:pPr marL="0" indent="0">
              <a:buNone/>
            </a:pPr>
            <a:r>
              <a:rPr lang="es-MX" sz="2000" dirty="0"/>
              <a:t>.DATA</a:t>
            </a:r>
          </a:p>
          <a:p>
            <a:pPr marL="0" indent="0">
              <a:buNone/>
            </a:pPr>
            <a:r>
              <a:rPr lang="es-MX" sz="2000" dirty="0"/>
              <a:t>      line  BYTE  “</a:t>
            </a:r>
            <a:r>
              <a:rPr lang="es-MX" sz="2000" dirty="0" err="1"/>
              <a:t>Enter</a:t>
            </a:r>
            <a:r>
              <a:rPr lang="es-MX" sz="2000" dirty="0"/>
              <a:t> </a:t>
            </a:r>
            <a:r>
              <a:rPr lang="es-MX" sz="2000" dirty="0" err="1"/>
              <a:t>the</a:t>
            </a:r>
            <a:r>
              <a:rPr lang="es-MX" sz="2000" dirty="0"/>
              <a:t> data: “, 0</a:t>
            </a:r>
          </a:p>
          <a:p>
            <a:pPr marL="0" indent="0">
              <a:buNone/>
            </a:pPr>
            <a:r>
              <a:rPr lang="es-MX" sz="2000" dirty="0"/>
              <a:t> </a:t>
            </a:r>
          </a:p>
          <a:p>
            <a:pPr marL="0" indent="0">
              <a:buNone/>
            </a:pPr>
            <a:r>
              <a:rPr lang="es-MX" sz="2000" dirty="0"/>
              <a:t>.CODE</a:t>
            </a:r>
          </a:p>
          <a:p>
            <a:pPr marL="0" indent="0">
              <a:buNone/>
            </a:pPr>
            <a:r>
              <a:rPr lang="es-MX" sz="2000" dirty="0"/>
              <a:t>      MOV  EDX, OFFSET line</a:t>
            </a:r>
          </a:p>
          <a:p>
            <a:pPr marL="0" indent="0">
              <a:buNone/>
            </a:pPr>
            <a:r>
              <a:rPr lang="es-MX" sz="2000" dirty="0"/>
              <a:t>      CALL  </a:t>
            </a:r>
            <a:r>
              <a:rPr lang="es-MX" sz="2000" dirty="0" err="1"/>
              <a:t>WriteString</a:t>
            </a:r>
            <a:endParaRPr lang="es-MX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928722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4733</TotalTime>
  <Words>661</Words>
  <Application>Microsoft Office PowerPoint</Application>
  <PresentationFormat>Presentación en pantalla (4:3)</PresentationFormat>
  <Paragraphs>164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Arial</vt:lpstr>
      <vt:lpstr>Calibri</vt:lpstr>
      <vt:lpstr>Tema de Office</vt:lpstr>
      <vt:lpstr>ORGANIZACIÓN Y PROGRAMACIÓN DE COMPUTADORAS</vt:lpstr>
      <vt:lpstr>Procedures for File Operations</vt:lpstr>
      <vt:lpstr>CreateOutputFile</vt:lpstr>
      <vt:lpstr>WriteToFile</vt:lpstr>
      <vt:lpstr>OpenInputFile</vt:lpstr>
      <vt:lpstr>ReadFromFile</vt:lpstr>
      <vt:lpstr>CloseFile</vt:lpstr>
      <vt:lpstr>Procedures for File Operations</vt:lpstr>
      <vt:lpstr>WriteString</vt:lpstr>
      <vt:lpstr>ReadString</vt:lpstr>
      <vt:lpstr>StrLength</vt:lpstr>
      <vt:lpstr>ASCII Code (7-bit) American Standard Code for Information Interchange</vt:lpstr>
      <vt:lpstr>8-bit ASCII Codes: 128-255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</dc:title>
  <dc:creator>instala</dc:creator>
  <cp:lastModifiedBy>JOSE RAMON RIOS SANCHEZ</cp:lastModifiedBy>
  <cp:revision>439</cp:revision>
  <dcterms:created xsi:type="dcterms:W3CDTF">2014-08-28T12:23:32Z</dcterms:created>
  <dcterms:modified xsi:type="dcterms:W3CDTF">2019-11-12T00:44:03Z</dcterms:modified>
</cp:coreProperties>
</file>