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69" r:id="rId17"/>
    <p:sldId id="276" r:id="rId18"/>
    <p:sldId id="277" r:id="rId19"/>
    <p:sldId id="278" r:id="rId20"/>
    <p:sldId id="279" r:id="rId21"/>
    <p:sldId id="280" r:id="rId22"/>
    <p:sldId id="281" r:id="rId23"/>
    <p:sldId id="260" r:id="rId2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E1B1E1-CFC4-4CEC-A0AF-4B91ABDDD7EE}">
          <p14:sldIdLst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69"/>
            <p14:sldId id="276"/>
          </p14:sldIdLst>
        </p14:section>
        <p14:section name="Sección sin título" id="{A233DC44-20E6-4A54-B7D0-F388A7172612}">
          <p14:sldIdLst>
            <p14:sldId id="277"/>
            <p14:sldId id="278"/>
            <p14:sldId id="279"/>
            <p14:sldId id="280"/>
            <p14:sldId id="28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106" d="100"/>
          <a:sy n="106" d="100"/>
        </p:scale>
        <p:origin x="10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t>13/11/2019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t>13/11/2019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t>13/11/2019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t>13/11/2019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t>13/11/2019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t>13/11/2019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t>13/11/2019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t>13/11/2019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t>13/11/2019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t>13/11/2019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t>13/11/2019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t>13/11/2019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ORGANIZACIÓN Y PROGRAMACIÓN DE COMPUTADORAS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OPC</a:t>
            </a:r>
          </a:p>
          <a:p>
            <a:r>
              <a:rPr lang="es-MX" dirty="0" smtClean="0"/>
              <a:t>A – D  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27584" y="1484784"/>
            <a:ext cx="73914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 smtClean="0"/>
              <a:t>ROL (rotate) shifts each bit to the left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highest bit is copied into both the Carry flag and into the Lowest bit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No bits are lost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208584" y="4685184"/>
            <a:ext cx="6324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AL,11110000b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ROL AL,1</a:t>
            </a:r>
            <a:r>
              <a:rPr lang="en-US" altLang="en-US" sz="1800" b="1" dirty="0">
                <a:latin typeface="Courier New" pitchFamily="49" charset="0"/>
              </a:rPr>
              <a:t>	; AL = 11100001b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DL,3Fh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ROL DL,4</a:t>
            </a:r>
            <a:r>
              <a:rPr lang="en-US" altLang="en-US" sz="1800" b="1" dirty="0">
                <a:latin typeface="Courier New" pitchFamily="49" charset="0"/>
              </a:rPr>
              <a:t>	; DL = F3h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84" y="3357563"/>
            <a:ext cx="59436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243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ROR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484784"/>
            <a:ext cx="77724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ROR (rotate right) shifts each bit to the right</a:t>
            </a:r>
          </a:p>
          <a:p>
            <a:r>
              <a:rPr lang="en-US" altLang="en-US" smtClean="0"/>
              <a:t>The lowest bit is copied into both the Carry flag and into the highest bit</a:t>
            </a:r>
          </a:p>
          <a:p>
            <a:r>
              <a:rPr lang="en-US" altLang="en-US" smtClean="0"/>
              <a:t>No bits are lost</a:t>
            </a:r>
            <a:endParaRPr lang="en-US" alt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66800" y="4685184"/>
            <a:ext cx="6324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AL,11110000b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ROR AL,1</a:t>
            </a:r>
            <a:r>
              <a:rPr lang="en-US" altLang="en-US" sz="1800" b="1" dirty="0">
                <a:latin typeface="Courier New" pitchFamily="49" charset="0"/>
              </a:rPr>
              <a:t>	; AL = 01111000b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DL,3Fh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ROR DL,4</a:t>
            </a:r>
            <a:r>
              <a:rPr lang="en-US" altLang="en-US" sz="1800" b="1" dirty="0">
                <a:latin typeface="Courier New" pitchFamily="49" charset="0"/>
              </a:rPr>
              <a:t>	; DL = F3h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241" y="3313584"/>
            <a:ext cx="58674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43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. . 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1143000" y="2598737"/>
            <a:ext cx="586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AL,6Bh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ROR AL,1</a:t>
            </a:r>
            <a:r>
              <a:rPr lang="en-US" altLang="en-US" sz="1800" b="1" dirty="0">
                <a:latin typeface="Courier New" pitchFamily="49" charset="0"/>
              </a:rPr>
              <a:t>	a</a:t>
            </a:r>
            <a:r>
              <a:rPr lang="en-US" altLang="en-US" sz="1800" b="1" dirty="0" smtClean="0">
                <a:latin typeface="Courier New" pitchFamily="49" charset="0"/>
              </a:rPr>
              <a:t>.____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ROL AL,3</a:t>
            </a:r>
            <a:r>
              <a:rPr lang="en-US" altLang="en-US" sz="1800" b="1" dirty="0">
                <a:latin typeface="Courier New" pitchFamily="49" charset="0"/>
              </a:rPr>
              <a:t>	b</a:t>
            </a:r>
            <a:r>
              <a:rPr lang="en-US" altLang="en-US" sz="1800" b="1" dirty="0" smtClean="0">
                <a:latin typeface="Courier New" pitchFamily="49" charset="0"/>
              </a:rPr>
              <a:t>.____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838200" y="1760537"/>
            <a:ext cx="72390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Indicate the hexadecimal value </a:t>
            </a:r>
            <a:r>
              <a:rPr lang="en-US" altLang="en-US" sz="2100" dirty="0" smtClean="0"/>
              <a:t>of  </a:t>
            </a:r>
            <a:r>
              <a:rPr lang="en-US" altLang="en-US" sz="2100" dirty="0"/>
              <a:t>AL after each rotation:</a:t>
            </a:r>
          </a:p>
        </p:txBody>
      </p:sp>
    </p:spTree>
    <p:extLst>
      <p:ext uri="{BB962C8B-B14F-4D97-AF65-F5344CB8AC3E}">
        <p14:creationId xmlns:p14="http://schemas.microsoft.com/office/powerpoint/2010/main" val="1123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RCL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53698" y="1556792"/>
            <a:ext cx="77724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RCL </a:t>
            </a:r>
            <a:r>
              <a:rPr lang="en-US" altLang="en-US" dirty="0" smtClean="0"/>
              <a:t>(Rotate </a:t>
            </a:r>
            <a:r>
              <a:rPr lang="en-US" altLang="en-US" dirty="0"/>
              <a:t>C</a:t>
            </a:r>
            <a:r>
              <a:rPr lang="en-US" altLang="en-US" dirty="0" smtClean="0"/>
              <a:t>arry </a:t>
            </a:r>
            <a:r>
              <a:rPr lang="en-US" altLang="en-US" dirty="0" smtClean="0"/>
              <a:t>L</a:t>
            </a:r>
            <a:r>
              <a:rPr lang="en-US" altLang="en-US" dirty="0" smtClean="0"/>
              <a:t>eft</a:t>
            </a:r>
            <a:r>
              <a:rPr lang="en-US" altLang="en-US" dirty="0" smtClean="0"/>
              <a:t>) shifts each bit to the left</a:t>
            </a:r>
          </a:p>
          <a:p>
            <a:r>
              <a:rPr lang="en-US" altLang="en-US" dirty="0" smtClean="0"/>
              <a:t>Copies the </a:t>
            </a:r>
            <a:r>
              <a:rPr lang="en-US" altLang="en-US" i="1" dirty="0" smtClean="0"/>
              <a:t>Carry flag</a:t>
            </a:r>
            <a:r>
              <a:rPr lang="en-US" altLang="en-US" dirty="0" smtClean="0"/>
              <a:t> to the </a:t>
            </a:r>
            <a:r>
              <a:rPr lang="en-US" altLang="en-US" i="1" dirty="0" smtClean="0"/>
              <a:t>Least significant bit</a:t>
            </a:r>
          </a:p>
          <a:p>
            <a:r>
              <a:rPr lang="en-US" altLang="en-US" dirty="0" smtClean="0"/>
              <a:t>Copies the </a:t>
            </a:r>
            <a:r>
              <a:rPr lang="en-US" altLang="en-US" i="1" dirty="0" smtClean="0"/>
              <a:t>Most significant bit</a:t>
            </a:r>
            <a:r>
              <a:rPr lang="en-US" altLang="en-US" dirty="0" smtClean="0"/>
              <a:t> to the </a:t>
            </a:r>
            <a:r>
              <a:rPr lang="en-US" altLang="en-US" i="1" dirty="0" smtClean="0"/>
              <a:t>Carry flag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06098" y="4604792"/>
            <a:ext cx="7222286" cy="141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32051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3205163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32051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3205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3205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5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5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5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5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900" b="1" dirty="0" smtClean="0">
                <a:latin typeface="Courier New" pitchFamily="49" charset="0"/>
              </a:rPr>
              <a:t>CLC</a:t>
            </a:r>
            <a:r>
              <a:rPr lang="en-US" altLang="en-US" sz="1900" b="1" dirty="0">
                <a:latin typeface="Courier New" pitchFamily="49" charset="0"/>
              </a:rPr>
              <a:t>		; CF = 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900" b="1" dirty="0" smtClean="0">
                <a:latin typeface="Courier New" pitchFamily="49" charset="0"/>
              </a:rPr>
              <a:t>MOV BL,88h</a:t>
            </a:r>
            <a:r>
              <a:rPr lang="en-US" altLang="en-US" sz="1900" b="1" dirty="0">
                <a:latin typeface="Courier New" pitchFamily="49" charset="0"/>
              </a:rPr>
              <a:t>		; </a:t>
            </a:r>
            <a:r>
              <a:rPr lang="en-US" altLang="en-US" sz="1900" b="1" dirty="0" smtClean="0">
                <a:latin typeface="Courier New" pitchFamily="49" charset="0"/>
              </a:rPr>
              <a:t>CF= 0, BL= 10001000b</a:t>
            </a:r>
            <a:endParaRPr lang="en-US" altLang="en-US" sz="1900" b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900" b="1" dirty="0" smtClean="0">
                <a:latin typeface="Courier New" pitchFamily="49" charset="0"/>
              </a:rPr>
              <a:t>RCL BL,1</a:t>
            </a:r>
            <a:r>
              <a:rPr lang="en-US" altLang="en-US" sz="1900" b="1" dirty="0">
                <a:latin typeface="Courier New" pitchFamily="49" charset="0"/>
              </a:rPr>
              <a:t>		; </a:t>
            </a:r>
            <a:r>
              <a:rPr lang="en-US" altLang="en-US" sz="1900" b="1" dirty="0" smtClean="0">
                <a:latin typeface="Courier New" pitchFamily="49" charset="0"/>
              </a:rPr>
              <a:t>CF= 1, BL= </a:t>
            </a:r>
            <a:r>
              <a:rPr lang="en-US" altLang="en-US" sz="1900" b="1" dirty="0">
                <a:latin typeface="Courier New" pitchFamily="49" charset="0"/>
              </a:rPr>
              <a:t>00010000b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900" b="1" dirty="0" smtClean="0">
                <a:latin typeface="Courier New" pitchFamily="49" charset="0"/>
              </a:rPr>
              <a:t>RCL BL,1</a:t>
            </a:r>
            <a:r>
              <a:rPr lang="en-US" altLang="en-US" sz="1900" b="1" dirty="0">
                <a:latin typeface="Courier New" pitchFamily="49" charset="0"/>
              </a:rPr>
              <a:t>		; </a:t>
            </a:r>
            <a:r>
              <a:rPr lang="en-US" altLang="en-US" sz="1900" b="1" dirty="0" smtClean="0">
                <a:latin typeface="Courier New" pitchFamily="49" charset="0"/>
              </a:rPr>
              <a:t>CF=0, BL= </a:t>
            </a:r>
            <a:r>
              <a:rPr lang="en-US" altLang="en-US" sz="1900" b="1" dirty="0">
                <a:latin typeface="Courier New" pitchFamily="49" charset="0"/>
              </a:rPr>
              <a:t>00100001b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98" y="3169931"/>
            <a:ext cx="54102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95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RCR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85800" y="1628800"/>
            <a:ext cx="7772400" cy="1600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RCR </a:t>
            </a:r>
            <a:r>
              <a:rPr lang="en-US" altLang="en-US" dirty="0" smtClean="0"/>
              <a:t>(Rotate </a:t>
            </a:r>
            <a:r>
              <a:rPr lang="en-US" altLang="en-US" dirty="0"/>
              <a:t>C</a:t>
            </a:r>
            <a:r>
              <a:rPr lang="en-US" altLang="en-US" dirty="0" smtClean="0"/>
              <a:t>arry </a:t>
            </a:r>
            <a:r>
              <a:rPr lang="en-US" altLang="en-US" dirty="0"/>
              <a:t>R</a:t>
            </a:r>
            <a:r>
              <a:rPr lang="en-US" altLang="en-US" dirty="0" smtClean="0"/>
              <a:t>ight</a:t>
            </a:r>
            <a:r>
              <a:rPr lang="en-US" altLang="en-US" dirty="0" smtClean="0"/>
              <a:t>) shifts each bit to the right</a:t>
            </a:r>
          </a:p>
          <a:p>
            <a:r>
              <a:rPr lang="en-US" altLang="en-US" dirty="0" smtClean="0"/>
              <a:t>Copies the </a:t>
            </a:r>
            <a:r>
              <a:rPr lang="en-US" altLang="en-US" i="1" dirty="0" smtClean="0"/>
              <a:t>Carry flag</a:t>
            </a:r>
            <a:r>
              <a:rPr lang="en-US" altLang="en-US" dirty="0" smtClean="0"/>
              <a:t> to the </a:t>
            </a:r>
            <a:r>
              <a:rPr lang="en-US" altLang="en-US" i="1" dirty="0"/>
              <a:t>M</a:t>
            </a:r>
            <a:r>
              <a:rPr lang="en-US" altLang="en-US" i="1" dirty="0" smtClean="0"/>
              <a:t>ost </a:t>
            </a:r>
            <a:r>
              <a:rPr lang="en-US" altLang="en-US" i="1" dirty="0" smtClean="0"/>
              <a:t>significant bit</a:t>
            </a:r>
          </a:p>
          <a:p>
            <a:r>
              <a:rPr lang="en-US" altLang="en-US" dirty="0" smtClean="0"/>
              <a:t>Copies the </a:t>
            </a:r>
            <a:r>
              <a:rPr lang="en-US" altLang="en-US" i="1" dirty="0" smtClean="0"/>
              <a:t>Least </a:t>
            </a:r>
            <a:r>
              <a:rPr lang="en-US" altLang="en-US" i="1" dirty="0" smtClean="0"/>
              <a:t>significant bit</a:t>
            </a:r>
            <a:r>
              <a:rPr lang="en-US" altLang="en-US" dirty="0" smtClean="0"/>
              <a:t> to the </a:t>
            </a:r>
            <a:r>
              <a:rPr lang="en-US" altLang="en-US" i="1" dirty="0" smtClean="0"/>
              <a:t>Carry flag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14400" y="4676800"/>
            <a:ext cx="6629400" cy="109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32051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3205163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32051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3205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3205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5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5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5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5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900" b="1" dirty="0" smtClean="0">
                <a:latin typeface="Courier New" pitchFamily="49" charset="0"/>
              </a:rPr>
              <a:t>STC</a:t>
            </a:r>
            <a:r>
              <a:rPr lang="en-US" altLang="en-US" sz="1900" b="1" dirty="0">
                <a:latin typeface="Courier New" pitchFamily="49" charset="0"/>
              </a:rPr>
              <a:t>	; CF = 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900" b="1" dirty="0" smtClean="0">
                <a:latin typeface="Courier New" pitchFamily="49" charset="0"/>
              </a:rPr>
              <a:t>MOV AH,10h</a:t>
            </a:r>
            <a:r>
              <a:rPr lang="en-US" altLang="en-US" sz="1900" b="1" dirty="0">
                <a:latin typeface="Courier New" pitchFamily="49" charset="0"/>
              </a:rPr>
              <a:t>	; </a:t>
            </a:r>
            <a:r>
              <a:rPr lang="en-US" altLang="en-US" sz="1900" b="1" dirty="0" smtClean="0">
                <a:latin typeface="Courier New" pitchFamily="49" charset="0"/>
              </a:rPr>
              <a:t>CF= 1, AH= </a:t>
            </a:r>
            <a:r>
              <a:rPr lang="en-US" altLang="en-US" sz="1900" b="1" dirty="0">
                <a:latin typeface="Courier New" pitchFamily="49" charset="0"/>
              </a:rPr>
              <a:t>00010000b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900" b="1" dirty="0" smtClean="0">
                <a:latin typeface="Courier New" pitchFamily="49" charset="0"/>
              </a:rPr>
              <a:t>RCR AH,1</a:t>
            </a:r>
            <a:r>
              <a:rPr lang="en-US" altLang="en-US" sz="1900" b="1" dirty="0">
                <a:latin typeface="Courier New" pitchFamily="49" charset="0"/>
              </a:rPr>
              <a:t>	; </a:t>
            </a:r>
            <a:r>
              <a:rPr lang="en-US" altLang="en-US" sz="1900" b="1" dirty="0" smtClean="0">
                <a:latin typeface="Courier New" pitchFamily="49" charset="0"/>
              </a:rPr>
              <a:t>CF= 0, AH= </a:t>
            </a:r>
            <a:r>
              <a:rPr lang="en-US" altLang="en-US" sz="1900" b="1" dirty="0">
                <a:latin typeface="Courier New" pitchFamily="49" charset="0"/>
              </a:rPr>
              <a:t>10001000b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298" y="3229000"/>
            <a:ext cx="55626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03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. . 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1143000" y="2467000"/>
            <a:ext cx="5943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STC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AL,6Bh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RCR AL,1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 smtClean="0">
                <a:latin typeface="Courier New" pitchFamily="49" charset="0"/>
              </a:rPr>
              <a:t>       a. CF=__, AL=__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RCL AL,3        </a:t>
            </a:r>
            <a:r>
              <a:rPr lang="en-US" altLang="en-US" sz="1800" b="1" dirty="0">
                <a:latin typeface="Courier New" pitchFamily="49" charset="0"/>
              </a:rPr>
              <a:t>b. CF=__, AL=__</a:t>
            </a: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914400" y="1628800"/>
            <a:ext cx="72390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Indicate the hexadecimal value of </a:t>
            </a:r>
            <a:r>
              <a:rPr lang="en-US" altLang="en-US" sz="2100" dirty="0" smtClean="0"/>
              <a:t> AL </a:t>
            </a:r>
            <a:r>
              <a:rPr lang="en-US" altLang="en-US" sz="2100" dirty="0"/>
              <a:t>after each rotation:</a:t>
            </a:r>
          </a:p>
        </p:txBody>
      </p:sp>
    </p:spTree>
    <p:extLst>
      <p:ext uri="{BB962C8B-B14F-4D97-AF65-F5344CB8AC3E}">
        <p14:creationId xmlns:p14="http://schemas.microsoft.com/office/powerpoint/2010/main" val="10739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SHLD (</a:t>
            </a:r>
            <a:r>
              <a:rPr lang="en-US" sz="2000" dirty="0" err="1" smtClean="0"/>
              <a:t>SHift</a:t>
            </a:r>
            <a:r>
              <a:rPr lang="en-US" sz="2000" dirty="0" smtClean="0"/>
              <a:t> Left Double</a:t>
            </a:r>
            <a:r>
              <a:rPr lang="en-US" dirty="0" smtClean="0"/>
              <a:t>) </a:t>
            </a:r>
            <a:r>
              <a:rPr lang="en-US" dirty="0"/>
              <a:t>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16</a:t>
            </a:fld>
            <a:endParaRPr lang="es-MX" dirty="0"/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>
          <a:xfrm>
            <a:off x="685800" y="1556792"/>
            <a:ext cx="7772400" cy="3672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Shifts a destination operand a given number of bits to the left </a:t>
            </a:r>
          </a:p>
          <a:p>
            <a:r>
              <a:rPr lang="en-US" altLang="en-US" dirty="0" smtClean="0"/>
              <a:t>The bit positions opened up by the shift are filled by the most significant bits of the source operand</a:t>
            </a:r>
          </a:p>
          <a:p>
            <a:r>
              <a:rPr lang="en-US" altLang="en-US" dirty="0" smtClean="0"/>
              <a:t>The source operand is not affected</a:t>
            </a:r>
          </a:p>
          <a:p>
            <a:r>
              <a:rPr lang="es-MX" altLang="en-US" dirty="0" err="1" smtClean="0"/>
              <a:t>Affected</a:t>
            </a:r>
            <a:r>
              <a:rPr lang="es-MX" altLang="en-US" dirty="0" smtClean="0"/>
              <a:t>: </a:t>
            </a:r>
            <a:r>
              <a:rPr lang="es-MX" altLang="en-US" dirty="0" err="1" smtClean="0"/>
              <a:t>Sign</a:t>
            </a:r>
            <a:r>
              <a:rPr lang="es-MX" altLang="en-US" dirty="0" smtClean="0"/>
              <a:t>, Zero, </a:t>
            </a:r>
            <a:r>
              <a:rPr lang="es-MX" altLang="en-US" dirty="0" err="1" smtClean="0"/>
              <a:t>Auxiliary</a:t>
            </a:r>
            <a:r>
              <a:rPr lang="es-MX" altLang="en-US" dirty="0" smtClean="0"/>
              <a:t>, </a:t>
            </a:r>
            <a:r>
              <a:rPr lang="es-MX" altLang="en-US" dirty="0" err="1" smtClean="0"/>
              <a:t>Parity</a:t>
            </a:r>
            <a:r>
              <a:rPr lang="es-MX" altLang="en-US" dirty="0" smtClean="0"/>
              <a:t> and </a:t>
            </a:r>
            <a:r>
              <a:rPr lang="es-MX" altLang="en-US" dirty="0" err="1" smtClean="0"/>
              <a:t>Carry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flags</a:t>
            </a:r>
            <a:r>
              <a:rPr lang="es-MX" altLang="en-US" dirty="0" smtClean="0"/>
              <a:t>.</a:t>
            </a:r>
            <a:endParaRPr lang="en-US" altLang="en-US" dirty="0" smtClean="0"/>
          </a:p>
          <a:p>
            <a:r>
              <a:rPr lang="en-US" altLang="en-US" dirty="0" smtClean="0"/>
              <a:t>Syntax:</a:t>
            </a:r>
          </a:p>
          <a:p>
            <a:pPr lvl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SHLD </a:t>
            </a:r>
            <a:r>
              <a:rPr lang="en-US" altLang="en-US" i="1" dirty="0" smtClean="0">
                <a:solidFill>
                  <a:schemeClr val="accent6">
                    <a:lumMod val="75000"/>
                  </a:schemeClr>
                </a:solidFill>
              </a:rPr>
              <a:t>destination, source, </a:t>
            </a:r>
            <a:r>
              <a:rPr lang="en-US" altLang="en-US" i="1" dirty="0" err="1" smtClean="0">
                <a:solidFill>
                  <a:schemeClr val="accent6">
                    <a:lumMod val="75000"/>
                  </a:schemeClr>
                </a:solidFill>
              </a:rPr>
              <a:t>shifts</a:t>
            </a:r>
            <a:r>
              <a:rPr lang="en-US" altLang="en-US" i="1" dirty="0" err="1" smtClean="0">
                <a:solidFill>
                  <a:schemeClr val="accent6">
                    <a:lumMod val="75000"/>
                  </a:schemeClr>
                </a:solidFill>
              </a:rPr>
              <a:t>count</a:t>
            </a:r>
            <a:endParaRPr lang="en-US" alt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en-US" dirty="0" smtClean="0"/>
              <a:t>Operand types:</a:t>
            </a:r>
            <a:endParaRPr lang="en-US" altLang="en-US" i="1" dirty="0" smtClean="0">
              <a:solidFill>
                <a:schemeClr val="tx2"/>
              </a:solidFill>
            </a:endParaRPr>
          </a:p>
        </p:txBody>
      </p:sp>
      <p:sp>
        <p:nvSpPr>
          <p:cNvPr id="9" name="Text Box 1028"/>
          <p:cNvSpPr txBox="1">
            <a:spLocks noChangeArrowheads="1"/>
          </p:cNvSpPr>
          <p:nvPr/>
        </p:nvSpPr>
        <p:spPr bwMode="auto">
          <a:xfrm>
            <a:off x="1856130" y="5445224"/>
            <a:ext cx="4876800" cy="8048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9449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944938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</a:rPr>
              <a:t>SHLD </a:t>
            </a:r>
            <a:r>
              <a:rPr lang="en-US" altLang="en-US" sz="1800" b="1" i="1" dirty="0" smtClean="0">
                <a:solidFill>
                  <a:srgbClr val="000000"/>
                </a:solidFill>
                <a:latin typeface="Courier New" pitchFamily="49" charset="0"/>
              </a:rPr>
              <a:t>reg16/32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1" i="1" dirty="0" smtClean="0">
                <a:solidFill>
                  <a:srgbClr val="000000"/>
                </a:solidFill>
                <a:latin typeface="Courier New" pitchFamily="49" charset="0"/>
              </a:rPr>
              <a:t>reg16/32, imm8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</a:rPr>
              <a:t>/CL</a:t>
            </a:r>
          </a:p>
          <a:p>
            <a:pPr eaLnBrk="1" fontAlgn="base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</a:rPr>
              <a:t>SHLD </a:t>
            </a:r>
            <a:r>
              <a:rPr lang="en-US" altLang="en-US" sz="1800" b="1" i="1" dirty="0" smtClean="0">
                <a:solidFill>
                  <a:srgbClr val="000000"/>
                </a:solidFill>
                <a:latin typeface="Courier New" pitchFamily="49" charset="0"/>
              </a:rPr>
              <a:t>mem16/32, reg16/32, imm8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</a:rPr>
              <a:t>/CL</a:t>
            </a:r>
            <a:endParaRPr lang="en-US" altLang="en-US" sz="1800" b="1" i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57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SHLD (</a:t>
            </a:r>
            <a:r>
              <a:rPr lang="en-US" sz="2000" dirty="0" err="1">
                <a:solidFill>
                  <a:prstClr val="black"/>
                </a:solidFill>
              </a:rPr>
              <a:t>SHift</a:t>
            </a:r>
            <a:r>
              <a:rPr lang="en-US" sz="2000" dirty="0">
                <a:solidFill>
                  <a:prstClr val="black"/>
                </a:solidFill>
              </a:rPr>
              <a:t> Left Double</a:t>
            </a:r>
            <a:r>
              <a:rPr lang="en-US" dirty="0" smtClean="0">
                <a:solidFill>
                  <a:prstClr val="black"/>
                </a:solidFill>
              </a:rPr>
              <a:t>) Example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556792"/>
            <a:ext cx="77724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Shift count of 1: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000" b="1" dirty="0" smtClean="0">
                <a:latin typeface="Courier New" pitchFamily="49" charset="0"/>
              </a:rPr>
              <a:t>	MOV AL,11100000b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		MOV BL,10011101b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		SHLD </a:t>
            </a:r>
            <a:r>
              <a:rPr lang="en-US" altLang="en-US" sz="2000" b="1" dirty="0" smtClean="0">
                <a:latin typeface="Courier New" pitchFamily="49" charset="0"/>
              </a:rPr>
              <a:t>AL,BL,1     ;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</a:rPr>
              <a:t>dest</a:t>
            </a:r>
            <a:r>
              <a:rPr lang="en-US" altLang="en-US" sz="2000" dirty="0" smtClean="0">
                <a:latin typeface="Courier New" pitchFamily="49" charset="0"/>
              </a:rPr>
              <a:t>=AL, source=BL</a:t>
            </a:r>
            <a:endParaRPr lang="en-US" altLang="en-US" sz="2000" b="1" dirty="0" smtClean="0">
              <a:latin typeface="Courier New" pitchFamily="49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" y="3428998"/>
            <a:ext cx="6736080" cy="232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070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SHLD Example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18</a:t>
            </a:fld>
            <a:endParaRPr lang="es-MX" dirty="0"/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971600" y="2895497"/>
            <a:ext cx="3600400" cy="206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3205163" algn="l"/>
                <a:tab pos="3716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3205163" algn="l"/>
                <a:tab pos="3716338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3205163" algn="l"/>
                <a:tab pos="37163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3205163" algn="l"/>
                <a:tab pos="37163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3205163" algn="l"/>
                <a:tab pos="37163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5163" algn="l"/>
                <a:tab pos="37163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5163" algn="l"/>
                <a:tab pos="37163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5163" algn="l"/>
                <a:tab pos="37163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5163" algn="l"/>
                <a:tab pos="37163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900" b="1" dirty="0" smtClean="0">
                <a:latin typeface="Courier New" pitchFamily="49" charset="0"/>
              </a:rPr>
              <a:t>.DATA</a:t>
            </a:r>
            <a:endParaRPr lang="en-US" altLang="en-US" sz="1900" b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900" b="1" dirty="0" err="1">
                <a:latin typeface="Courier New" pitchFamily="49" charset="0"/>
              </a:rPr>
              <a:t>wval</a:t>
            </a:r>
            <a:r>
              <a:rPr lang="en-US" altLang="en-US" sz="1900" b="1" dirty="0">
                <a:latin typeface="Courier New" pitchFamily="49" charset="0"/>
              </a:rPr>
              <a:t> WORD 9BA6h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900" b="1" dirty="0" smtClean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900" b="1" dirty="0" smtClean="0">
                <a:latin typeface="Courier New" pitchFamily="49" charset="0"/>
              </a:rPr>
              <a:t>.CODE</a:t>
            </a:r>
            <a:endParaRPr lang="en-US" altLang="en-US" sz="1900" b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900" b="1" dirty="0" smtClean="0">
                <a:latin typeface="Courier New" pitchFamily="49" charset="0"/>
              </a:rPr>
              <a:t>MOV  AX,0AC36h</a:t>
            </a:r>
            <a:endParaRPr lang="en-US" altLang="en-US" sz="1900" b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900" b="1" dirty="0" smtClean="0">
                <a:latin typeface="Courier New" pitchFamily="49" charset="0"/>
              </a:rPr>
              <a:t>SHLD </a:t>
            </a:r>
            <a:r>
              <a:rPr lang="en-US" altLang="en-US" sz="1900" b="1" dirty="0" smtClean="0">
                <a:latin typeface="Courier New" pitchFamily="49" charset="0"/>
              </a:rPr>
              <a:t>wval</a:t>
            </a:r>
            <a:r>
              <a:rPr lang="en-US" altLang="en-US" sz="1900" b="1" dirty="0" smtClean="0">
                <a:latin typeface="Courier New" pitchFamily="49" charset="0"/>
              </a:rPr>
              <a:t>,AX,4   ;CF=__  </a:t>
            </a:r>
            <a:endParaRPr lang="en-US" altLang="en-US" sz="1900" b="1" dirty="0">
              <a:latin typeface="Courier New" pitchFamily="49" charset="0"/>
            </a:endParaRPr>
          </a:p>
        </p:txBody>
      </p:sp>
      <p:sp>
        <p:nvSpPr>
          <p:cNvPr id="8" name="Text Box 1030"/>
          <p:cNvSpPr txBox="1">
            <a:spLocks noChangeArrowheads="1"/>
          </p:cNvSpPr>
          <p:nvPr/>
        </p:nvSpPr>
        <p:spPr bwMode="auto">
          <a:xfrm>
            <a:off x="838200" y="1700808"/>
            <a:ext cx="739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Shift </a:t>
            </a:r>
            <a:r>
              <a:rPr lang="en-US" altLang="en-US" sz="2100" b="1" dirty="0" err="1">
                <a:solidFill>
                  <a:schemeClr val="tx2"/>
                </a:solidFill>
              </a:rPr>
              <a:t>wval</a:t>
            </a:r>
            <a:r>
              <a:rPr lang="en-US" altLang="en-US" sz="2100" dirty="0"/>
              <a:t> 4 bits to the left and replace its lowest 4 bits with the high 4 bits of AX:</a:t>
            </a:r>
          </a:p>
        </p:txBody>
      </p:sp>
      <p:sp>
        <p:nvSpPr>
          <p:cNvPr id="9" name="Text Box 1031"/>
          <p:cNvSpPr txBox="1">
            <a:spLocks noChangeArrowheads="1"/>
          </p:cNvSpPr>
          <p:nvPr/>
        </p:nvSpPr>
        <p:spPr bwMode="auto">
          <a:xfrm>
            <a:off x="4191000" y="3529608"/>
            <a:ext cx="12954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700" dirty="0"/>
              <a:t>Before:</a:t>
            </a:r>
          </a:p>
        </p:txBody>
      </p:sp>
      <p:sp>
        <p:nvSpPr>
          <p:cNvPr id="10" name="Text Box 1032"/>
          <p:cNvSpPr txBox="1">
            <a:spLocks noChangeArrowheads="1"/>
          </p:cNvSpPr>
          <p:nvPr/>
        </p:nvSpPr>
        <p:spPr bwMode="auto">
          <a:xfrm>
            <a:off x="4191000" y="4063008"/>
            <a:ext cx="12954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700"/>
              <a:t>After: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351903"/>
            <a:ext cx="2286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198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SHRD (</a:t>
            </a:r>
            <a:r>
              <a:rPr lang="en-US" sz="2200" dirty="0"/>
              <a:t>Shift Right Double</a:t>
            </a:r>
            <a:r>
              <a:rPr lang="en-US" dirty="0"/>
              <a:t>)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19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52790" y="1484784"/>
            <a:ext cx="77724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Shifts a destination operand a given number of bits to the right</a:t>
            </a:r>
          </a:p>
          <a:p>
            <a:r>
              <a:rPr lang="en-US" altLang="en-US" dirty="0" smtClean="0"/>
              <a:t>The bit positions opened up by the shift are filled by the least significant bits of the source operand</a:t>
            </a:r>
          </a:p>
          <a:p>
            <a:r>
              <a:rPr lang="en-US" altLang="en-US" dirty="0" smtClean="0"/>
              <a:t>The source operand is not affected</a:t>
            </a:r>
          </a:p>
          <a:p>
            <a:r>
              <a:rPr lang="en-US" altLang="en-US" dirty="0" smtClean="0"/>
              <a:t>Syntax:</a:t>
            </a:r>
          </a:p>
          <a:p>
            <a:pPr lvl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SHRD </a:t>
            </a:r>
            <a:r>
              <a:rPr lang="en-US" altLang="en-US" i="1" dirty="0" smtClean="0">
                <a:solidFill>
                  <a:schemeClr val="accent6">
                    <a:lumMod val="75000"/>
                  </a:schemeClr>
                </a:solidFill>
              </a:rPr>
              <a:t>destination, source, </a:t>
            </a:r>
            <a:r>
              <a:rPr lang="en-US" altLang="en-US" i="1" dirty="0" err="1" smtClean="0">
                <a:solidFill>
                  <a:schemeClr val="accent6">
                    <a:lumMod val="75000"/>
                  </a:schemeClr>
                </a:solidFill>
              </a:rPr>
              <a:t>shiftscount</a:t>
            </a:r>
            <a:endParaRPr lang="en-US" alt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en-US" dirty="0" smtClean="0"/>
              <a:t>Operand types: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28800" y="4974431"/>
            <a:ext cx="4876800" cy="8048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9449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944938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 smtClean="0">
                <a:solidFill>
                  <a:srgbClr val="000000"/>
                </a:solidFill>
                <a:latin typeface="Courier New" pitchFamily="49" charset="0"/>
              </a:rPr>
              <a:t>SHRD </a:t>
            </a:r>
            <a:r>
              <a:rPr lang="en-US" altLang="en-US" sz="1800" b="1" i="1" smtClean="0">
                <a:solidFill>
                  <a:srgbClr val="000000"/>
                </a:solidFill>
                <a:latin typeface="Courier New" pitchFamily="49" charset="0"/>
              </a:rPr>
              <a:t>reg16/32</a:t>
            </a:r>
            <a:r>
              <a:rPr lang="en-US" altLang="en-US" sz="1800" b="1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1" i="1" smtClean="0">
                <a:solidFill>
                  <a:srgbClr val="000000"/>
                </a:solidFill>
                <a:latin typeface="Courier New" pitchFamily="49" charset="0"/>
              </a:rPr>
              <a:t>reg16/32, imm8</a:t>
            </a:r>
            <a:r>
              <a:rPr lang="en-US" altLang="en-US" sz="1800" b="1" smtClean="0">
                <a:solidFill>
                  <a:srgbClr val="000000"/>
                </a:solidFill>
                <a:latin typeface="Courier New" pitchFamily="49" charset="0"/>
              </a:rPr>
              <a:t>/CL</a:t>
            </a:r>
          </a:p>
          <a:p>
            <a:pPr eaLnBrk="1" fontAlgn="base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 smtClean="0">
                <a:solidFill>
                  <a:srgbClr val="000000"/>
                </a:solidFill>
                <a:latin typeface="Courier New" pitchFamily="49" charset="0"/>
              </a:rPr>
              <a:t>SHRD </a:t>
            </a:r>
            <a:r>
              <a:rPr lang="en-US" altLang="en-US" sz="1800" b="1" i="1" smtClean="0">
                <a:solidFill>
                  <a:srgbClr val="000000"/>
                </a:solidFill>
                <a:latin typeface="Courier New" pitchFamily="49" charset="0"/>
              </a:rPr>
              <a:t>mem16/32, reg16/32, imm8</a:t>
            </a:r>
            <a:r>
              <a:rPr lang="en-US" altLang="en-US" sz="1800" b="1" smtClean="0">
                <a:solidFill>
                  <a:srgbClr val="000000"/>
                </a:solidFill>
                <a:latin typeface="Courier New" pitchFamily="49" charset="0"/>
              </a:rPr>
              <a:t>/CL</a:t>
            </a:r>
            <a:endParaRPr lang="en-US" altLang="en-US" sz="1800" b="1" i="1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11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</a:t>
            </a:r>
            <a:r>
              <a:rPr lang="en-US" dirty="0"/>
              <a:t>and </a:t>
            </a:r>
            <a:r>
              <a:rPr lang="en-US" dirty="0" smtClean="0"/>
              <a:t>ROTATE </a:t>
            </a:r>
            <a:r>
              <a:rPr lang="en-US" dirty="0"/>
              <a:t>Instructions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b="1" dirty="0" smtClean="0"/>
              <a:t>SHIFTs</a:t>
            </a:r>
            <a:r>
              <a:rPr lang="en-US" altLang="en-US" b="1" dirty="0" smtClean="0"/>
              <a:t>: </a:t>
            </a:r>
            <a:r>
              <a:rPr lang="en-US" altLang="en-US" b="1" i="1" dirty="0" smtClean="0"/>
              <a:t>Logical</a:t>
            </a:r>
            <a:r>
              <a:rPr lang="en-US" altLang="en-US" b="1" dirty="0" smtClean="0"/>
              <a:t> and </a:t>
            </a:r>
            <a:r>
              <a:rPr lang="en-US" altLang="en-US" b="1" i="1" dirty="0" smtClean="0"/>
              <a:t>Arithmetic</a:t>
            </a:r>
            <a:r>
              <a:rPr lang="en-US" altLang="en-US" b="1" dirty="0" smtClean="0"/>
              <a:t> </a:t>
            </a:r>
          </a:p>
          <a:p>
            <a:r>
              <a:rPr lang="en-US" altLang="en-US" dirty="0" smtClean="0"/>
              <a:t>SHL </a:t>
            </a:r>
            <a:r>
              <a:rPr lang="en-US" altLang="en-US" dirty="0"/>
              <a:t>Instruction </a:t>
            </a:r>
          </a:p>
          <a:p>
            <a:r>
              <a:rPr lang="en-US" altLang="en-US" dirty="0"/>
              <a:t>SHR Instruction </a:t>
            </a:r>
          </a:p>
          <a:p>
            <a:r>
              <a:rPr lang="en-US" altLang="en-US" dirty="0"/>
              <a:t>SAL and SAR </a:t>
            </a:r>
            <a:r>
              <a:rPr lang="en-US" altLang="en-US" dirty="0" smtClean="0"/>
              <a:t>Instructions</a:t>
            </a:r>
          </a:p>
          <a:p>
            <a:r>
              <a:rPr lang="en-US" altLang="en-US" dirty="0"/>
              <a:t>SHLD/SHRD Instructions</a:t>
            </a:r>
          </a:p>
          <a:p>
            <a:endParaRPr lang="en-US" altLang="en-US" dirty="0" smtClean="0"/>
          </a:p>
          <a:p>
            <a:pPr marL="0" indent="0">
              <a:buNone/>
            </a:pPr>
            <a:r>
              <a:rPr lang="en-US" altLang="en-US" b="1" dirty="0" smtClean="0"/>
              <a:t>ROTATEs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r>
              <a:rPr lang="en-US" altLang="en-US" dirty="0" smtClean="0"/>
              <a:t>ROL </a:t>
            </a:r>
            <a:r>
              <a:rPr lang="en-US" altLang="en-US" dirty="0"/>
              <a:t>Instruction </a:t>
            </a:r>
          </a:p>
          <a:p>
            <a:r>
              <a:rPr lang="en-US" altLang="en-US" dirty="0"/>
              <a:t>ROR Instruction </a:t>
            </a:r>
          </a:p>
          <a:p>
            <a:r>
              <a:rPr lang="en-US" altLang="en-US" dirty="0"/>
              <a:t>RCL and RCR Instructions </a:t>
            </a:r>
          </a:p>
          <a:p>
            <a:endParaRPr lang="en-US" altLang="en-US" dirty="0" smtClean="0"/>
          </a:p>
          <a:p>
            <a:r>
              <a:rPr lang="es-MX" altLang="en-US" b="1" dirty="0" err="1" smtClean="0"/>
              <a:t>All</a:t>
            </a:r>
            <a:r>
              <a:rPr lang="es-MX" altLang="en-US" b="1" dirty="0" smtClean="0"/>
              <a:t> </a:t>
            </a:r>
            <a:r>
              <a:rPr lang="es-MX" altLang="en-US" b="1" dirty="0" err="1" smtClean="0"/>
              <a:t>these</a:t>
            </a:r>
            <a:r>
              <a:rPr lang="es-MX" altLang="en-US" b="1" dirty="0" smtClean="0"/>
              <a:t> </a:t>
            </a:r>
            <a:r>
              <a:rPr lang="es-MX" altLang="en-US" b="1" dirty="0" err="1" smtClean="0"/>
              <a:t>instructions</a:t>
            </a:r>
            <a:r>
              <a:rPr lang="es-MX" altLang="en-US" b="1" dirty="0" smtClean="0"/>
              <a:t> </a:t>
            </a:r>
            <a:r>
              <a:rPr lang="es-MX" altLang="en-US" b="1" dirty="0" err="1" smtClean="0"/>
              <a:t>affect</a:t>
            </a:r>
            <a:r>
              <a:rPr lang="es-MX" altLang="en-US" b="1" dirty="0" smtClean="0"/>
              <a:t> </a:t>
            </a:r>
            <a:r>
              <a:rPr lang="es-MX" altLang="en-US" b="1" dirty="0" err="1" smtClean="0"/>
              <a:t>the</a:t>
            </a:r>
            <a:r>
              <a:rPr lang="es-MX" altLang="en-US" b="1" dirty="0" smtClean="0"/>
              <a:t> </a:t>
            </a:r>
            <a:r>
              <a:rPr lang="es-MX" altLang="en-US" b="1" i="1" dirty="0" err="1" smtClean="0">
                <a:solidFill>
                  <a:srgbClr val="FF0000"/>
                </a:solidFill>
              </a:rPr>
              <a:t>Overflow</a:t>
            </a:r>
            <a:r>
              <a:rPr lang="es-MX" altLang="en-US" b="1" dirty="0" smtClean="0"/>
              <a:t> and </a:t>
            </a:r>
            <a:r>
              <a:rPr lang="es-MX" altLang="en-US" b="1" i="1" dirty="0" err="1" smtClean="0">
                <a:solidFill>
                  <a:srgbClr val="FF0000"/>
                </a:solidFill>
              </a:rPr>
              <a:t>Carry</a:t>
            </a:r>
            <a:r>
              <a:rPr lang="es-MX" altLang="en-US" b="1" i="1" dirty="0" smtClean="0">
                <a:solidFill>
                  <a:srgbClr val="FF0000"/>
                </a:solidFill>
              </a:rPr>
              <a:t> </a:t>
            </a:r>
            <a:r>
              <a:rPr lang="es-MX" altLang="en-US" b="1" dirty="0" err="1">
                <a:solidFill>
                  <a:srgbClr val="FF0000"/>
                </a:solidFill>
              </a:rPr>
              <a:t>F</a:t>
            </a:r>
            <a:r>
              <a:rPr lang="es-MX" altLang="en-US" b="1" dirty="0" err="1" smtClean="0">
                <a:solidFill>
                  <a:srgbClr val="FF0000"/>
                </a:solidFill>
              </a:rPr>
              <a:t>lags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0879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SHRD Example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20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556792"/>
            <a:ext cx="77724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Shift count of 1: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000" b="1" dirty="0" smtClean="0">
                <a:latin typeface="Courier New" pitchFamily="49" charset="0"/>
              </a:rPr>
              <a:t>	MOV AL,11000001b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		MOV BL,00011101b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		SHRD </a:t>
            </a:r>
            <a:r>
              <a:rPr lang="en-US" altLang="en-US" sz="2000" b="1" dirty="0" smtClean="0">
                <a:latin typeface="Courier New" pitchFamily="49" charset="0"/>
              </a:rPr>
              <a:t>AL,BL,1      ;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</a:rPr>
              <a:t>dest</a:t>
            </a:r>
            <a:r>
              <a:rPr lang="en-US" altLang="en-US" sz="2000" dirty="0" smtClean="0">
                <a:latin typeface="Courier New" pitchFamily="49" charset="0"/>
              </a:rPr>
              <a:t>=AL, source=BL</a:t>
            </a:r>
            <a:endParaRPr lang="en-US" altLang="en-US" sz="2000" b="1" dirty="0" smtClean="0">
              <a:latin typeface="Courier New" pitchFamily="49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84984"/>
            <a:ext cx="6858000" cy="227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712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SHRD Example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21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99592" y="3068216"/>
            <a:ext cx="3456383" cy="109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3205163" algn="l"/>
                <a:tab pos="3716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3205163" algn="l"/>
                <a:tab pos="3716338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3205163" algn="l"/>
                <a:tab pos="37163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3205163" algn="l"/>
                <a:tab pos="37163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3205163" algn="l"/>
                <a:tab pos="37163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5163" algn="l"/>
                <a:tab pos="37163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5163" algn="l"/>
                <a:tab pos="37163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5163" algn="l"/>
                <a:tab pos="37163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5163" algn="l"/>
                <a:tab pos="37163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900" b="1" dirty="0" smtClean="0">
                <a:latin typeface="Courier New" pitchFamily="49" charset="0"/>
              </a:rPr>
              <a:t>MOV  AX,234Bh</a:t>
            </a:r>
            <a:endParaRPr lang="en-US" altLang="en-US" sz="1900" b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900" b="1" dirty="0" smtClean="0">
                <a:latin typeface="Courier New" pitchFamily="49" charset="0"/>
              </a:rPr>
              <a:t>MOV  DX,7654h</a:t>
            </a:r>
            <a:endParaRPr lang="en-US" altLang="en-US" sz="1900" b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900" b="1" dirty="0" smtClean="0">
                <a:latin typeface="Courier New" pitchFamily="49" charset="0"/>
              </a:rPr>
              <a:t>SHRD </a:t>
            </a:r>
            <a:r>
              <a:rPr lang="en-US" altLang="en-US" sz="1900" b="1" dirty="0" smtClean="0">
                <a:latin typeface="Courier New" pitchFamily="49" charset="0"/>
              </a:rPr>
              <a:t>AX,DX,4   ;CF=__</a:t>
            </a:r>
            <a:endParaRPr lang="en-US" altLang="en-US" sz="1900" b="1" dirty="0"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39833" y="1772816"/>
            <a:ext cx="739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Shift </a:t>
            </a:r>
            <a:r>
              <a:rPr lang="en-US" altLang="en-US" sz="2100" b="1" dirty="0">
                <a:solidFill>
                  <a:schemeClr val="tx2"/>
                </a:solidFill>
              </a:rPr>
              <a:t>AX</a:t>
            </a:r>
            <a:r>
              <a:rPr lang="en-US" altLang="en-US" sz="2100" dirty="0"/>
              <a:t> 4 bits to the right and replace its highest 4 bits with the low 4 bits of DX: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192633" y="3222204"/>
            <a:ext cx="1295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700"/>
              <a:t>Before: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192633" y="3755604"/>
            <a:ext cx="1295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700"/>
              <a:t>After: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033" y="2996190"/>
            <a:ext cx="2209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709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. . 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22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96489" y="2987824"/>
            <a:ext cx="5486400" cy="238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3205163" algn="l"/>
                <a:tab pos="37163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3205163" algn="l"/>
                <a:tab pos="3716338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3205163" algn="l"/>
                <a:tab pos="37163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3205163" algn="l"/>
                <a:tab pos="37163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3205163" algn="l"/>
                <a:tab pos="37163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5163" algn="l"/>
                <a:tab pos="37163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5163" algn="l"/>
                <a:tab pos="37163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5163" algn="l"/>
                <a:tab pos="37163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5163" algn="l"/>
                <a:tab pos="37163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900" b="1" dirty="0" smtClean="0">
                <a:latin typeface="Courier New" pitchFamily="49" charset="0"/>
              </a:rPr>
              <a:t>MOV  AX,7C36h</a:t>
            </a:r>
            <a:endParaRPr lang="en-US" altLang="en-US" sz="1900" b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900" b="1" dirty="0" smtClean="0">
                <a:latin typeface="Courier New" pitchFamily="49" charset="0"/>
              </a:rPr>
              <a:t>MOV  DX,9FA6h</a:t>
            </a:r>
            <a:endParaRPr lang="en-US" altLang="en-US" sz="1900" b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900" b="1" dirty="0" smtClean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900" b="1" dirty="0" smtClean="0">
                <a:latin typeface="Courier New" pitchFamily="49" charset="0"/>
              </a:rPr>
              <a:t>SHLD </a:t>
            </a:r>
            <a:r>
              <a:rPr lang="en-US" altLang="en-US" sz="1900" b="1" dirty="0" smtClean="0">
                <a:latin typeface="Courier New" pitchFamily="49" charset="0"/>
              </a:rPr>
              <a:t>DX,AX,4     </a:t>
            </a:r>
            <a:r>
              <a:rPr lang="en-US" altLang="en-US" sz="1900" b="1" dirty="0" smtClean="0">
                <a:latin typeface="Courier New" pitchFamily="49" charset="0"/>
              </a:rPr>
              <a:t>;</a:t>
            </a:r>
            <a:r>
              <a:rPr lang="en-US" altLang="en-US" sz="1900" b="1" dirty="0" smtClean="0">
                <a:latin typeface="Courier New" pitchFamily="49" charset="0"/>
              </a:rPr>
              <a:t>a) </a:t>
            </a:r>
            <a:r>
              <a:rPr lang="en-US" altLang="en-US" sz="1900" b="1" dirty="0" smtClean="0">
                <a:latin typeface="Courier New" pitchFamily="49" charset="0"/>
              </a:rPr>
              <a:t>CF=__, DX=____</a:t>
            </a:r>
            <a:endParaRPr lang="en-US" altLang="en-US" sz="1900" b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900" b="1" dirty="0" smtClean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900" b="1" dirty="0" smtClean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900" b="1" dirty="0" smtClean="0">
                <a:latin typeface="Courier New" pitchFamily="49" charset="0"/>
              </a:rPr>
              <a:t>SHRD </a:t>
            </a:r>
            <a:r>
              <a:rPr lang="en-US" altLang="en-US" sz="1900" b="1" dirty="0" smtClean="0">
                <a:latin typeface="Courier New" pitchFamily="49" charset="0"/>
              </a:rPr>
              <a:t>DX,AX,8     </a:t>
            </a:r>
            <a:r>
              <a:rPr lang="en-US" altLang="en-US" sz="1900" b="1" dirty="0" smtClean="0">
                <a:latin typeface="Courier New" pitchFamily="49" charset="0"/>
              </a:rPr>
              <a:t>;b</a:t>
            </a:r>
            <a:r>
              <a:rPr lang="en-US" altLang="en-US" sz="1900" b="1" dirty="0" smtClean="0">
                <a:latin typeface="Courier New" pitchFamily="49" charset="0"/>
              </a:rPr>
              <a:t>) </a:t>
            </a:r>
            <a:r>
              <a:rPr lang="en-US" altLang="en-US" sz="1900" b="1" dirty="0" smtClean="0">
                <a:latin typeface="Courier New" pitchFamily="49" charset="0"/>
              </a:rPr>
              <a:t>CF=__, DX=____</a:t>
            </a:r>
            <a:endParaRPr lang="en-US" altLang="en-US" sz="1900" b="1" dirty="0"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3089" y="1844824"/>
            <a:ext cx="739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Indicate the hexadecimal values of each destination operand:</a:t>
            </a:r>
          </a:p>
        </p:txBody>
      </p:sp>
    </p:spTree>
    <p:extLst>
      <p:ext uri="{BB962C8B-B14F-4D97-AF65-F5344CB8AC3E}">
        <p14:creationId xmlns:p14="http://schemas.microsoft.com/office/powerpoint/2010/main" val="274080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</a:t>
            </a:r>
          </a:p>
          <a:p>
            <a:r>
              <a:rPr lang="en-US" dirty="0" smtClean="0"/>
              <a:t>14-nov-2019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Shift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9" name="Rectangle 1028"/>
          <p:cNvSpPr>
            <a:spLocks noChangeArrowheads="1"/>
          </p:cNvSpPr>
          <p:nvPr/>
        </p:nvSpPr>
        <p:spPr bwMode="auto">
          <a:xfrm>
            <a:off x="796131" y="3876675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graphicFrame>
        <p:nvGraphicFramePr>
          <p:cNvPr id="10" name="Object 40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944640"/>
              </p:ext>
            </p:extLst>
          </p:nvPr>
        </p:nvGraphicFramePr>
        <p:xfrm>
          <a:off x="1862931" y="2962275"/>
          <a:ext cx="4953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VISIO" r:id="rId3" imgW="3736848" imgH="502920" progId="Visio.Drawing.6">
                  <p:embed/>
                </p:oleObj>
              </mc:Choice>
              <mc:Fallback>
                <p:oleObj name="VISIO" r:id="rId3" imgW="3736848" imgH="502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23189" r="-1563"/>
                      <a:stretch>
                        <a:fillRect/>
                      </a:stretch>
                    </p:blipFill>
                    <p:spPr bwMode="auto">
                      <a:xfrm>
                        <a:off x="1862931" y="2962275"/>
                        <a:ext cx="4953000" cy="8096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531" y="4333875"/>
            <a:ext cx="5326063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027"/>
          <p:cNvSpPr txBox="1">
            <a:spLocks noChangeArrowheads="1"/>
          </p:cNvSpPr>
          <p:nvPr/>
        </p:nvSpPr>
        <p:spPr>
          <a:xfrm>
            <a:off x="685800" y="1556792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A LOGICAL SHIFT fills the </a:t>
            </a:r>
            <a:r>
              <a:rPr lang="en-US" altLang="en-US" i="1" dirty="0" smtClean="0"/>
              <a:t>newly created bit</a:t>
            </a:r>
            <a:r>
              <a:rPr lang="en-US" altLang="en-US" dirty="0" smtClean="0"/>
              <a:t> position with </a:t>
            </a:r>
            <a:r>
              <a:rPr lang="en-US" altLang="en-US" i="1" dirty="0" smtClean="0"/>
              <a:t>zero</a:t>
            </a:r>
            <a:r>
              <a:rPr lang="en-US" alt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0417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Shift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96032"/>
              </p:ext>
            </p:extLst>
          </p:nvPr>
        </p:nvGraphicFramePr>
        <p:xfrm>
          <a:off x="1949248" y="3212976"/>
          <a:ext cx="48768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VISIO" r:id="rId3" imgW="3838956" imgH="542544" progId="Visio.Drawing.6">
                  <p:embed/>
                </p:oleObj>
              </mc:Choice>
              <mc:Fallback>
                <p:oleObj name="VISIO" r:id="rId3" imgW="3838956" imgH="5425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076" t="-21719" r="-1538"/>
                      <a:stretch>
                        <a:fillRect/>
                      </a:stretch>
                    </p:blipFill>
                    <p:spPr bwMode="auto">
                      <a:xfrm>
                        <a:off x="1949248" y="3212976"/>
                        <a:ext cx="4876800" cy="8540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248" y="4584576"/>
            <a:ext cx="4818063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52872" y="17145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/>
              <a:t>An </a:t>
            </a:r>
            <a:r>
              <a:rPr lang="en-US" altLang="en-US" dirty="0" smtClean="0"/>
              <a:t>ARITHMETIC SHIFT </a:t>
            </a:r>
            <a:r>
              <a:rPr lang="en-US" altLang="en-US" dirty="0"/>
              <a:t>fills the </a:t>
            </a:r>
            <a:r>
              <a:rPr lang="en-US" altLang="en-US" i="1" dirty="0"/>
              <a:t>newly created bit</a:t>
            </a:r>
            <a:r>
              <a:rPr lang="en-US" altLang="en-US" dirty="0"/>
              <a:t> position with a copy of the </a:t>
            </a:r>
            <a:r>
              <a:rPr lang="en-US" altLang="en-US" i="1" dirty="0"/>
              <a:t>number’s sign bit</a:t>
            </a:r>
            <a:r>
              <a:rPr lang="en-US" alt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0636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SHL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6" name="Text Box 1031"/>
          <p:cNvSpPr txBox="1">
            <a:spLocks noChangeArrowheads="1"/>
          </p:cNvSpPr>
          <p:nvPr/>
        </p:nvSpPr>
        <p:spPr bwMode="auto">
          <a:xfrm>
            <a:off x="1981200" y="5165056"/>
            <a:ext cx="2362200" cy="12747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9449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944938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 smtClean="0">
                <a:solidFill>
                  <a:srgbClr val="000000"/>
                </a:solidFill>
                <a:latin typeface="Courier New" pitchFamily="49" charset="0"/>
              </a:rPr>
              <a:t>SHL </a:t>
            </a:r>
            <a:r>
              <a:rPr lang="en-US" altLang="en-US" sz="1800" b="1" i="1" smtClean="0">
                <a:solidFill>
                  <a:srgbClr val="000000"/>
                </a:solidFill>
                <a:latin typeface="Courier New" pitchFamily="49" charset="0"/>
              </a:rPr>
              <a:t>reg,imm8</a:t>
            </a:r>
          </a:p>
          <a:p>
            <a:pPr eaLnBrk="1" fontAlgn="base" hangingPunct="1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 smtClean="0">
                <a:solidFill>
                  <a:srgbClr val="000000"/>
                </a:solidFill>
                <a:latin typeface="Courier New" pitchFamily="49" charset="0"/>
              </a:rPr>
              <a:t>		SHL </a:t>
            </a:r>
            <a:r>
              <a:rPr lang="en-US" altLang="en-US" sz="1800" b="1" i="1" smtClean="0">
                <a:solidFill>
                  <a:srgbClr val="000000"/>
                </a:solidFill>
                <a:latin typeface="Courier New" pitchFamily="49" charset="0"/>
              </a:rPr>
              <a:t>mem,imm8</a:t>
            </a:r>
          </a:p>
          <a:p>
            <a:pPr eaLnBrk="1" fontAlgn="base" hangingPunct="1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 smtClean="0">
                <a:solidFill>
                  <a:srgbClr val="000000"/>
                </a:solidFill>
                <a:latin typeface="Courier New" pitchFamily="49" charset="0"/>
              </a:rPr>
              <a:t>		SHL </a:t>
            </a:r>
            <a:r>
              <a:rPr lang="en-US" altLang="en-US" sz="1800" b="1" i="1" smtClean="0">
                <a:solidFill>
                  <a:srgbClr val="000000"/>
                </a:solidFill>
                <a:latin typeface="Courier New" pitchFamily="49" charset="0"/>
              </a:rPr>
              <a:t>reg</a:t>
            </a:r>
            <a:r>
              <a:rPr lang="en-US" altLang="en-US" sz="1800" b="1" smtClean="0">
                <a:solidFill>
                  <a:srgbClr val="000000"/>
                </a:solidFill>
                <a:latin typeface="Courier New" pitchFamily="49" charset="0"/>
              </a:rPr>
              <a:t>,CL</a:t>
            </a:r>
          </a:p>
          <a:p>
            <a:pPr eaLnBrk="1" fontAlgn="base" hangingPunct="1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 smtClean="0">
                <a:solidFill>
                  <a:srgbClr val="000000"/>
                </a:solidFill>
                <a:latin typeface="Courier New" pitchFamily="49" charset="0"/>
              </a:rPr>
              <a:t>		SHL </a:t>
            </a:r>
            <a:r>
              <a:rPr lang="en-US" altLang="en-US" sz="1800" b="1" i="1" smtClean="0">
                <a:solidFill>
                  <a:srgbClr val="000000"/>
                </a:solidFill>
                <a:latin typeface="Courier New" pitchFamily="49" charset="0"/>
              </a:rPr>
              <a:t>mem</a:t>
            </a:r>
            <a:r>
              <a:rPr lang="en-US" altLang="en-US" sz="1800" b="1" smtClean="0">
                <a:solidFill>
                  <a:srgbClr val="000000"/>
                </a:solidFill>
                <a:latin typeface="Courier New" pitchFamily="49" charset="0"/>
              </a:rPr>
              <a:t>,CL</a:t>
            </a:r>
          </a:p>
        </p:txBody>
      </p:sp>
      <p:pic>
        <p:nvPicPr>
          <p:cNvPr id="7" name="Picture 10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722" y="2556105"/>
            <a:ext cx="5275263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27"/>
          <p:cNvSpPr txBox="1">
            <a:spLocks noChangeArrowheads="1"/>
          </p:cNvSpPr>
          <p:nvPr/>
        </p:nvSpPr>
        <p:spPr>
          <a:xfrm>
            <a:off x="685800" y="1628800"/>
            <a:ext cx="7772400" cy="978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The SHL 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SH</a:t>
            </a:r>
            <a:r>
              <a:rPr lang="en-US" altLang="en-US" sz="2400" dirty="0" err="1" smtClean="0"/>
              <a:t>ift</a:t>
            </a:r>
            <a:r>
              <a:rPr lang="en-US" altLang="en-US" sz="2400" dirty="0" smtClean="0"/>
              <a:t> </a:t>
            </a:r>
            <a:r>
              <a:rPr lang="en-US" altLang="en-US" sz="2400" i="1" dirty="0"/>
              <a:t>L</a:t>
            </a:r>
            <a:r>
              <a:rPr lang="en-US" altLang="en-US" sz="2400" i="1" dirty="0" smtClean="0"/>
              <a:t>eft</a:t>
            </a:r>
            <a:r>
              <a:rPr lang="en-US" altLang="en-US" sz="2400" dirty="0" smtClean="0"/>
              <a:t>) instruction performs a LOGICAL LEFT SHIFT on the destination operand, filling the </a:t>
            </a:r>
            <a:r>
              <a:rPr lang="en-US" altLang="en-US" sz="2400" i="1" dirty="0" smtClean="0"/>
              <a:t>lowest bit </a:t>
            </a:r>
            <a:r>
              <a:rPr lang="en-US" altLang="en-US" sz="2400" dirty="0" smtClean="0"/>
              <a:t>with 0.</a:t>
            </a:r>
          </a:p>
        </p:txBody>
      </p:sp>
      <p:sp>
        <p:nvSpPr>
          <p:cNvPr id="9" name="Text Box 1030"/>
          <p:cNvSpPr txBox="1">
            <a:spLocks noChangeArrowheads="1"/>
          </p:cNvSpPr>
          <p:nvPr/>
        </p:nvSpPr>
        <p:spPr bwMode="auto">
          <a:xfrm>
            <a:off x="752509" y="4010894"/>
            <a:ext cx="762000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344488" indent="-344488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dirty="0" smtClean="0"/>
              <a:t>Syntax and Operand </a:t>
            </a:r>
            <a:r>
              <a:rPr lang="en-US" altLang="en-US" dirty="0"/>
              <a:t>types for SHL</a:t>
            </a:r>
            <a:r>
              <a:rPr lang="en-US" altLang="en-US" dirty="0" smtClean="0"/>
              <a:t>:</a:t>
            </a:r>
          </a:p>
          <a:p>
            <a:pPr lvl="1" eaLnBrk="1" hangingPunct="1">
              <a:spcBef>
                <a:spcPct val="50000"/>
              </a:spcBef>
              <a:buClrTx/>
            </a:pPr>
            <a:r>
              <a:rPr lang="es-MX" altLang="en-US" b="1" dirty="0" smtClean="0">
                <a:latin typeface="Courier New" pitchFamily="49" charset="0"/>
              </a:rPr>
              <a:t>SHL </a:t>
            </a:r>
            <a:r>
              <a:rPr lang="es-MX" altLang="en-US" b="1" i="1" dirty="0" err="1" smtClean="0">
                <a:latin typeface="Courier New" pitchFamily="49" charset="0"/>
              </a:rPr>
              <a:t>destination</a:t>
            </a:r>
            <a:r>
              <a:rPr lang="es-MX" altLang="en-US" b="1" i="1" dirty="0" smtClean="0">
                <a:latin typeface="Courier New" pitchFamily="49" charset="0"/>
              </a:rPr>
              <a:t>, </a:t>
            </a:r>
            <a:r>
              <a:rPr lang="es-MX" altLang="en-US" b="1" i="1" dirty="0" err="1" smtClean="0">
                <a:latin typeface="Courier New" pitchFamily="49" charset="0"/>
              </a:rPr>
              <a:t>shiftscount</a:t>
            </a:r>
            <a:endParaRPr lang="en-US" altLang="en-US" b="1" i="1" dirty="0">
              <a:latin typeface="Courier New" pitchFamily="49" charset="0"/>
            </a:endParaRPr>
          </a:p>
        </p:txBody>
      </p:sp>
      <p:sp>
        <p:nvSpPr>
          <p:cNvPr id="10" name="Text Box 1032"/>
          <p:cNvSpPr txBox="1">
            <a:spLocks noChangeArrowheads="1"/>
          </p:cNvSpPr>
          <p:nvPr/>
        </p:nvSpPr>
        <p:spPr bwMode="auto">
          <a:xfrm>
            <a:off x="5038147" y="5165056"/>
            <a:ext cx="29718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900" dirty="0"/>
              <a:t>(Same for all </a:t>
            </a:r>
            <a:r>
              <a:rPr lang="en-US" altLang="en-US" sz="1900" i="1" dirty="0"/>
              <a:t>shift</a:t>
            </a:r>
            <a:r>
              <a:rPr lang="en-US" altLang="en-US" sz="1900" dirty="0"/>
              <a:t> and </a:t>
            </a:r>
            <a:r>
              <a:rPr lang="en-US" altLang="en-US" sz="1900" i="1" dirty="0"/>
              <a:t>rotate</a:t>
            </a:r>
            <a:r>
              <a:rPr lang="en-US" altLang="en-US" sz="1900" dirty="0"/>
              <a:t> instructions)</a:t>
            </a:r>
          </a:p>
        </p:txBody>
      </p:sp>
    </p:spTree>
    <p:extLst>
      <p:ext uri="{BB962C8B-B14F-4D97-AF65-F5344CB8AC3E}">
        <p14:creationId xmlns:p14="http://schemas.microsoft.com/office/powerpoint/2010/main" val="211111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Multiplication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64904"/>
            <a:ext cx="3505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25915" y="2671354"/>
            <a:ext cx="1905000" cy="9986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DL,5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SHL DL,1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; CF= ___</a:t>
            </a: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5800" y="1556792"/>
            <a:ext cx="7696200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500" dirty="0"/>
              <a:t>Shifting </a:t>
            </a:r>
            <a:r>
              <a:rPr lang="en-US" altLang="en-US" sz="2500" i="1" dirty="0"/>
              <a:t>left</a:t>
            </a:r>
            <a:r>
              <a:rPr lang="en-US" altLang="en-US" sz="2500" dirty="0"/>
              <a:t> 1 bit multiplies a number by 2</a:t>
            </a: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576590" y="3717032"/>
            <a:ext cx="7696200" cy="2592288"/>
            <a:chOff x="384" y="2160"/>
            <a:chExt cx="4848" cy="1296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576" y="2928"/>
              <a:ext cx="3792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 smtClean="0">
                  <a:latin typeface="Courier New" pitchFamily="49" charset="0"/>
                </a:rPr>
                <a:t>MOV DL,5</a:t>
              </a:r>
              <a:endParaRPr lang="en-US" altLang="en-US" sz="1800" b="1" dirty="0">
                <a:latin typeface="Courier New" pitchFamily="49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 smtClean="0">
                  <a:latin typeface="Courier New" pitchFamily="49" charset="0"/>
                </a:rPr>
                <a:t>SHL DL,2   ; </a:t>
              </a:r>
              <a:r>
                <a:rPr lang="en-US" altLang="en-US" sz="1800" b="1" dirty="0">
                  <a:latin typeface="Courier New" pitchFamily="49" charset="0"/>
                </a:rPr>
                <a:t>DL = </a:t>
              </a:r>
              <a:r>
                <a:rPr lang="en-US" altLang="en-US" sz="1800" b="1" dirty="0" smtClean="0">
                  <a:latin typeface="Courier New" pitchFamily="49" charset="0"/>
                </a:rPr>
                <a:t>20, 00010100b, or 14h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 smtClean="0">
                  <a:latin typeface="Courier New" pitchFamily="49" charset="0"/>
                </a:rPr>
                <a:t>; CF= ___</a:t>
              </a:r>
              <a:endParaRPr lang="en-US" altLang="en-US" sz="1800" b="1" dirty="0">
                <a:latin typeface="Courier New" pitchFamily="49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84" y="2160"/>
              <a:ext cx="4848" cy="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500" dirty="0"/>
                <a:t>Shifting left </a:t>
              </a:r>
              <a:r>
                <a:rPr lang="en-US" altLang="en-US" sz="2500" i="1" dirty="0"/>
                <a:t>n</a:t>
              </a:r>
              <a:r>
                <a:rPr lang="en-US" altLang="en-US" sz="2500" dirty="0"/>
                <a:t> bits </a:t>
              </a:r>
              <a:r>
                <a:rPr lang="en-US" altLang="en-US" sz="2500" i="1" dirty="0"/>
                <a:t>multiplies</a:t>
              </a:r>
              <a:r>
                <a:rPr lang="en-US" altLang="en-US" sz="2500" dirty="0"/>
                <a:t> the operand by 2</a:t>
              </a:r>
              <a:r>
                <a:rPr lang="en-US" altLang="en-US" sz="2500" i="1" baseline="30000" dirty="0"/>
                <a:t>n</a:t>
              </a:r>
            </a:p>
            <a:p>
              <a:pPr eaLnBrk="1" hangingPunct="1">
                <a:spcBef>
                  <a:spcPct val="50000"/>
                </a:spcBef>
                <a:buClrTx/>
                <a:buNone/>
              </a:pPr>
              <a:r>
                <a:rPr lang="en-US" altLang="en-US" sz="1800" dirty="0"/>
                <a:t>For example, 5 * </a:t>
              </a:r>
              <a:r>
                <a:rPr lang="en-US" altLang="en-US" sz="1800" dirty="0" smtClean="0"/>
                <a:t>2</a:t>
              </a:r>
              <a:r>
                <a:rPr lang="en-US" altLang="en-US" sz="1800" baseline="30000" dirty="0" smtClean="0"/>
                <a:t>1</a:t>
              </a:r>
              <a:r>
                <a:rPr lang="en-US" altLang="en-US" sz="1800" dirty="0" smtClean="0"/>
                <a:t> </a:t>
              </a:r>
              <a:r>
                <a:rPr lang="en-US" altLang="en-US" sz="1800" dirty="0"/>
                <a:t>= 1</a:t>
              </a:r>
              <a:r>
                <a:rPr lang="en-US" altLang="en-US" sz="1800" dirty="0" smtClean="0"/>
                <a:t>0</a:t>
              </a:r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dirty="0" smtClean="0"/>
                <a:t>For </a:t>
              </a:r>
              <a:r>
                <a:rPr lang="en-US" altLang="en-US" sz="1800" dirty="0"/>
                <a:t>example, 5 * 2</a:t>
              </a:r>
              <a:r>
                <a:rPr lang="en-US" altLang="en-US" sz="1800" baseline="30000" dirty="0"/>
                <a:t>2</a:t>
              </a:r>
              <a:r>
                <a:rPr lang="en-US" altLang="en-US" sz="1800" dirty="0"/>
                <a:t> = 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15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53000"/>
            <a:ext cx="62484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79213" y="1556792"/>
            <a:ext cx="77724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The SHR 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SH</a:t>
            </a:r>
            <a:r>
              <a:rPr lang="en-US" altLang="en-US" dirty="0" err="1" smtClean="0"/>
              <a:t>ift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Right</a:t>
            </a:r>
            <a:r>
              <a:rPr lang="en-US" altLang="en-US" dirty="0" smtClean="0"/>
              <a:t>) instruction performs a LOGICAL RIGHT SHIFT on the destination operand. The </a:t>
            </a:r>
            <a:r>
              <a:rPr lang="en-US" altLang="en-US" i="1" dirty="0" smtClean="0"/>
              <a:t>highest bit </a:t>
            </a:r>
            <a:r>
              <a:rPr lang="en-US" altLang="en-US" dirty="0" smtClean="0"/>
              <a:t>position is filled with a </a:t>
            </a:r>
            <a:r>
              <a:rPr lang="en-US" altLang="en-US" i="1" dirty="0" smtClean="0"/>
              <a:t>zero</a:t>
            </a:r>
            <a:r>
              <a:rPr lang="en-US" altLang="en-US" dirty="0" smtClean="0"/>
              <a:t>.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85800" y="4152900"/>
            <a:ext cx="7696200" cy="1828800"/>
            <a:chOff x="432" y="2400"/>
            <a:chExt cx="4848" cy="1152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912" y="2832"/>
              <a:ext cx="3737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 smtClean="0">
                  <a:latin typeface="Courier New" pitchFamily="49" charset="0"/>
                </a:rPr>
                <a:t>MOV DL,80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 smtClean="0">
                  <a:latin typeface="Courier New" pitchFamily="49" charset="0"/>
                </a:rPr>
                <a:t>SHR DL,1      ; </a:t>
              </a:r>
              <a:r>
                <a:rPr lang="en-US" altLang="en-US" sz="1800" b="1" dirty="0">
                  <a:latin typeface="Courier New" pitchFamily="49" charset="0"/>
                </a:rPr>
                <a:t>DL = </a:t>
              </a:r>
              <a:r>
                <a:rPr lang="en-US" altLang="en-US" sz="1800" b="1" dirty="0" smtClean="0">
                  <a:latin typeface="Courier New" pitchFamily="49" charset="0"/>
                </a:rPr>
                <a:t>40 [= 80 / 2</a:t>
              </a:r>
              <a:r>
                <a:rPr lang="en-US" altLang="en-US" sz="1800" b="1" baseline="30000" dirty="0" smtClean="0">
                  <a:latin typeface="Courier New" pitchFamily="49" charset="0"/>
                </a:rPr>
                <a:t>1</a:t>
              </a:r>
              <a:r>
                <a:rPr lang="en-US" altLang="en-US" sz="1800" b="1" dirty="0" smtClean="0">
                  <a:latin typeface="Courier New" pitchFamily="49" charset="0"/>
                </a:rPr>
                <a:t>] CF=__</a:t>
              </a:r>
              <a:endParaRPr lang="en-US" altLang="en-US" sz="1800" b="1" dirty="0">
                <a:latin typeface="Courier New" pitchFamily="49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 smtClean="0">
                  <a:latin typeface="Courier New" pitchFamily="49" charset="0"/>
                </a:rPr>
                <a:t>SHR DL,2      ; </a:t>
              </a:r>
              <a:r>
                <a:rPr lang="en-US" altLang="en-US" sz="1800" b="1" dirty="0">
                  <a:latin typeface="Courier New" pitchFamily="49" charset="0"/>
                </a:rPr>
                <a:t>DL = </a:t>
              </a:r>
              <a:r>
                <a:rPr lang="en-US" altLang="en-US" sz="1800" b="1" dirty="0" smtClean="0">
                  <a:latin typeface="Courier New" pitchFamily="49" charset="0"/>
                </a:rPr>
                <a:t>10 [= 40 / 2</a:t>
              </a:r>
              <a:r>
                <a:rPr lang="en-US" altLang="en-US" sz="1800" b="1" baseline="30000" dirty="0" smtClean="0">
                  <a:latin typeface="Courier New" pitchFamily="49" charset="0"/>
                </a:rPr>
                <a:t>2</a:t>
              </a:r>
              <a:r>
                <a:rPr lang="en-US" altLang="en-US" sz="1800" b="1" dirty="0" smtClean="0">
                  <a:latin typeface="Courier New" pitchFamily="49" charset="0"/>
                </a:rPr>
                <a:t>] CF</a:t>
              </a:r>
              <a:r>
                <a:rPr lang="en-US" altLang="en-US" sz="1800" b="1" dirty="0">
                  <a:latin typeface="Courier New" pitchFamily="49" charset="0"/>
                </a:rPr>
                <a:t>=__ 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32" y="2400"/>
              <a:ext cx="4848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500" dirty="0"/>
                <a:t>Shifting right </a:t>
              </a:r>
              <a:r>
                <a:rPr lang="en-US" altLang="en-US" sz="2500" i="1" dirty="0"/>
                <a:t>n</a:t>
              </a:r>
              <a:r>
                <a:rPr lang="en-US" altLang="en-US" sz="2500" dirty="0"/>
                <a:t> bits </a:t>
              </a:r>
              <a:r>
                <a:rPr lang="en-US" altLang="en-US" sz="2500" i="1" dirty="0"/>
                <a:t>divides</a:t>
              </a:r>
              <a:r>
                <a:rPr lang="en-US" altLang="en-US" sz="2500" dirty="0"/>
                <a:t> the operand by 2</a:t>
              </a:r>
              <a:r>
                <a:rPr lang="en-US" altLang="en-US" sz="2500" i="1" baseline="30000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71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 and SAR Instructions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00735" y="1484784"/>
            <a:ext cx="77724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SAL </a:t>
            </a:r>
            <a:r>
              <a:rPr lang="en-US" altLang="en-US" dirty="0" smtClean="0"/>
              <a:t>(Shift </a:t>
            </a:r>
            <a:r>
              <a:rPr lang="en-US" altLang="en-US" dirty="0"/>
              <a:t>A</a:t>
            </a:r>
            <a:r>
              <a:rPr lang="en-US" altLang="en-US" dirty="0" smtClean="0"/>
              <a:t>rithmetic </a:t>
            </a:r>
            <a:r>
              <a:rPr lang="en-US" altLang="en-US" i="1" dirty="0" smtClean="0"/>
              <a:t>Left</a:t>
            </a:r>
            <a:r>
              <a:rPr lang="en-US" altLang="en-US" dirty="0" smtClean="0"/>
              <a:t>) is identical to SHL.</a:t>
            </a:r>
          </a:p>
          <a:p>
            <a:r>
              <a:rPr lang="en-US" altLang="en-US" dirty="0" smtClean="0"/>
              <a:t>SAR </a:t>
            </a:r>
            <a:r>
              <a:rPr lang="en-US" altLang="en-US" dirty="0" smtClean="0"/>
              <a:t>(Shift </a:t>
            </a:r>
            <a:r>
              <a:rPr lang="en-US" altLang="en-US" dirty="0"/>
              <a:t>A</a:t>
            </a:r>
            <a:r>
              <a:rPr lang="en-US" altLang="en-US" dirty="0" smtClean="0"/>
              <a:t>rithmetic </a:t>
            </a:r>
            <a:r>
              <a:rPr lang="en-US" altLang="en-US" i="1" dirty="0" smtClean="0"/>
              <a:t>right</a:t>
            </a:r>
            <a:r>
              <a:rPr lang="en-US" altLang="en-US" dirty="0" smtClean="0"/>
              <a:t>) performs a RIGHT ARITHMETIC SHIFT on the destination operand.</a:t>
            </a: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929335" y="4227984"/>
            <a:ext cx="7162800" cy="1828800"/>
            <a:chOff x="576" y="2448"/>
            <a:chExt cx="4512" cy="1152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76" y="2448"/>
              <a:ext cx="4512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500" dirty="0"/>
                <a:t>An arithmetic shift preserves the number's sign.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960" y="2928"/>
              <a:ext cx="345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60" tIns="182880" rIns="137160" bIns="182880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 smtClean="0">
                  <a:latin typeface="Courier New" pitchFamily="49" charset="0"/>
                </a:rPr>
                <a:t>MOV DL,-80  ; -01010000b, 10110000b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 smtClean="0">
                  <a:latin typeface="Courier New" pitchFamily="49" charset="0"/>
                </a:rPr>
                <a:t>SAR DL,1</a:t>
              </a:r>
              <a:r>
                <a:rPr lang="en-US" altLang="en-US" sz="1800" b="1" dirty="0">
                  <a:latin typeface="Courier New" pitchFamily="49" charset="0"/>
                </a:rPr>
                <a:t> </a:t>
              </a:r>
              <a:r>
                <a:rPr lang="en-US" altLang="en-US" sz="1800" b="1" dirty="0" smtClean="0">
                  <a:latin typeface="Courier New" pitchFamily="49" charset="0"/>
                </a:rPr>
                <a:t>   ; DL= </a:t>
              </a:r>
              <a:r>
                <a:rPr lang="en-US" altLang="en-US" sz="1800" b="1" dirty="0">
                  <a:latin typeface="Courier New" pitchFamily="49" charset="0"/>
                </a:rPr>
                <a:t>-</a:t>
              </a:r>
              <a:r>
                <a:rPr lang="en-US" altLang="en-US" sz="1800" b="1" dirty="0" smtClean="0">
                  <a:latin typeface="Courier New" pitchFamily="49" charset="0"/>
                </a:rPr>
                <a:t>40, 11011000b, CF=_</a:t>
              </a:r>
              <a:endParaRPr lang="en-US" altLang="en-US" sz="1800" b="1" dirty="0">
                <a:latin typeface="Courier New" pitchFamily="49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 dirty="0" smtClean="0">
                  <a:latin typeface="Courier New" pitchFamily="49" charset="0"/>
                </a:rPr>
                <a:t>SAR DL,2    ; DL= </a:t>
              </a:r>
              <a:r>
                <a:rPr lang="en-US" altLang="en-US" sz="1800" b="1" dirty="0">
                  <a:latin typeface="Courier New" pitchFamily="49" charset="0"/>
                </a:rPr>
                <a:t>-</a:t>
              </a:r>
              <a:r>
                <a:rPr lang="en-US" altLang="en-US" sz="1800" b="1" dirty="0" smtClean="0">
                  <a:latin typeface="Courier New" pitchFamily="49" charset="0"/>
                </a:rPr>
                <a:t>10, 11110110b, CF=_</a:t>
              </a:r>
              <a:endParaRPr lang="en-US" altLang="en-US" sz="1800" b="1" dirty="0">
                <a:latin typeface="Courier New" pitchFamily="49" charset="0"/>
              </a:endParaRPr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31" y="3157060"/>
            <a:ext cx="59436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827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. . 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1475656" y="2651124"/>
            <a:ext cx="5867400" cy="27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AL,5Ch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SHR AL,1</a:t>
            </a:r>
            <a:r>
              <a:rPr lang="en-US" altLang="en-US" sz="1800" b="1" dirty="0">
                <a:latin typeface="Courier New" pitchFamily="49" charset="0"/>
              </a:rPr>
              <a:t>	a</a:t>
            </a:r>
            <a:r>
              <a:rPr lang="en-US" altLang="en-US" sz="1800" b="1" dirty="0" smtClean="0">
                <a:latin typeface="Courier New" pitchFamily="49" charset="0"/>
              </a:rPr>
              <a:t>.___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SHL AL,3</a:t>
            </a:r>
            <a:r>
              <a:rPr lang="en-US" altLang="en-US" sz="1800" b="1" dirty="0">
                <a:latin typeface="Courier New" pitchFamily="49" charset="0"/>
              </a:rPr>
              <a:t>	b</a:t>
            </a:r>
            <a:r>
              <a:rPr lang="en-US" altLang="en-US" sz="1800" b="1" dirty="0" smtClean="0">
                <a:latin typeface="Courier New" pitchFamily="49" charset="0"/>
              </a:rPr>
              <a:t>.___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</a:t>
            </a:r>
            <a:r>
              <a:rPr lang="en-US" altLang="en-US" sz="1800" b="1" dirty="0" smtClean="0">
                <a:latin typeface="Courier New" pitchFamily="49" charset="0"/>
              </a:rPr>
              <a:t>AL,8Ch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SAR AL,1</a:t>
            </a:r>
            <a:r>
              <a:rPr lang="en-US" altLang="en-US" sz="1800" b="1" dirty="0">
                <a:latin typeface="Courier New" pitchFamily="49" charset="0"/>
              </a:rPr>
              <a:t>	c</a:t>
            </a:r>
            <a:r>
              <a:rPr lang="en-US" altLang="en-US" sz="1800" b="1" dirty="0" smtClean="0">
                <a:latin typeface="Courier New" pitchFamily="49" charset="0"/>
              </a:rPr>
              <a:t>.___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SAR AL,3</a:t>
            </a:r>
            <a:r>
              <a:rPr lang="en-US" altLang="en-US" sz="1800" b="1" dirty="0">
                <a:latin typeface="Courier New" pitchFamily="49" charset="0"/>
              </a:rPr>
              <a:t>	d</a:t>
            </a:r>
            <a:r>
              <a:rPr lang="en-US" altLang="en-US" sz="1800" b="1" dirty="0" smtClean="0">
                <a:latin typeface="Courier New" pitchFamily="49" charset="0"/>
              </a:rPr>
              <a:t>.___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14400" y="1812925"/>
            <a:ext cx="72390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Indicate the hexadecimal value of </a:t>
            </a:r>
            <a:r>
              <a:rPr lang="en-US" altLang="en-US" sz="2100" dirty="0" smtClean="0"/>
              <a:t> AL </a:t>
            </a:r>
            <a:r>
              <a:rPr lang="en-US" altLang="en-US" sz="2100" dirty="0"/>
              <a:t>after each shift:</a:t>
            </a:r>
          </a:p>
        </p:txBody>
      </p:sp>
    </p:spTree>
    <p:extLst>
      <p:ext uri="{BB962C8B-B14F-4D97-AF65-F5344CB8AC3E}">
        <p14:creationId xmlns:p14="http://schemas.microsoft.com/office/powerpoint/2010/main" val="1471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5560</TotalTime>
  <Words>867</Words>
  <Application>Microsoft Office PowerPoint</Application>
  <PresentationFormat>Presentación en pantalla (4:3)</PresentationFormat>
  <Paragraphs>212</Paragraphs>
  <Slides>23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Tema de Office</vt:lpstr>
      <vt:lpstr>VISIO</vt:lpstr>
      <vt:lpstr>ORGANIZACIÓN Y PROGRAMACIÓN DE COMPUTADORAS</vt:lpstr>
      <vt:lpstr>SHIFT and ROTATE Instructions</vt:lpstr>
      <vt:lpstr>Logical Shift</vt:lpstr>
      <vt:lpstr>Arithmetic Shift</vt:lpstr>
      <vt:lpstr>SHL Instruction</vt:lpstr>
      <vt:lpstr>Fast Multiplication</vt:lpstr>
      <vt:lpstr>SHR Instruction</vt:lpstr>
      <vt:lpstr>SAL and SAR Instructions</vt:lpstr>
      <vt:lpstr>Your turn . . .</vt:lpstr>
      <vt:lpstr>ROL Instruction</vt:lpstr>
      <vt:lpstr>ROR Instruction</vt:lpstr>
      <vt:lpstr>Your turn . . .</vt:lpstr>
      <vt:lpstr>RCL Instruction</vt:lpstr>
      <vt:lpstr>RCR Instruction</vt:lpstr>
      <vt:lpstr>Your turn . . .</vt:lpstr>
      <vt:lpstr>SHLD (SHift Left Double) Instruction</vt:lpstr>
      <vt:lpstr>SHLD (SHift Left Double) Example</vt:lpstr>
      <vt:lpstr>Another SHLD Example</vt:lpstr>
      <vt:lpstr>SHRD (Shift Right Double) Instruction</vt:lpstr>
      <vt:lpstr>SHRD Example</vt:lpstr>
      <vt:lpstr>Another SHRD Example</vt:lpstr>
      <vt:lpstr>Your turn . . .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518</cp:revision>
  <dcterms:created xsi:type="dcterms:W3CDTF">2014-08-28T12:23:32Z</dcterms:created>
  <dcterms:modified xsi:type="dcterms:W3CDTF">2019-11-13T20:50:51Z</dcterms:modified>
</cp:coreProperties>
</file>