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1" r:id="rId3"/>
    <p:sldId id="272" r:id="rId4"/>
    <p:sldId id="262" r:id="rId5"/>
    <p:sldId id="263" r:id="rId6"/>
    <p:sldId id="264" r:id="rId7"/>
    <p:sldId id="265" r:id="rId8"/>
    <p:sldId id="266" r:id="rId9"/>
    <p:sldId id="260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>
      <p:cViewPr varScale="1">
        <p:scale>
          <a:sx n="106" d="100"/>
          <a:sy n="106" d="100"/>
        </p:scale>
        <p:origin x="108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8805-DA10-44E1-B382-16C2CDF9247D}" type="datetime1">
              <a:rPr lang="es-MX" smtClean="0"/>
              <a:t>13/11/2019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 smtClean="0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5363-F322-4472-A9BD-D6D2556D8B20}" type="datetime1">
              <a:rPr lang="es-MX" smtClean="0"/>
              <a:t>13/11/2019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0CE8-F6DE-4D81-951C-6B8FE8D2C1AC}" type="datetime1">
              <a:rPr lang="es-MX" smtClean="0"/>
              <a:t>13/11/2019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7294-F48A-4C0B-8472-897E42789EC5}" type="datetime1">
              <a:rPr lang="es-MX" smtClean="0"/>
              <a:t>13/11/2019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 smtClean="0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89694F64-EAC4-420D-80A9-8D186F3C5535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F594-B1B5-4044-BFDF-8E278734D079}" type="datetime1">
              <a:rPr lang="es-MX" smtClean="0"/>
              <a:t>13/11/2019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 smtClean="0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39AD-875E-4D6F-AA53-0AE78D40FA2F}" type="datetime1">
              <a:rPr lang="es-MX" smtClean="0"/>
              <a:t>13/11/2019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 smtClean="0"/>
              <a:t>OPC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A42A-EDE9-4C12-9644-4BC59EAE7198}" type="datetime1">
              <a:rPr lang="es-MX" smtClean="0"/>
              <a:t>13/11/2019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EBCF-543F-48E8-BA51-CE320AED53E9}" type="datetime1">
              <a:rPr lang="es-MX" smtClean="0"/>
              <a:t>13/11/2019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F4F1-F97F-4CA3-8CA4-1DE6EFCA7428}" type="datetime1">
              <a:rPr lang="es-MX" smtClean="0"/>
              <a:t>13/11/2019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7824-C432-4D60-AA5D-47365DB180C9}" type="datetime1">
              <a:rPr lang="es-MX" smtClean="0"/>
              <a:t>13/11/2019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5AEB-2854-4A17-983B-56715DADB78C}" type="datetime1">
              <a:rPr lang="es-MX" smtClean="0"/>
              <a:t>13/11/2019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0F29-A076-4F09-B1F1-36A660E21D78}" type="datetime1">
              <a:rPr lang="es-MX" smtClean="0"/>
              <a:t>13/11/2019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dirty="0" smtClean="0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ORGANIZACIÓN Y PROGRAMACIÓN DE COMPUTADORAS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OPC</a:t>
            </a:r>
          </a:p>
          <a:p>
            <a:r>
              <a:rPr lang="es-MX" dirty="0" smtClean="0"/>
              <a:t>A – D  2019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and Rotate </a:t>
            </a: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Shifting </a:t>
            </a:r>
            <a:r>
              <a:rPr lang="en-US" altLang="en-US" dirty="0"/>
              <a:t>an extended-precision </a:t>
            </a:r>
            <a:r>
              <a:rPr lang="en-US" altLang="en-US" dirty="0" smtClean="0"/>
              <a:t>integer or Multiple </a:t>
            </a:r>
            <a:r>
              <a:rPr lang="en-US" altLang="en-US" dirty="0" err="1"/>
              <a:t>Doublewords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Binary Multiplication </a:t>
            </a:r>
          </a:p>
          <a:p>
            <a:r>
              <a:rPr lang="en-US" altLang="en-US" dirty="0" smtClean="0"/>
              <a:t>Converting to </a:t>
            </a:r>
            <a:r>
              <a:rPr lang="en-US" altLang="en-US" dirty="0"/>
              <a:t>Binary Bits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087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Multiple </a:t>
            </a:r>
            <a:r>
              <a:rPr lang="en-US" dirty="0" err="1"/>
              <a:t>Doublewords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556792"/>
            <a:ext cx="7772400" cy="3456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altLang="en-US" dirty="0" err="1" smtClean="0"/>
              <a:t>Programs</a:t>
            </a:r>
            <a:r>
              <a:rPr lang="es-MX" altLang="en-US" dirty="0" smtClean="0"/>
              <a:t> </a:t>
            </a:r>
            <a:r>
              <a:rPr lang="es-MX" altLang="en-US" dirty="0" err="1" smtClean="0"/>
              <a:t>may</a:t>
            </a:r>
            <a:r>
              <a:rPr lang="es-MX" altLang="en-US" dirty="0" smtClean="0"/>
              <a:t> </a:t>
            </a:r>
            <a:r>
              <a:rPr lang="es-MX" altLang="en-US" dirty="0" err="1" smtClean="0"/>
              <a:t>need</a:t>
            </a:r>
            <a:r>
              <a:rPr lang="es-MX" altLang="en-US" dirty="0" smtClean="0"/>
              <a:t> to </a:t>
            </a:r>
            <a:r>
              <a:rPr lang="es-MX" altLang="en-US" dirty="0" err="1" smtClean="0"/>
              <a:t>shift</a:t>
            </a:r>
            <a:r>
              <a:rPr lang="es-MX" altLang="en-US" dirty="0" smtClean="0"/>
              <a:t> </a:t>
            </a:r>
            <a:r>
              <a:rPr lang="es-MX" altLang="en-US" dirty="0" err="1" smtClean="0"/>
              <a:t>an</a:t>
            </a:r>
            <a:r>
              <a:rPr lang="es-MX" altLang="en-US" dirty="0" smtClean="0"/>
              <a:t> extended-</a:t>
            </a:r>
            <a:r>
              <a:rPr lang="es-MX" altLang="en-US" dirty="0" err="1" smtClean="0"/>
              <a:t>precision</a:t>
            </a:r>
            <a:r>
              <a:rPr lang="es-MX" altLang="en-US" dirty="0" smtClean="0"/>
              <a:t> </a:t>
            </a:r>
            <a:r>
              <a:rPr lang="es-MX" altLang="en-US" dirty="0" err="1" smtClean="0"/>
              <a:t>integer</a:t>
            </a:r>
            <a:r>
              <a:rPr lang="es-MX" altLang="en-US" dirty="0" smtClean="0"/>
              <a:t> </a:t>
            </a:r>
            <a:r>
              <a:rPr lang="es-MX" altLang="en-US" dirty="0" err="1" smtClean="0"/>
              <a:t>that</a:t>
            </a:r>
            <a:r>
              <a:rPr lang="es-MX" altLang="en-US" dirty="0" smtClean="0"/>
              <a:t> has </a:t>
            </a:r>
            <a:r>
              <a:rPr lang="es-MX" altLang="en-US" dirty="0" err="1" smtClean="0"/>
              <a:t>been</a:t>
            </a:r>
            <a:r>
              <a:rPr lang="es-MX" altLang="en-US" dirty="0" smtClean="0"/>
              <a:t> </a:t>
            </a:r>
            <a:r>
              <a:rPr lang="es-MX" altLang="en-US" dirty="0" err="1" smtClean="0"/>
              <a:t>devided</a:t>
            </a:r>
            <a:r>
              <a:rPr lang="es-MX" altLang="en-US" dirty="0" smtClean="0"/>
              <a:t> </a:t>
            </a:r>
            <a:r>
              <a:rPr lang="es-MX" altLang="en-US" dirty="0" err="1" smtClean="0"/>
              <a:t>into</a:t>
            </a:r>
            <a:r>
              <a:rPr lang="es-MX" altLang="en-US" dirty="0" smtClean="0"/>
              <a:t> </a:t>
            </a:r>
            <a:r>
              <a:rPr lang="es-MX" altLang="en-US" dirty="0" err="1" smtClean="0"/>
              <a:t>an</a:t>
            </a:r>
            <a:r>
              <a:rPr lang="es-MX" altLang="en-US" dirty="0" smtClean="0"/>
              <a:t> </a:t>
            </a:r>
            <a:r>
              <a:rPr lang="es-MX" altLang="en-US" dirty="0" err="1" smtClean="0"/>
              <a:t>array</a:t>
            </a:r>
            <a:r>
              <a:rPr lang="es-MX" altLang="en-US" dirty="0" smtClean="0"/>
              <a:t> of bytes, </a:t>
            </a:r>
            <a:r>
              <a:rPr lang="es-MX" altLang="en-US" dirty="0" err="1" smtClean="0"/>
              <a:t>words</a:t>
            </a:r>
            <a:r>
              <a:rPr lang="es-MX" altLang="en-US" dirty="0" smtClean="0"/>
              <a:t> </a:t>
            </a:r>
            <a:r>
              <a:rPr lang="es-MX" altLang="en-US" dirty="0" err="1" smtClean="0"/>
              <a:t>or</a:t>
            </a:r>
            <a:r>
              <a:rPr lang="es-MX" altLang="en-US" dirty="0" smtClean="0"/>
              <a:t> </a:t>
            </a:r>
            <a:r>
              <a:rPr lang="es-MX" altLang="en-US" dirty="0" err="1" smtClean="0"/>
              <a:t>doublewords</a:t>
            </a:r>
            <a:r>
              <a:rPr lang="es-MX" altLang="en-US" dirty="0"/>
              <a:t> </a:t>
            </a:r>
            <a:r>
              <a:rPr lang="es-MX" altLang="en-US" dirty="0" smtClean="0"/>
              <a:t>(</a:t>
            </a:r>
            <a:r>
              <a:rPr lang="es-MX" altLang="en-US" dirty="0" err="1" smtClean="0"/>
              <a:t>little</a:t>
            </a:r>
            <a:r>
              <a:rPr lang="es-MX" altLang="en-US" dirty="0" smtClean="0"/>
              <a:t> </a:t>
            </a:r>
            <a:r>
              <a:rPr lang="es-MX" altLang="en-US" dirty="0" err="1" smtClean="0"/>
              <a:t>endian</a:t>
            </a:r>
            <a:r>
              <a:rPr lang="es-MX" altLang="en-US" dirty="0" smtClean="0"/>
              <a:t> </a:t>
            </a:r>
            <a:r>
              <a:rPr lang="es-MX" altLang="en-US" dirty="0" err="1" smtClean="0"/>
              <a:t>order</a:t>
            </a:r>
            <a:r>
              <a:rPr lang="es-MX" altLang="en-US" dirty="0" smtClean="0"/>
              <a:t>).</a:t>
            </a:r>
            <a:endParaRPr lang="en-US" altLang="en-US" dirty="0" smtClean="0"/>
          </a:p>
          <a:p>
            <a:r>
              <a:rPr lang="en-US" altLang="en-US" dirty="0" smtClean="0"/>
              <a:t>Programs sometimes need to shift all bits within an array, as one might when moving a bitmapped graphic image from one screen location to another.</a:t>
            </a:r>
          </a:p>
          <a:p>
            <a:r>
              <a:rPr lang="en-US" altLang="en-US" dirty="0" smtClean="0"/>
              <a:t>How this extended-precision integer is </a:t>
            </a:r>
            <a:r>
              <a:rPr lang="en-US" altLang="en-US" dirty="0" err="1" smtClean="0"/>
              <a:t>storaged</a:t>
            </a:r>
            <a:r>
              <a:rPr lang="en-US" altLang="en-US" dirty="0" smtClean="0"/>
              <a:t> in memory?: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3400" y="5157192"/>
            <a:ext cx="8229600" cy="962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.DATA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;</a:t>
            </a:r>
            <a:r>
              <a:rPr lang="en-US" altLang="en-US" sz="1800" b="1" dirty="0" err="1" smtClean="0">
                <a:latin typeface="Courier New" pitchFamily="49" charset="0"/>
              </a:rPr>
              <a:t>exprintgr</a:t>
            </a:r>
            <a:r>
              <a:rPr lang="en-US" altLang="en-US" sz="1800" b="1" dirty="0" smtClean="0">
                <a:latin typeface="Courier New" pitchFamily="49" charset="0"/>
              </a:rPr>
              <a:t> DWORD3 23456789</a:t>
            </a:r>
            <a:r>
              <a:rPr lang="en-US" altLang="en-US" sz="1800" b="1" dirty="0" smtClean="0">
                <a:solidFill>
                  <a:srgbClr val="FF0000"/>
                </a:solidFill>
                <a:latin typeface="Courier New" pitchFamily="49" charset="0"/>
              </a:rPr>
              <a:t>9ABCDEF1</a:t>
            </a:r>
            <a:r>
              <a:rPr lang="en-US" altLang="en-US" sz="1800" b="1" dirty="0" smtClean="0">
                <a:solidFill>
                  <a:srgbClr val="0070C0"/>
                </a:solidFill>
                <a:latin typeface="Courier New" pitchFamily="49" charset="0"/>
              </a:rPr>
              <a:t>12345678h</a:t>
            </a:r>
            <a:r>
              <a:rPr lang="en-US" altLang="en-US" sz="1800" b="1" dirty="0" smtClean="0">
                <a:latin typeface="Courier New" pitchFamily="49" charset="0"/>
              </a:rPr>
              <a:t> ;3 DWORDs long</a:t>
            </a:r>
            <a:endParaRPr lang="en-US" alt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96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Multiple </a:t>
            </a:r>
            <a:r>
              <a:rPr lang="en-US" dirty="0" err="1"/>
              <a:t>Doublewords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556792"/>
            <a:ext cx="7772400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The following shifts an array of 3 </a:t>
            </a:r>
            <a:r>
              <a:rPr lang="en-US" altLang="en-US" dirty="0" err="1" smtClean="0"/>
              <a:t>doublewords</a:t>
            </a:r>
            <a:r>
              <a:rPr lang="en-US" altLang="en-US" dirty="0" smtClean="0"/>
              <a:t>, 1 bit to the right (source code </a:t>
            </a:r>
            <a:r>
              <a:rPr lang="en-US" altLang="en-US" i="1" dirty="0" smtClean="0"/>
              <a:t>MultiShf.asm</a:t>
            </a:r>
            <a:r>
              <a:rPr lang="en-US" altLang="en-US" dirty="0" smtClean="0"/>
              <a:t>), dividing by 2: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3400" y="3424138"/>
            <a:ext cx="8229600" cy="2933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.DATA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itchFamily="49" charset="0"/>
              </a:rPr>
              <a:t>ArraySize</a:t>
            </a:r>
            <a:r>
              <a:rPr lang="en-US" altLang="en-US" sz="1800" b="1" dirty="0">
                <a:latin typeface="Courier New" pitchFamily="49" charset="0"/>
              </a:rPr>
              <a:t> = </a:t>
            </a:r>
            <a:r>
              <a:rPr lang="en-US" altLang="en-US" sz="1800" b="1" dirty="0" smtClean="0">
                <a:latin typeface="Courier New" pitchFamily="49" charset="0"/>
              </a:rPr>
              <a:t>3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;</a:t>
            </a:r>
            <a:r>
              <a:rPr lang="en-US" altLang="en-US" sz="1800" b="1" dirty="0" err="1" smtClean="0">
                <a:latin typeface="Courier New" pitchFamily="49" charset="0"/>
              </a:rPr>
              <a:t>exprintgr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>
                <a:latin typeface="Courier New" pitchFamily="49" charset="0"/>
              </a:rPr>
              <a:t>DWORD3 23456789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9ABCDEF1</a:t>
            </a:r>
            <a:r>
              <a:rPr lang="en-US" altLang="en-US" sz="1800" b="1" dirty="0">
                <a:solidFill>
                  <a:srgbClr val="0070C0"/>
                </a:solidFill>
                <a:latin typeface="Courier New" pitchFamily="49" charset="0"/>
              </a:rPr>
              <a:t>12345678h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array DWORD </a:t>
            </a:r>
            <a:r>
              <a:rPr lang="en-US" altLang="en-US" sz="1800" b="1" dirty="0">
                <a:solidFill>
                  <a:srgbClr val="0070C0"/>
                </a:solidFill>
                <a:latin typeface="Courier New" pitchFamily="49" charset="0"/>
              </a:rPr>
              <a:t>12345678h</a:t>
            </a:r>
            <a:r>
              <a:rPr lang="en-US" altLang="en-US" sz="1800" b="1" dirty="0">
                <a:latin typeface="Courier New" pitchFamily="49" charset="0"/>
              </a:rPr>
              <a:t>,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9ABCDEF1h</a:t>
            </a:r>
            <a:r>
              <a:rPr lang="en-US" altLang="en-US" sz="1800" b="1" dirty="0">
                <a:latin typeface="Courier New" pitchFamily="49" charset="0"/>
              </a:rPr>
              <a:t>, 23456789h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.CODE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ESI,0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SHR array[ESI </a:t>
            </a:r>
            <a:r>
              <a:rPr lang="en-US" altLang="en-US" sz="1800" b="1" dirty="0">
                <a:latin typeface="Courier New" pitchFamily="49" charset="0"/>
              </a:rPr>
              <a:t>+ 8],1	; high </a:t>
            </a:r>
            <a:r>
              <a:rPr lang="en-US" altLang="en-US" sz="1800" b="1" dirty="0" err="1">
                <a:latin typeface="Courier New" pitchFamily="49" charset="0"/>
              </a:rPr>
              <a:t>dword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RCR array[ESI </a:t>
            </a:r>
            <a:r>
              <a:rPr lang="en-US" altLang="en-US" sz="1800" b="1" dirty="0">
                <a:latin typeface="Courier New" pitchFamily="49" charset="0"/>
              </a:rPr>
              <a:t>+ 4],1	; middle </a:t>
            </a:r>
            <a:r>
              <a:rPr lang="en-US" altLang="en-US" sz="1800" b="1" dirty="0" err="1">
                <a:latin typeface="Courier New" pitchFamily="49" charset="0"/>
              </a:rPr>
              <a:t>dword</a:t>
            </a:r>
            <a:r>
              <a:rPr lang="en-US" altLang="en-US" sz="1800" b="1" dirty="0">
                <a:latin typeface="Courier New" pitchFamily="49" charset="0"/>
              </a:rPr>
              <a:t>, include Carry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RCR array[ESI],</a:t>
            </a:r>
            <a:r>
              <a:rPr lang="en-US" altLang="en-US" sz="1800" b="1" dirty="0">
                <a:latin typeface="Courier New" pitchFamily="49" charset="0"/>
              </a:rPr>
              <a:t>1	; low </a:t>
            </a:r>
            <a:r>
              <a:rPr lang="en-US" altLang="en-US" sz="1800" b="1" dirty="0" err="1">
                <a:latin typeface="Courier New" pitchFamily="49" charset="0"/>
              </a:rPr>
              <a:t>dword</a:t>
            </a:r>
            <a:r>
              <a:rPr lang="en-US" altLang="en-US" sz="1800" b="1" dirty="0">
                <a:latin typeface="Courier New" pitchFamily="49" charset="0"/>
              </a:rPr>
              <a:t>, include Carry</a:t>
            </a:r>
          </a:p>
        </p:txBody>
      </p:sp>
    </p:spTree>
    <p:extLst>
      <p:ext uri="{BB962C8B-B14F-4D97-AF65-F5344CB8AC3E}">
        <p14:creationId xmlns:p14="http://schemas.microsoft.com/office/powerpoint/2010/main" val="309220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</a:t>
            </a:r>
            <a:r>
              <a:rPr lang="en-US" dirty="0" smtClean="0"/>
              <a:t>Multiplication - 1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5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6002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err="1"/>
              <a:t>M</a:t>
            </a:r>
            <a:r>
              <a:rPr lang="en-US" altLang="en-US" dirty="0" err="1" smtClean="0"/>
              <a:t>utiply</a:t>
            </a:r>
            <a:r>
              <a:rPr lang="en-US" altLang="en-US" dirty="0" smtClean="0"/>
              <a:t> 123 * 36</a:t>
            </a: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892" y="2204864"/>
            <a:ext cx="4495800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411760" y="4214403"/>
            <a:ext cx="3608040" cy="2015182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EAX= 123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EAX </a:t>
            </a:r>
            <a:r>
              <a:rPr lang="en-US" altLang="en-US" sz="1800" b="1" dirty="0">
                <a:latin typeface="Courier New" pitchFamily="49" charset="0"/>
              </a:rPr>
              <a:t>* 36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= EAX * (32 + 4)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= (EAX * 32)+(EAX * 4</a:t>
            </a:r>
            <a:r>
              <a:rPr lang="en-US" altLang="en-US" sz="1800" b="1" dirty="0" smtClean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None/>
            </a:pPr>
            <a:r>
              <a:rPr lang="en-US" altLang="en-US" sz="1800" b="1" dirty="0">
                <a:latin typeface="Courier New" pitchFamily="49" charset="0"/>
              </a:rPr>
              <a:t>= (EAX * </a:t>
            </a:r>
            <a:r>
              <a:rPr lang="en-US" altLang="en-US" sz="1800" b="1" dirty="0" smtClean="0">
                <a:latin typeface="Courier New" pitchFamily="49" charset="0"/>
              </a:rPr>
              <a:t>2</a:t>
            </a:r>
            <a:r>
              <a:rPr lang="en-US" altLang="en-US" sz="1800" b="1" baseline="30000" dirty="0" smtClean="0">
                <a:latin typeface="Courier New" pitchFamily="49" charset="0"/>
              </a:rPr>
              <a:t>5</a:t>
            </a:r>
            <a:r>
              <a:rPr lang="en-US" altLang="en-US" sz="1800" b="1" dirty="0" smtClean="0">
                <a:latin typeface="Courier New" pitchFamily="49" charset="0"/>
              </a:rPr>
              <a:t>)+(</a:t>
            </a:r>
            <a:r>
              <a:rPr lang="en-US" altLang="en-US" sz="1800" b="1" dirty="0">
                <a:latin typeface="Courier New" pitchFamily="49" charset="0"/>
              </a:rPr>
              <a:t>EAX </a:t>
            </a:r>
            <a:r>
              <a:rPr lang="en-US" altLang="en-US" sz="1800" b="1" dirty="0" smtClean="0">
                <a:latin typeface="Courier New" pitchFamily="49" charset="0"/>
              </a:rPr>
              <a:t>* 2</a:t>
            </a:r>
            <a:r>
              <a:rPr lang="en-US" altLang="en-US" sz="1800" b="1" baseline="30000" dirty="0" smtClean="0">
                <a:latin typeface="Courier New" pitchFamily="49" charset="0"/>
              </a:rPr>
              <a:t>2</a:t>
            </a:r>
            <a:r>
              <a:rPr lang="en-US" altLang="en-US" sz="1800" b="1" dirty="0" smtClean="0">
                <a:latin typeface="Courier New" pitchFamily="49" charset="0"/>
              </a:rPr>
              <a:t>)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59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</a:t>
            </a:r>
            <a:r>
              <a:rPr lang="en-US" dirty="0" smtClean="0"/>
              <a:t>Multiplication - 2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75402" y="1484784"/>
            <a:ext cx="77724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We already know that SHL performs unsigned multiplication efficiently when the multiplier is a power of 2. </a:t>
            </a:r>
          </a:p>
          <a:p>
            <a:r>
              <a:rPr lang="en-US" altLang="en-US" smtClean="0"/>
              <a:t>You can factor any binary number into powers of 2. </a:t>
            </a:r>
          </a:p>
          <a:p>
            <a:pPr lvl="1"/>
            <a:r>
              <a:rPr lang="en-US" altLang="en-US" smtClean="0"/>
              <a:t>For example, to multiply EAX * 36, factor 36 into 32 + 4 and use the distributive property of multiplication to carry out the operation:</a:t>
            </a:r>
            <a:endParaRPr lang="en-US" altLang="en-US" dirty="0" smtClean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555776" y="4305073"/>
            <a:ext cx="4648200" cy="16002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2860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2860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2860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2860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2860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2860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2860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2860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2860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EAX,123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EBX,EAX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SHL EAX,5</a:t>
            </a:r>
            <a:r>
              <a:rPr lang="en-US" altLang="en-US" sz="1800" b="1" dirty="0">
                <a:latin typeface="Courier New" pitchFamily="49" charset="0"/>
              </a:rPr>
              <a:t>	; </a:t>
            </a:r>
            <a:r>
              <a:rPr lang="en-US" altLang="en-US" sz="1800" b="1" dirty="0" err="1">
                <a:latin typeface="Courier New" pitchFamily="49" charset="0"/>
              </a:rPr>
              <a:t>mult</a:t>
            </a:r>
            <a:r>
              <a:rPr lang="en-US" altLang="en-US" sz="1800" b="1" dirty="0">
                <a:latin typeface="Courier New" pitchFamily="49" charset="0"/>
              </a:rPr>
              <a:t> by 2</a:t>
            </a:r>
            <a:r>
              <a:rPr lang="en-US" altLang="en-US" sz="1800" b="1" baseline="30000" dirty="0">
                <a:latin typeface="Courier New" pitchFamily="49" charset="0"/>
              </a:rPr>
              <a:t>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SHL EBX,2</a:t>
            </a:r>
            <a:r>
              <a:rPr lang="en-US" altLang="en-US" sz="1800" b="1" dirty="0">
                <a:latin typeface="Courier New" pitchFamily="49" charset="0"/>
              </a:rPr>
              <a:t>	; </a:t>
            </a:r>
            <a:r>
              <a:rPr lang="en-US" altLang="en-US" sz="1800" b="1" dirty="0" err="1">
                <a:latin typeface="Courier New" pitchFamily="49" charset="0"/>
              </a:rPr>
              <a:t>mult</a:t>
            </a:r>
            <a:r>
              <a:rPr lang="en-US" altLang="en-US" sz="1800" b="1" dirty="0">
                <a:latin typeface="Courier New" pitchFamily="49" charset="0"/>
              </a:rPr>
              <a:t> by 2</a:t>
            </a:r>
            <a:r>
              <a:rPr lang="en-US" altLang="en-US" sz="1800" b="1" baseline="30000" dirty="0">
                <a:latin typeface="Courier New" pitchFamily="49" charset="0"/>
              </a:rPr>
              <a:t>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ADD EAX,EBX</a:t>
            </a:r>
            <a:endParaRPr lang="en-US" alt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40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Multiplication - 3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14400" y="2510588"/>
            <a:ext cx="7239000" cy="384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AX,2</a:t>
            </a:r>
            <a:r>
              <a:rPr lang="en-US" altLang="en-US" sz="1800" b="1" dirty="0">
                <a:latin typeface="Courier New" pitchFamily="49" charset="0"/>
              </a:rPr>
              <a:t>	; test value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DX,AX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SHL DX,4</a:t>
            </a:r>
            <a:r>
              <a:rPr lang="en-US" altLang="en-US" sz="1800" b="1" dirty="0">
                <a:latin typeface="Courier New" pitchFamily="49" charset="0"/>
              </a:rPr>
              <a:t>	; AX * 16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PUSH EDX</a:t>
            </a:r>
            <a:r>
              <a:rPr lang="en-US" altLang="en-US" sz="1800" b="1" dirty="0">
                <a:latin typeface="Courier New" pitchFamily="49" charset="0"/>
              </a:rPr>
              <a:t>	; save for </a:t>
            </a:r>
            <a:r>
              <a:rPr lang="en-US" altLang="en-US" sz="1800" b="1" dirty="0" smtClean="0">
                <a:latin typeface="Courier New" pitchFamily="49" charset="0"/>
              </a:rPr>
              <a:t>later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DX,AX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SHL DX,3</a:t>
            </a:r>
            <a:r>
              <a:rPr lang="en-US" altLang="en-US" sz="1800" b="1" dirty="0">
                <a:latin typeface="Courier New" pitchFamily="49" charset="0"/>
              </a:rPr>
              <a:t>	; AX * 8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SHL AX,1</a:t>
            </a:r>
            <a:r>
              <a:rPr lang="en-US" altLang="en-US" sz="1800" b="1" dirty="0">
                <a:latin typeface="Courier New" pitchFamily="49" charset="0"/>
              </a:rPr>
              <a:t>	; AX * 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ADD AX,DX</a:t>
            </a:r>
            <a:r>
              <a:rPr lang="en-US" altLang="en-US" sz="1800" b="1" dirty="0">
                <a:latin typeface="Courier New" pitchFamily="49" charset="0"/>
              </a:rPr>
              <a:t>	; AX * 10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POP EDX</a:t>
            </a:r>
            <a:r>
              <a:rPr lang="en-US" altLang="en-US" sz="1800" b="1" dirty="0">
                <a:latin typeface="Courier New" pitchFamily="49" charset="0"/>
              </a:rPr>
              <a:t>	; recall AX * 16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ADD AX,DX</a:t>
            </a:r>
            <a:r>
              <a:rPr lang="en-US" altLang="en-US" sz="1800" b="1" dirty="0">
                <a:latin typeface="Courier New" pitchFamily="49" charset="0"/>
              </a:rPr>
              <a:t>	; AX * 26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62000" y="1596189"/>
            <a:ext cx="7239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Multiply AX by 26, using shifting and addition instructions. </a:t>
            </a:r>
            <a:r>
              <a:rPr lang="en-US" altLang="en-US" sz="2100" i="1" dirty="0" smtClean="0"/>
              <a:t>Factoring:</a:t>
            </a:r>
            <a:r>
              <a:rPr lang="en-US" altLang="en-US" sz="2100" dirty="0" smtClean="0"/>
              <a:t> </a:t>
            </a:r>
            <a:r>
              <a:rPr lang="en-US" altLang="en-US" sz="2100" dirty="0"/>
              <a:t>26 = 16 + 8 + </a:t>
            </a:r>
            <a:r>
              <a:rPr lang="en-US" altLang="en-US" sz="2100" dirty="0" smtClean="0"/>
              <a:t>2 = 2</a:t>
            </a:r>
            <a:r>
              <a:rPr lang="en-US" altLang="en-US" sz="2100" baseline="30000" dirty="0" smtClean="0"/>
              <a:t>4</a:t>
            </a:r>
            <a:r>
              <a:rPr lang="en-US" altLang="en-US" sz="2100" dirty="0" smtClean="0"/>
              <a:t> + 2</a:t>
            </a:r>
            <a:r>
              <a:rPr lang="en-US" altLang="en-US" sz="2100" baseline="30000" dirty="0" smtClean="0"/>
              <a:t>3</a:t>
            </a:r>
            <a:r>
              <a:rPr lang="en-US" altLang="en-US" sz="2100" dirty="0" smtClean="0"/>
              <a:t> + 2</a:t>
            </a:r>
            <a:r>
              <a:rPr lang="en-US" altLang="en-US" sz="2100" baseline="30000" dirty="0" smtClean="0"/>
              <a:t>1</a:t>
            </a:r>
            <a:r>
              <a:rPr lang="en-US" altLang="en-US" sz="2100" dirty="0" smtClean="0"/>
              <a:t>.</a:t>
            </a:r>
            <a:endParaRPr lang="en-US" altLang="en-US" sz="2100" dirty="0"/>
          </a:p>
        </p:txBody>
      </p:sp>
    </p:spTree>
    <p:extLst>
      <p:ext uri="{BB962C8B-B14F-4D97-AF65-F5344CB8AC3E}">
        <p14:creationId xmlns:p14="http://schemas.microsoft.com/office/powerpoint/2010/main" val="194750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</a:t>
            </a:r>
            <a:r>
              <a:rPr lang="en-US" dirty="0"/>
              <a:t>Binary Bits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8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600200"/>
            <a:ext cx="77724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100" i="1" dirty="0" smtClean="0"/>
              <a:t>Algorithm:</a:t>
            </a:r>
            <a:r>
              <a:rPr lang="en-US" altLang="en-US" sz="2100" dirty="0" smtClean="0"/>
              <a:t> Shift MSB into the Carry flag; If CF = 1, append a "1" character to a string; otherwise, append a "0" character. Repeat in a loop, 32 times (see </a:t>
            </a:r>
            <a:r>
              <a:rPr lang="en-US" altLang="en-US" sz="2100" i="1" dirty="0" smtClean="0"/>
              <a:t>WriteBin.asm</a:t>
            </a:r>
            <a:r>
              <a:rPr lang="en-US" altLang="en-US" sz="2100" dirty="0" smtClean="0"/>
              <a:t>).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63688" y="2708920"/>
            <a:ext cx="5551512" cy="364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.</a:t>
            </a:r>
            <a:r>
              <a:rPr lang="en-US" altLang="en-US" sz="1400" b="1" dirty="0" smtClean="0">
                <a:latin typeface="Courier New" pitchFamily="49" charset="0"/>
              </a:rPr>
              <a:t>DATA</a:t>
            </a:r>
            <a:endParaRPr lang="en-US" altLang="en-US" sz="14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buffer BYTE 32 dup('x'),"..",0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4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main </a:t>
            </a:r>
            <a:r>
              <a:rPr lang="en-US" altLang="en-US" sz="1400" b="1" dirty="0" smtClean="0">
                <a:latin typeface="Courier New" pitchFamily="49" charset="0"/>
              </a:rPr>
              <a:t>PROC</a:t>
            </a:r>
            <a:endParaRPr lang="en-US" altLang="en-US" sz="14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  </a:t>
            </a:r>
            <a:r>
              <a:rPr lang="en-US" altLang="en-US" sz="1400" b="1" dirty="0" err="1">
                <a:latin typeface="Courier New" pitchFamily="49" charset="0"/>
              </a:rPr>
              <a:t>mov</a:t>
            </a:r>
            <a:r>
              <a:rPr lang="en-US" altLang="en-US" sz="1400" b="1" dirty="0">
                <a:latin typeface="Courier New" pitchFamily="49" charset="0"/>
              </a:rPr>
              <a:t> ESI, </a:t>
            </a:r>
            <a:r>
              <a:rPr lang="en-US" altLang="en-US" sz="1400" b="1" dirty="0" smtClean="0">
                <a:latin typeface="Courier New" pitchFamily="49" charset="0"/>
              </a:rPr>
              <a:t>OFFSET </a:t>
            </a:r>
            <a:r>
              <a:rPr lang="en-US" altLang="en-US" sz="1400" b="1" dirty="0">
                <a:latin typeface="Courier New" pitchFamily="49" charset="0"/>
              </a:rPr>
              <a:t>buffer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4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  .WHILE (ECX &lt; </a:t>
            </a:r>
            <a:r>
              <a:rPr lang="en-US" altLang="en-US" sz="1400" b="1" dirty="0" smtClean="0">
                <a:latin typeface="Courier New" pitchFamily="49" charset="0"/>
              </a:rPr>
              <a:t>32 </a:t>
            </a:r>
            <a:r>
              <a:rPr lang="en-US" altLang="en-US" sz="1400" b="1" dirty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      </a:t>
            </a:r>
            <a:r>
              <a:rPr lang="en-US" altLang="en-US" sz="1400" b="1" dirty="0" err="1">
                <a:latin typeface="Courier New" pitchFamily="49" charset="0"/>
              </a:rPr>
              <a:t>mov</a:t>
            </a:r>
            <a:r>
              <a:rPr lang="en-US" altLang="en-US" sz="1400" b="1" dirty="0">
                <a:latin typeface="Courier New" pitchFamily="49" charset="0"/>
              </a:rPr>
              <a:t> BYTE PTR [ESI], '0</a:t>
            </a:r>
            <a:r>
              <a:rPr lang="en-US" altLang="en-US" sz="1400" b="1" dirty="0" smtClean="0">
                <a:latin typeface="Courier New" pitchFamily="49" charset="0"/>
              </a:rPr>
              <a:t>'</a:t>
            </a:r>
            <a:endParaRPr lang="en-US" altLang="en-US" sz="14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      </a:t>
            </a:r>
            <a:r>
              <a:rPr lang="en-US" altLang="en-US" sz="1400" b="1" dirty="0" err="1">
                <a:latin typeface="Courier New" pitchFamily="49" charset="0"/>
              </a:rPr>
              <a:t>shl</a:t>
            </a:r>
            <a:r>
              <a:rPr lang="en-US" altLang="en-US" sz="1400" b="1" dirty="0">
                <a:latin typeface="Courier New" pitchFamily="49" charset="0"/>
              </a:rPr>
              <a:t> EAX, </a:t>
            </a:r>
            <a:r>
              <a:rPr lang="en-US" altLang="en-US" sz="1400" b="1" dirty="0" smtClean="0">
                <a:latin typeface="Courier New" pitchFamily="49" charset="0"/>
              </a:rPr>
              <a:t>1</a:t>
            </a:r>
            <a:endParaRPr lang="en-US" altLang="en-US" sz="14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      .IF ( CARRY? 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          </a:t>
            </a:r>
            <a:r>
              <a:rPr lang="en-US" altLang="en-US" sz="1400" b="1" dirty="0" err="1">
                <a:latin typeface="Courier New" pitchFamily="49" charset="0"/>
              </a:rPr>
              <a:t>mov</a:t>
            </a:r>
            <a:r>
              <a:rPr lang="en-US" altLang="en-US" sz="1400" b="1" dirty="0">
                <a:latin typeface="Courier New" pitchFamily="49" charset="0"/>
              </a:rPr>
              <a:t> BYTE PTR [ESI], '1</a:t>
            </a:r>
            <a:r>
              <a:rPr lang="en-US" altLang="en-US" sz="1400" b="1" dirty="0" smtClean="0">
                <a:latin typeface="Courier New" pitchFamily="49" charset="0"/>
              </a:rPr>
              <a:t>'</a:t>
            </a:r>
            <a:endParaRPr lang="en-US" altLang="en-US" sz="14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      .ENDIF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      </a:t>
            </a:r>
            <a:r>
              <a:rPr lang="en-US" altLang="en-US" sz="1400" b="1" dirty="0" err="1">
                <a:latin typeface="Courier New" pitchFamily="49" charset="0"/>
              </a:rPr>
              <a:t>inc</a:t>
            </a:r>
            <a:r>
              <a:rPr lang="en-US" altLang="en-US" sz="1400" b="1" dirty="0">
                <a:latin typeface="Courier New" pitchFamily="49" charset="0"/>
              </a:rPr>
              <a:t> </a:t>
            </a:r>
            <a:r>
              <a:rPr lang="en-US" altLang="en-US" sz="1400" b="1" dirty="0" smtClean="0">
                <a:latin typeface="Courier New" pitchFamily="49" charset="0"/>
              </a:rPr>
              <a:t>ESI</a:t>
            </a:r>
            <a:endParaRPr lang="en-US" altLang="en-US" sz="14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      </a:t>
            </a:r>
            <a:r>
              <a:rPr lang="en-US" altLang="en-US" sz="1400" b="1" dirty="0" err="1">
                <a:latin typeface="Courier New" pitchFamily="49" charset="0"/>
              </a:rPr>
              <a:t>inc</a:t>
            </a:r>
            <a:r>
              <a:rPr lang="en-US" altLang="en-US" sz="1400" b="1" dirty="0">
                <a:latin typeface="Courier New" pitchFamily="49" charset="0"/>
              </a:rPr>
              <a:t> </a:t>
            </a:r>
            <a:r>
              <a:rPr lang="en-US" altLang="en-US" sz="1400" b="1" dirty="0" smtClean="0">
                <a:latin typeface="Courier New" pitchFamily="49" charset="0"/>
              </a:rPr>
              <a:t>ECX</a:t>
            </a:r>
            <a:endParaRPr lang="en-US" altLang="en-US" sz="14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  .ENDW </a:t>
            </a:r>
          </a:p>
        </p:txBody>
      </p:sp>
    </p:spTree>
    <p:extLst>
      <p:ext uri="{BB962C8B-B14F-4D97-AF65-F5344CB8AC3E}">
        <p14:creationId xmlns:p14="http://schemas.microsoft.com/office/powerpoint/2010/main" val="385936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Capítulos</a:t>
            </a:r>
            <a:r>
              <a:rPr lang="en-US" dirty="0"/>
              <a:t>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</a:t>
            </a:r>
            <a:r>
              <a:rPr lang="en-US" dirty="0" err="1"/>
              <a:t>referencia</a:t>
            </a:r>
            <a:r>
              <a:rPr lang="en-US" dirty="0"/>
              <a:t>, Ramón Ríos</a:t>
            </a:r>
          </a:p>
          <a:p>
            <a:r>
              <a:rPr lang="en-US" dirty="0" smtClean="0"/>
              <a:t>14-nov-2019</a:t>
            </a:r>
            <a:endParaRPr lang="en-US" dirty="0"/>
          </a:p>
          <a:p>
            <a:endParaRPr lang="en-US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t>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31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5756</TotalTime>
  <Words>453</Words>
  <Application>Microsoft Office PowerPoint</Application>
  <PresentationFormat>Presentación en pantalla (4:3)</PresentationFormat>
  <Paragraphs>95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Tema de Office</vt:lpstr>
      <vt:lpstr>ORGANIZACIÓN Y PROGRAMACIÓN DE COMPUTADORAS</vt:lpstr>
      <vt:lpstr>Shift and Rotate Applications</vt:lpstr>
      <vt:lpstr>Shifting Multiple Doublewords</vt:lpstr>
      <vt:lpstr>Shifting Multiple Doublewords</vt:lpstr>
      <vt:lpstr>Binary Multiplication - 1</vt:lpstr>
      <vt:lpstr>Binary Multiplication - 2</vt:lpstr>
      <vt:lpstr>Binary Multiplication - 3</vt:lpstr>
      <vt:lpstr>Converting to Binary Bits</vt:lpstr>
      <vt:lpstr>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JOSE RAMON RIOS SANCHEZ</cp:lastModifiedBy>
  <cp:revision>518</cp:revision>
  <dcterms:created xsi:type="dcterms:W3CDTF">2014-08-28T12:23:32Z</dcterms:created>
  <dcterms:modified xsi:type="dcterms:W3CDTF">2019-11-13T22:43:01Z</dcterms:modified>
</cp:coreProperties>
</file>