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7" r:id="rId3"/>
    <p:sldId id="268" r:id="rId4"/>
    <p:sldId id="269" r:id="rId5"/>
    <p:sldId id="270" r:id="rId6"/>
    <p:sldId id="271" r:id="rId7"/>
    <p:sldId id="260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7" d="100"/>
          <a:sy n="97" d="100"/>
        </p:scale>
        <p:origin x="1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18/11/2019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18/11/2019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2019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Precision Addition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Adding </a:t>
            </a:r>
            <a:r>
              <a:rPr lang="en-US" altLang="en-US" dirty="0"/>
              <a:t>two operands that are longer than the computer's word size (&gt;32 bits, </a:t>
            </a:r>
            <a:r>
              <a:rPr lang="en-US" altLang="en-US" sz="2400" dirty="0"/>
              <a:t>e.g. 64, 128 … bits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Virtually no limit to the size of the operands</a:t>
            </a:r>
          </a:p>
          <a:p>
            <a:r>
              <a:rPr lang="en-US" altLang="en-US" dirty="0"/>
              <a:t>The arithmetic must be performed in steps</a:t>
            </a:r>
          </a:p>
          <a:p>
            <a:pPr lvl="1"/>
            <a:r>
              <a:rPr lang="en-US" altLang="en-US" dirty="0"/>
              <a:t>The CARRY value from each step is passed on to the next step.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662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556792"/>
            <a:ext cx="7848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tabLst>
                <a:tab pos="3659188" algn="l"/>
              </a:tabLst>
            </a:pPr>
            <a:r>
              <a:rPr lang="en-US" altLang="en-US" dirty="0"/>
              <a:t>ADC (add with carry) instruction adds both a source operand and the contents of the Carry flag to a destination operand.</a:t>
            </a:r>
          </a:p>
          <a:p>
            <a:pPr>
              <a:lnSpc>
                <a:spcPct val="90000"/>
              </a:lnSpc>
              <a:tabLst>
                <a:tab pos="3659188" algn="l"/>
              </a:tabLst>
            </a:pPr>
            <a:r>
              <a:rPr lang="en-US" altLang="en-US" dirty="0"/>
              <a:t>Operands are binary values</a:t>
            </a:r>
          </a:p>
          <a:p>
            <a:pPr lvl="1">
              <a:lnSpc>
                <a:spcPct val="90000"/>
              </a:lnSpc>
              <a:tabLst>
                <a:tab pos="3659188" algn="l"/>
              </a:tabLst>
            </a:pPr>
            <a:r>
              <a:rPr lang="en-US" altLang="en-US" dirty="0"/>
              <a:t>Same syntax as ADD, SUB, etc.</a:t>
            </a:r>
          </a:p>
          <a:p>
            <a:pPr>
              <a:lnSpc>
                <a:spcPct val="90000"/>
              </a:lnSpc>
              <a:tabLst>
                <a:tab pos="3659188" algn="l"/>
              </a:tabLst>
            </a:pPr>
            <a:r>
              <a:rPr lang="en-US" altLang="en-US" dirty="0"/>
              <a:t>Example</a:t>
            </a:r>
          </a:p>
          <a:p>
            <a:pPr lvl="1">
              <a:lnSpc>
                <a:spcPct val="90000"/>
              </a:lnSpc>
              <a:tabLst>
                <a:tab pos="3659188" algn="l"/>
              </a:tabLst>
            </a:pPr>
            <a:r>
              <a:rPr lang="en-US" altLang="en-US" dirty="0"/>
              <a:t>Add two 32-bit integers (</a:t>
            </a:r>
            <a:r>
              <a:rPr lang="en-US" altLang="en-US" dirty="0" err="1"/>
              <a:t>FFFFFFFFh</a:t>
            </a:r>
            <a:r>
              <a:rPr lang="en-US" altLang="en-US" dirty="0"/>
              <a:t> + </a:t>
            </a:r>
            <a:r>
              <a:rPr lang="en-US" altLang="en-US" dirty="0" err="1"/>
              <a:t>FFFFFFFFh</a:t>
            </a:r>
            <a:r>
              <a:rPr lang="en-US" altLang="en-US" dirty="0"/>
              <a:t>), producing a 64-bit sum in </a:t>
            </a:r>
            <a:r>
              <a:rPr lang="en-US" altLang="en-US" b="1" dirty="0">
                <a:solidFill>
                  <a:srgbClr val="FF0000"/>
                </a:solidFill>
              </a:rPr>
              <a:t>{EDX</a:t>
            </a:r>
            <a:r>
              <a:rPr lang="en-US" altLang="en-US" b="1" dirty="0"/>
              <a:t>: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EAX</a:t>
            </a:r>
            <a:r>
              <a:rPr lang="en-US" altLang="en-US" b="1" dirty="0">
                <a:solidFill>
                  <a:srgbClr val="FF0000"/>
                </a:solidFill>
              </a:rPr>
              <a:t>}</a:t>
            </a:r>
            <a:r>
              <a:rPr lang="en-US" altLang="en-US" dirty="0"/>
              <a:t>: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3659188" algn="l"/>
              </a:tabLst>
            </a:pPr>
            <a:endParaRPr lang="en-US" altLang="en-US" sz="1000" b="1" dirty="0">
              <a:latin typeface="Courier New" pitchFamily="49" charset="0"/>
            </a:endParaRPr>
          </a:p>
          <a:p>
            <a:pPr lvl="2">
              <a:lnSpc>
                <a:spcPct val="90000"/>
              </a:lnSpc>
              <a:buFontTx/>
              <a:buNone/>
              <a:tabLst>
                <a:tab pos="3659188" algn="l"/>
              </a:tabLst>
            </a:pPr>
            <a:r>
              <a:rPr lang="en-US" altLang="en-US" sz="1800" b="1" dirty="0">
                <a:latin typeface="Courier New" pitchFamily="49" charset="0"/>
              </a:rPr>
              <a:t>MOV EDX,0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3659188" algn="l"/>
              </a:tabLst>
            </a:pPr>
            <a:r>
              <a:rPr lang="en-US" altLang="en-US" sz="1800" b="1" dirty="0">
                <a:latin typeface="Courier New" pitchFamily="49" charset="0"/>
              </a:rPr>
              <a:t>MOV EAX,0FFFFFFFFh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3659188" algn="l"/>
              </a:tabLst>
            </a:pPr>
            <a:r>
              <a:rPr lang="en-US" altLang="en-US" sz="1800" b="1" dirty="0">
                <a:latin typeface="Courier New" pitchFamily="49" charset="0"/>
              </a:rPr>
              <a:t>ADD EAX,0FFFFFFFFh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3659188" algn="l"/>
              </a:tabLst>
            </a:pPr>
            <a:r>
              <a:rPr lang="en-US" altLang="en-US" sz="1800" b="1" dirty="0">
                <a:latin typeface="Courier New" pitchFamily="49" charset="0"/>
              </a:rPr>
              <a:t>ADC EDX,0	;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altLang="en-US" sz="1800" b="1" dirty="0">
                <a:latin typeface="Courier New" pitchFamily="49" charset="0"/>
              </a:rPr>
              <a:t>: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EAX</a:t>
            </a:r>
            <a:r>
              <a:rPr lang="en-US" altLang="en-US" sz="1800" b="1" dirty="0">
                <a:latin typeface="Courier New" pitchFamily="49" charset="0"/>
              </a:rPr>
              <a:t> =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00000001</a:t>
            </a:r>
            <a:r>
              <a:rPr lang="en-US" altLang="en-US" sz="1800" b="1" dirty="0">
                <a:latin typeface="Courier New" pitchFamily="49" charset="0"/>
              </a:rPr>
              <a:t>: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FFFFFFFE</a:t>
            </a:r>
            <a:r>
              <a:rPr lang="en-US" altLang="en-US" sz="1800" b="1" dirty="0">
                <a:latin typeface="Courier New" pitchFamily="49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01704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Addition Example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6339" y="1700808"/>
            <a:ext cx="81534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7975" algn="l"/>
              </a:tabLst>
            </a:pPr>
            <a:r>
              <a:rPr lang="en-US" altLang="en-US" sz="2000" dirty="0"/>
              <a:t>Task: Add 1 to </a:t>
            </a:r>
            <a:r>
              <a:rPr lang="en-US" altLang="en-US" sz="2000" dirty="0">
                <a:solidFill>
                  <a:srgbClr val="FF0000"/>
                </a:solidFill>
              </a:rPr>
              <a:t>EDX</a:t>
            </a:r>
            <a:r>
              <a:rPr lang="en-US" altLang="en-US" sz="2000" dirty="0"/>
              <a:t>: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EAX</a:t>
            </a:r>
          </a:p>
          <a:p>
            <a:pPr lvl="1">
              <a:tabLst>
                <a:tab pos="4117975" algn="l"/>
              </a:tabLst>
            </a:pPr>
            <a:r>
              <a:rPr lang="en-US" altLang="en-US" sz="2000" dirty="0"/>
              <a:t>Starting value of </a:t>
            </a:r>
            <a:r>
              <a:rPr lang="en-US" altLang="en-US" sz="2000" dirty="0">
                <a:solidFill>
                  <a:srgbClr val="FF0000"/>
                </a:solidFill>
              </a:rPr>
              <a:t>{EDX</a:t>
            </a:r>
            <a:r>
              <a:rPr lang="en-US" altLang="en-US" sz="2000" dirty="0"/>
              <a:t>: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EAX</a:t>
            </a:r>
            <a:r>
              <a:rPr lang="en-US" altLang="en-US" sz="2000" dirty="0">
                <a:solidFill>
                  <a:srgbClr val="FF0000"/>
                </a:solidFill>
              </a:rPr>
              <a:t>}</a:t>
            </a:r>
            <a:r>
              <a:rPr lang="en-US" altLang="en-US" sz="2000" dirty="0"/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00000000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FFFFFFFF</a:t>
            </a:r>
            <a:r>
              <a:rPr lang="en-US" altLang="en-US" sz="2000" dirty="0"/>
              <a:t>h</a:t>
            </a:r>
          </a:p>
          <a:p>
            <a:pPr lvl="1">
              <a:tabLst>
                <a:tab pos="4117975" algn="l"/>
              </a:tabLst>
            </a:pPr>
            <a:r>
              <a:rPr lang="en-US" altLang="en-US" sz="2000" dirty="0"/>
              <a:t>Add the lower 32 bits first, setting the Carry flag. </a:t>
            </a:r>
          </a:p>
          <a:p>
            <a:pPr lvl="1">
              <a:tabLst>
                <a:tab pos="4117975" algn="l"/>
              </a:tabLst>
            </a:pPr>
            <a:r>
              <a:rPr lang="en-US" altLang="en-US" sz="2000" dirty="0"/>
              <a:t>Add the upper 32 bits, and include the Carry flag.</a:t>
            </a:r>
            <a:endParaRPr lang="en-US" altLang="en-US" sz="2000" b="1" dirty="0"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13139" y="3529608"/>
            <a:ext cx="5562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27447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274478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EDX,0	; set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EAX,0FFFFFFFFh	; set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EAX,1 	; add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ADC EDX,0 	; add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: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00000001</a:t>
            </a:r>
            <a:r>
              <a:rPr lang="en-US" altLang="en-US" sz="1800" b="1" dirty="0">
                <a:latin typeface="Courier New" pitchFamily="49" charset="0"/>
              </a:rPr>
              <a:t>: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00000000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3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SBB Instruction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117975" algn="l"/>
              </a:tabLst>
            </a:pPr>
            <a:r>
              <a:rPr lang="en-US" altLang="en-US" dirty="0"/>
              <a:t>The SBB (subtract</a:t>
            </a:r>
            <a:r>
              <a:rPr lang="en-US" altLang="en-US" sz="2800" dirty="0"/>
              <a:t> </a:t>
            </a:r>
            <a:r>
              <a:rPr lang="en-US" altLang="en-US" dirty="0"/>
              <a:t>with borrow) instruction subtracts both a source operand and the value of the Carry flag from a destination operand.</a:t>
            </a:r>
          </a:p>
          <a:p>
            <a:pPr>
              <a:tabLst>
                <a:tab pos="4117975" algn="l"/>
              </a:tabLst>
            </a:pPr>
            <a:r>
              <a:rPr lang="en-US" altLang="en-US" dirty="0"/>
              <a:t>Operand syntax:</a:t>
            </a:r>
          </a:p>
          <a:p>
            <a:pPr lvl="1">
              <a:tabLst>
                <a:tab pos="4117975" algn="l"/>
              </a:tabLst>
            </a:pPr>
            <a:r>
              <a:rPr lang="en-US" altLang="en-US" dirty="0"/>
              <a:t>Same as for the ADC instruction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569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Subtraction Example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2457" y="1628800"/>
            <a:ext cx="8153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7975" algn="l"/>
              </a:tabLst>
            </a:pPr>
            <a:r>
              <a:rPr lang="en-US" altLang="en-US" sz="2000" dirty="0"/>
              <a:t>Task: Subtract 1 from </a:t>
            </a:r>
            <a:r>
              <a:rPr lang="en-US" altLang="en-US" sz="2000" dirty="0">
                <a:solidFill>
                  <a:srgbClr val="FF0000"/>
                </a:solidFill>
              </a:rPr>
              <a:t>EDX</a:t>
            </a:r>
            <a:r>
              <a:rPr lang="en-US" altLang="en-US" sz="2000" dirty="0"/>
              <a:t>: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EAX</a:t>
            </a:r>
          </a:p>
          <a:p>
            <a:pPr lvl="1">
              <a:tabLst>
                <a:tab pos="4117975" algn="l"/>
              </a:tabLst>
            </a:pPr>
            <a:r>
              <a:rPr lang="en-US" altLang="en-US" sz="2000" dirty="0"/>
              <a:t>Starting value of </a:t>
            </a:r>
            <a:r>
              <a:rPr lang="en-US" altLang="en-US" sz="2000" dirty="0">
                <a:solidFill>
                  <a:srgbClr val="FF0000"/>
                </a:solidFill>
              </a:rPr>
              <a:t>{EDX</a:t>
            </a:r>
            <a:r>
              <a:rPr lang="en-US" altLang="en-US" sz="2000" dirty="0"/>
              <a:t>: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EAX</a:t>
            </a:r>
            <a:r>
              <a:rPr lang="en-US" altLang="en-US" sz="2000" dirty="0">
                <a:solidFill>
                  <a:srgbClr val="FF0000"/>
                </a:solidFill>
              </a:rPr>
              <a:t>}</a:t>
            </a:r>
            <a:r>
              <a:rPr lang="en-US" altLang="en-US" sz="2000" dirty="0"/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00000001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00000000</a:t>
            </a:r>
            <a:r>
              <a:rPr lang="en-US" altLang="en-US" sz="2000" dirty="0"/>
              <a:t>h </a:t>
            </a:r>
          </a:p>
          <a:p>
            <a:pPr lvl="1">
              <a:tabLst>
                <a:tab pos="4117975" algn="l"/>
              </a:tabLst>
            </a:pPr>
            <a:r>
              <a:rPr lang="en-US" altLang="en-US" sz="2000" dirty="0"/>
              <a:t>Subtract the lower 32 bits first, setting the Carry flag. </a:t>
            </a:r>
          </a:p>
          <a:p>
            <a:pPr lvl="1">
              <a:tabLst>
                <a:tab pos="4117975" algn="l"/>
              </a:tabLst>
            </a:pPr>
            <a:r>
              <a:rPr lang="en-US" altLang="en-US" sz="2000" dirty="0"/>
              <a:t>Subtract the upper 32 bits, and include the Carry flag.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4117975" algn="l"/>
              </a:tabLst>
            </a:pP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32057" y="3533800"/>
            <a:ext cx="6248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27447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274478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7447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EDX,1 	; set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EAX,0 	; set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EAX,1 	; subtract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SBB EDX,0 	; subtract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: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EAX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00000000</a:t>
            </a:r>
            <a:r>
              <a:rPr lang="en-US" altLang="en-US" sz="1800" b="1" dirty="0">
                <a:latin typeface="Courier New" pitchFamily="49" charset="0"/>
              </a:rPr>
              <a:t>: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FFFFFFFF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7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19-nov-2019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310</Words>
  <Application>Microsoft Office PowerPoint</Application>
  <PresentationFormat>Presentación en pantalla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Tema de Office</vt:lpstr>
      <vt:lpstr>ORGANIZACIÓN Y PROGRAMACIÓN DE COMPUTADORAS</vt:lpstr>
      <vt:lpstr>Extended Precision Addition</vt:lpstr>
      <vt:lpstr>ADC Instruction</vt:lpstr>
      <vt:lpstr>Extended Addition Example</vt:lpstr>
      <vt:lpstr>SBB Instruction</vt:lpstr>
      <vt:lpstr>Extended Subtraction Example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j-ramon</cp:lastModifiedBy>
  <cp:revision>508</cp:revision>
  <dcterms:created xsi:type="dcterms:W3CDTF">2014-08-28T12:23:32Z</dcterms:created>
  <dcterms:modified xsi:type="dcterms:W3CDTF">2019-11-18T17:57:13Z</dcterms:modified>
</cp:coreProperties>
</file>