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61" r:id="rId3"/>
    <p:sldId id="262" r:id="rId4"/>
    <p:sldId id="263" r:id="rId5"/>
    <p:sldId id="264" r:id="rId6"/>
    <p:sldId id="265" r:id="rId7"/>
    <p:sldId id="266" r:id="rId8"/>
    <p:sldId id="268" r:id="rId9"/>
    <p:sldId id="267" r:id="rId10"/>
    <p:sldId id="269" r:id="rId11"/>
    <p:sldId id="276" r:id="rId12"/>
    <p:sldId id="277" r:id="rId13"/>
    <p:sldId id="278" r:id="rId14"/>
    <p:sldId id="279" r:id="rId15"/>
    <p:sldId id="274" r:id="rId16"/>
    <p:sldId id="270" r:id="rId17"/>
    <p:sldId id="271" r:id="rId18"/>
    <p:sldId id="260" r:id="rId1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FE2D0"/>
    <a:srgbClr val="F8E8BA"/>
    <a:srgbClr val="F5FDA5"/>
    <a:srgbClr val="CCD6D6"/>
    <a:srgbClr val="CED5CD"/>
    <a:srgbClr val="C4DECD"/>
    <a:srgbClr val="BFE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3" autoAdjust="0"/>
    <p:restoredTop sz="94660"/>
  </p:normalViewPr>
  <p:slideViewPr>
    <p:cSldViewPr>
      <p:cViewPr varScale="1">
        <p:scale>
          <a:sx n="97" d="100"/>
          <a:sy n="97" d="100"/>
        </p:scale>
        <p:origin x="10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0E441-937D-4DA7-A683-F6E7BDC69DD7}" type="datetimeFigureOut">
              <a:rPr lang="es-MX" smtClean="0"/>
              <a:t>18/11/2019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858DC3-2C12-460A-9F70-1FCB0C526C00}" type="slidenum">
              <a:rPr lang="es-MX" smtClean="0"/>
              <a:t>‹Nº›</a:t>
            </a:fld>
            <a:endParaRPr lang="es-MX"/>
          </a:p>
        </p:txBody>
      </p:sp>
    </p:spTree>
    <p:extLst>
      <p:ext uri="{BB962C8B-B14F-4D97-AF65-F5344CB8AC3E}">
        <p14:creationId xmlns:p14="http://schemas.microsoft.com/office/powerpoint/2010/main" val="141145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CE9F8805-DA10-44E1-B382-16C2CDF9247D}" type="datetime1">
              <a:rPr lang="es-MX" smtClean="0"/>
              <a:t>18/11/2019</a:t>
            </a:fld>
            <a:endParaRPr lang="es-MX"/>
          </a:p>
        </p:txBody>
      </p:sp>
      <p:sp>
        <p:nvSpPr>
          <p:cNvPr id="5" name="4 Marcador de pie de página"/>
          <p:cNvSpPr>
            <a:spLocks noGrp="1"/>
          </p:cNvSpPr>
          <p:nvPr>
            <p:ph type="ftr" sz="quarter" idx="11"/>
          </p:nvPr>
        </p:nvSpPr>
        <p:spPr/>
        <p:txBody>
          <a:bodyPr/>
          <a:lstStyle>
            <a:lvl1pPr>
              <a:defRPr/>
            </a:lvl1pPr>
          </a:lstStyle>
          <a:p>
            <a:r>
              <a:rPr lang="es-MX" dirty="0"/>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74864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7B415363-F322-4472-A9BD-D6D2556D8B20}" type="datetime1">
              <a:rPr lang="es-MX" smtClean="0"/>
              <a:t>18/11/2019</a:t>
            </a:fld>
            <a:endParaRPr lang="es-MX"/>
          </a:p>
        </p:txBody>
      </p:sp>
      <p:sp>
        <p:nvSpPr>
          <p:cNvPr id="5" name="4 Marcador de pie de página"/>
          <p:cNvSpPr>
            <a:spLocks noGrp="1"/>
          </p:cNvSpPr>
          <p:nvPr>
            <p:ph type="ftr" sz="quarter" idx="11"/>
          </p:nvPr>
        </p:nvSpPr>
        <p:spPr/>
        <p:txBody>
          <a:bodyPr/>
          <a:lstStyle/>
          <a:p>
            <a:r>
              <a:rPr lang="es-MX"/>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31269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DFF0CE8-F6DE-4D81-951C-6B8FE8D2C1AC}" type="datetime1">
              <a:rPr lang="es-MX" smtClean="0"/>
              <a:t>18/11/2019</a:t>
            </a:fld>
            <a:endParaRPr lang="es-MX"/>
          </a:p>
        </p:txBody>
      </p:sp>
      <p:sp>
        <p:nvSpPr>
          <p:cNvPr id="5" name="4 Marcador de pie de página"/>
          <p:cNvSpPr>
            <a:spLocks noGrp="1"/>
          </p:cNvSpPr>
          <p:nvPr>
            <p:ph type="ftr" sz="quarter" idx="11"/>
          </p:nvPr>
        </p:nvSpPr>
        <p:spPr/>
        <p:txBody>
          <a:bodyPr/>
          <a:lstStyle/>
          <a:p>
            <a:r>
              <a:rPr lang="es-MX"/>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150142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40000"/>
              <a:lumOff val="60000"/>
            </a:schemeClr>
          </a:solidFill>
        </p:spPr>
        <p:txBody>
          <a:bodyPr/>
          <a:lstStyle/>
          <a:p>
            <a:r>
              <a:rPr lang="es-ES" dirty="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3 Marcador de fecha"/>
          <p:cNvSpPr>
            <a:spLocks noGrp="1"/>
          </p:cNvSpPr>
          <p:nvPr>
            <p:ph type="dt" sz="half" idx="10"/>
          </p:nvPr>
        </p:nvSpPr>
        <p:spPr/>
        <p:txBody>
          <a:bodyPr/>
          <a:lstStyle/>
          <a:p>
            <a:fld id="{3ABA7294-F48A-4C0B-8472-897E42789EC5}" type="datetime1">
              <a:rPr lang="es-MX" smtClean="0"/>
              <a:t>18/11/2019</a:t>
            </a:fld>
            <a:endParaRPr lang="es-MX"/>
          </a:p>
        </p:txBody>
      </p:sp>
      <p:sp>
        <p:nvSpPr>
          <p:cNvPr id="5" name="4 Marcador de pie de página"/>
          <p:cNvSpPr>
            <a:spLocks noGrp="1"/>
          </p:cNvSpPr>
          <p:nvPr>
            <p:ph type="ftr" sz="quarter" idx="11"/>
          </p:nvPr>
        </p:nvSpPr>
        <p:spPr/>
        <p:txBody>
          <a:bodyPr/>
          <a:lstStyle>
            <a:lvl1pPr>
              <a:defRPr>
                <a:solidFill>
                  <a:schemeClr val="tx1"/>
                </a:solidFill>
              </a:defRPr>
            </a:lvl1pPr>
          </a:lstStyle>
          <a:p>
            <a:r>
              <a:rPr lang="es-MX" dirty="0"/>
              <a:t>OPC</a:t>
            </a:r>
          </a:p>
        </p:txBody>
      </p:sp>
      <p:sp>
        <p:nvSpPr>
          <p:cNvPr id="6" name="5 Marcador de número de diapositiva"/>
          <p:cNvSpPr>
            <a:spLocks noGrp="1"/>
          </p:cNvSpPr>
          <p:nvPr>
            <p:ph type="sldNum" sz="quarter" idx="12"/>
          </p:nvPr>
        </p:nvSpPr>
        <p:spPr/>
        <p:txBody>
          <a:bodyPr/>
          <a:lstStyle>
            <a:lvl1pPr>
              <a:defRPr b="0">
                <a:solidFill>
                  <a:schemeClr val="tx1"/>
                </a:solidFill>
              </a:defRPr>
            </a:lvl1pPr>
          </a:lstStyle>
          <a:p>
            <a:fld id="{89694F64-EAC4-420D-80A9-8D186F3C5535}" type="slidenum">
              <a:rPr lang="es-MX" smtClean="0"/>
              <a:pPr/>
              <a:t>‹Nº›</a:t>
            </a:fld>
            <a:endParaRPr lang="es-MX" dirty="0"/>
          </a:p>
        </p:txBody>
      </p:sp>
    </p:spTree>
    <p:extLst>
      <p:ext uri="{BB962C8B-B14F-4D97-AF65-F5344CB8AC3E}">
        <p14:creationId xmlns:p14="http://schemas.microsoft.com/office/powerpoint/2010/main" val="403985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C3C4F594-B1B5-4044-BFDF-8E278734D079}" type="datetime1">
              <a:rPr lang="es-MX" smtClean="0"/>
              <a:t>18/11/2019</a:t>
            </a:fld>
            <a:endParaRPr lang="es-MX"/>
          </a:p>
        </p:txBody>
      </p:sp>
      <p:sp>
        <p:nvSpPr>
          <p:cNvPr id="5" name="4 Marcador de pie de página"/>
          <p:cNvSpPr>
            <a:spLocks noGrp="1"/>
          </p:cNvSpPr>
          <p:nvPr>
            <p:ph type="ftr" sz="quarter" idx="11"/>
          </p:nvPr>
        </p:nvSpPr>
        <p:spPr/>
        <p:txBody>
          <a:bodyPr/>
          <a:lstStyle>
            <a:lvl1pPr>
              <a:defRPr/>
            </a:lvl1pPr>
          </a:lstStyle>
          <a:p>
            <a:r>
              <a:rPr lang="es-MX" dirty="0"/>
              <a:t>OPC</a:t>
            </a:r>
          </a:p>
        </p:txBody>
      </p:sp>
      <p:sp>
        <p:nvSpPr>
          <p:cNvPr id="6" name="5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369873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FC3539AD-875E-4D6F-AA53-0AE78D40FA2F}" type="datetime1">
              <a:rPr lang="es-MX" smtClean="0"/>
              <a:t>18/11/2019</a:t>
            </a:fld>
            <a:endParaRPr lang="es-MX"/>
          </a:p>
        </p:txBody>
      </p:sp>
      <p:sp>
        <p:nvSpPr>
          <p:cNvPr id="6" name="5 Marcador de pie de página"/>
          <p:cNvSpPr>
            <a:spLocks noGrp="1"/>
          </p:cNvSpPr>
          <p:nvPr>
            <p:ph type="ftr" sz="quarter" idx="11"/>
          </p:nvPr>
        </p:nvSpPr>
        <p:spPr/>
        <p:txBody>
          <a:bodyPr/>
          <a:lstStyle>
            <a:lvl1pPr>
              <a:defRPr/>
            </a:lvl1pPr>
          </a:lstStyle>
          <a:p>
            <a:r>
              <a:rPr lang="es-MX" dirty="0"/>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44642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96E5A42A-EDE9-4C12-9644-4BC59EAE7198}" type="datetime1">
              <a:rPr lang="es-MX" smtClean="0"/>
              <a:t>18/11/2019</a:t>
            </a:fld>
            <a:endParaRPr lang="es-MX"/>
          </a:p>
        </p:txBody>
      </p:sp>
      <p:sp>
        <p:nvSpPr>
          <p:cNvPr id="8" name="7 Marcador de pie de página"/>
          <p:cNvSpPr>
            <a:spLocks noGrp="1"/>
          </p:cNvSpPr>
          <p:nvPr>
            <p:ph type="ftr" sz="quarter" idx="11"/>
          </p:nvPr>
        </p:nvSpPr>
        <p:spPr/>
        <p:txBody>
          <a:bodyPr/>
          <a:lstStyle/>
          <a:p>
            <a:r>
              <a:rPr lang="es-MX"/>
              <a:t>OPC</a:t>
            </a:r>
          </a:p>
        </p:txBody>
      </p:sp>
      <p:sp>
        <p:nvSpPr>
          <p:cNvPr id="9" name="8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173646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E347EBCF-543F-48E8-BA51-CE320AED53E9}" type="datetime1">
              <a:rPr lang="es-MX" smtClean="0"/>
              <a:t>18/11/2019</a:t>
            </a:fld>
            <a:endParaRPr lang="es-MX"/>
          </a:p>
        </p:txBody>
      </p:sp>
      <p:sp>
        <p:nvSpPr>
          <p:cNvPr id="4" name="3 Marcador de pie de página"/>
          <p:cNvSpPr>
            <a:spLocks noGrp="1"/>
          </p:cNvSpPr>
          <p:nvPr>
            <p:ph type="ftr" sz="quarter" idx="11"/>
          </p:nvPr>
        </p:nvSpPr>
        <p:spPr/>
        <p:txBody>
          <a:bodyPr/>
          <a:lstStyle/>
          <a:p>
            <a:r>
              <a:rPr lang="es-MX"/>
              <a:t>OPC</a:t>
            </a:r>
          </a:p>
        </p:txBody>
      </p:sp>
      <p:sp>
        <p:nvSpPr>
          <p:cNvPr id="5" name="4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299767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824F4F1-F97F-4CA3-8CA4-1DE6EFCA7428}" type="datetime1">
              <a:rPr lang="es-MX" smtClean="0"/>
              <a:t>18/11/2019</a:t>
            </a:fld>
            <a:endParaRPr lang="es-MX"/>
          </a:p>
        </p:txBody>
      </p:sp>
      <p:sp>
        <p:nvSpPr>
          <p:cNvPr id="3" name="2 Marcador de pie de página"/>
          <p:cNvSpPr>
            <a:spLocks noGrp="1"/>
          </p:cNvSpPr>
          <p:nvPr>
            <p:ph type="ftr" sz="quarter" idx="11"/>
          </p:nvPr>
        </p:nvSpPr>
        <p:spPr/>
        <p:txBody>
          <a:bodyPr/>
          <a:lstStyle/>
          <a:p>
            <a:r>
              <a:rPr lang="es-MX"/>
              <a:t>OPC</a:t>
            </a:r>
          </a:p>
        </p:txBody>
      </p:sp>
      <p:sp>
        <p:nvSpPr>
          <p:cNvPr id="4" name="3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334050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60C7824-C432-4D60-AA5D-47365DB180C9}" type="datetime1">
              <a:rPr lang="es-MX" smtClean="0"/>
              <a:t>18/11/2019</a:t>
            </a:fld>
            <a:endParaRPr lang="es-MX"/>
          </a:p>
        </p:txBody>
      </p:sp>
      <p:sp>
        <p:nvSpPr>
          <p:cNvPr id="6" name="5 Marcador de pie de página"/>
          <p:cNvSpPr>
            <a:spLocks noGrp="1"/>
          </p:cNvSpPr>
          <p:nvPr>
            <p:ph type="ftr" sz="quarter" idx="11"/>
          </p:nvPr>
        </p:nvSpPr>
        <p:spPr/>
        <p:txBody>
          <a:bodyPr/>
          <a:lstStyle/>
          <a:p>
            <a:r>
              <a:rPr lang="es-MX"/>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221431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A4F5AEB-2854-4A17-983B-56715DADB78C}" type="datetime1">
              <a:rPr lang="es-MX" smtClean="0"/>
              <a:t>18/11/2019</a:t>
            </a:fld>
            <a:endParaRPr lang="es-MX"/>
          </a:p>
        </p:txBody>
      </p:sp>
      <p:sp>
        <p:nvSpPr>
          <p:cNvPr id="6" name="5 Marcador de pie de página"/>
          <p:cNvSpPr>
            <a:spLocks noGrp="1"/>
          </p:cNvSpPr>
          <p:nvPr>
            <p:ph type="ftr" sz="quarter" idx="11"/>
          </p:nvPr>
        </p:nvSpPr>
        <p:spPr/>
        <p:txBody>
          <a:bodyPr/>
          <a:lstStyle/>
          <a:p>
            <a:r>
              <a:rPr lang="es-MX"/>
              <a:t>OPC</a:t>
            </a:r>
          </a:p>
        </p:txBody>
      </p:sp>
      <p:sp>
        <p:nvSpPr>
          <p:cNvPr id="7" name="6 Marcador de número de diapositiva"/>
          <p:cNvSpPr>
            <a:spLocks noGrp="1"/>
          </p:cNvSpPr>
          <p:nvPr>
            <p:ph type="sldNum" sz="quarter" idx="12"/>
          </p:nvPr>
        </p:nvSpPr>
        <p:spPr/>
        <p:txBody>
          <a:bodyPr/>
          <a:lstStyle/>
          <a:p>
            <a:fld id="{99D12B9E-07E7-4AA4-B998-005BF6072828}" type="slidenum">
              <a:rPr lang="es-MX" smtClean="0"/>
              <a:t>‹Nº›</a:t>
            </a:fld>
            <a:endParaRPr lang="es-MX"/>
          </a:p>
        </p:txBody>
      </p:sp>
    </p:spTree>
    <p:extLst>
      <p:ext uri="{BB962C8B-B14F-4D97-AF65-F5344CB8AC3E}">
        <p14:creationId xmlns:p14="http://schemas.microsoft.com/office/powerpoint/2010/main" val="214299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a:solidFill>
            <a:schemeClr val="accent6">
              <a:lumMod val="40000"/>
              <a:lumOff val="60000"/>
            </a:schemeClr>
          </a:solidFill>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50F29-A076-4F09-B1F1-36A660E21D78}" type="datetime1">
              <a:rPr lang="es-MX" smtClean="0"/>
              <a:t>18/11/2019</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s-MX" dirty="0"/>
              <a:t>OPC</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99D12B9E-07E7-4AA4-B998-005BF6072828}" type="slidenum">
              <a:rPr lang="es-MX" smtClean="0"/>
              <a:pPr/>
              <a:t>‹Nº›</a:t>
            </a:fld>
            <a:endParaRPr lang="es-MX"/>
          </a:p>
        </p:txBody>
      </p:sp>
    </p:spTree>
    <p:extLst>
      <p:ext uri="{BB962C8B-B14F-4D97-AF65-F5344CB8AC3E}">
        <p14:creationId xmlns:p14="http://schemas.microsoft.com/office/powerpoint/2010/main" val="4077580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a:t>ORGANIZACIÓN Y PROGRAMACIÓN DE COMPUTADORAS</a:t>
            </a:r>
          </a:p>
        </p:txBody>
      </p:sp>
      <p:sp>
        <p:nvSpPr>
          <p:cNvPr id="3" name="2 Subtítulo"/>
          <p:cNvSpPr>
            <a:spLocks noGrp="1"/>
          </p:cNvSpPr>
          <p:nvPr>
            <p:ph type="subTitle" idx="1"/>
          </p:nvPr>
        </p:nvSpPr>
        <p:spPr/>
        <p:txBody>
          <a:bodyPr/>
          <a:lstStyle/>
          <a:p>
            <a:r>
              <a:rPr lang="es-MX" dirty="0"/>
              <a:t>OPC</a:t>
            </a:r>
          </a:p>
          <a:p>
            <a:r>
              <a:rPr lang="es-MX" dirty="0"/>
              <a:t>A – D  2019</a:t>
            </a:r>
          </a:p>
        </p:txBody>
      </p:sp>
      <p:sp>
        <p:nvSpPr>
          <p:cNvPr id="4" name="3 Marcador de número de diapositiva"/>
          <p:cNvSpPr>
            <a:spLocks noGrp="1"/>
          </p:cNvSpPr>
          <p:nvPr>
            <p:ph type="sldNum" sz="quarter" idx="12"/>
          </p:nvPr>
        </p:nvSpPr>
        <p:spPr/>
        <p:txBody>
          <a:bodyPr/>
          <a:lstStyle/>
          <a:p>
            <a:fld id="{99D12B9E-07E7-4AA4-B998-005BF6072828}" type="slidenum">
              <a:rPr lang="es-MX" smtClean="0"/>
              <a:t>1</a:t>
            </a:fld>
            <a:endParaRPr lang="es-MX"/>
          </a:p>
        </p:txBody>
      </p:sp>
      <p:sp>
        <p:nvSpPr>
          <p:cNvPr id="5" name="4 Marcador de pie de página"/>
          <p:cNvSpPr>
            <a:spLocks noGrp="1"/>
          </p:cNvSpPr>
          <p:nvPr>
            <p:ph type="ftr" sz="quarter" idx="11"/>
          </p:nvPr>
        </p:nvSpPr>
        <p:spPr/>
        <p:txBody>
          <a:bodyPr/>
          <a:lstStyle/>
          <a:p>
            <a:r>
              <a:rPr lang="es-MX"/>
              <a:t>OPC</a:t>
            </a:r>
            <a:endParaRPr lang="es-MX" dirty="0"/>
          </a:p>
        </p:txBody>
      </p:sp>
    </p:spTree>
    <p:extLst>
      <p:ext uri="{BB962C8B-B14F-4D97-AF65-F5344CB8AC3E}">
        <p14:creationId xmlns:p14="http://schemas.microsoft.com/office/powerpoint/2010/main" val="102904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Examples</a:t>
            </a:r>
            <a:r>
              <a:rPr lang="es-MX" dirty="0"/>
              <a:t> (Single </a:t>
            </a:r>
            <a:r>
              <a:rPr lang="es-MX" dirty="0" err="1"/>
              <a:t>Precision</a:t>
            </a:r>
            <a:r>
              <a:rPr lang="es-MX" dirty="0"/>
              <a:t>)</a:t>
            </a:r>
          </a:p>
        </p:txBody>
      </p:sp>
      <p:sp>
        <p:nvSpPr>
          <p:cNvPr id="3" name="2 Marcador de contenido"/>
          <p:cNvSpPr>
            <a:spLocks noGrp="1"/>
          </p:cNvSpPr>
          <p:nvPr>
            <p:ph idx="1"/>
          </p:nvPr>
        </p:nvSpPr>
        <p:spPr>
          <a:xfrm>
            <a:off x="457200" y="1600200"/>
            <a:ext cx="8229600" cy="4709120"/>
          </a:xfrm>
        </p:spPr>
        <p:txBody>
          <a:bodyPr>
            <a:normAutofit fontScale="92500" lnSpcReduction="10000"/>
          </a:bodyPr>
          <a:lstStyle/>
          <a:p>
            <a:r>
              <a:rPr lang="en-US" dirty="0"/>
              <a:t>Order: sign bit, exponent bits, and fractional part (mantissa)</a:t>
            </a:r>
          </a:p>
          <a:p>
            <a:endParaRPr lang="es-MX" dirty="0"/>
          </a:p>
          <a:p>
            <a:endParaRPr lang="es-MX" dirty="0"/>
          </a:p>
          <a:p>
            <a:endParaRPr lang="es-MX" dirty="0"/>
          </a:p>
          <a:p>
            <a:pPr marL="0" indent="0">
              <a:buNone/>
            </a:pPr>
            <a:endParaRPr lang="es-MX" dirty="0"/>
          </a:p>
          <a:p>
            <a:r>
              <a:rPr lang="es-MX" dirty="0" err="1"/>
              <a:t>What</a:t>
            </a:r>
            <a:r>
              <a:rPr lang="es-MX" dirty="0"/>
              <a:t> </a:t>
            </a:r>
            <a:r>
              <a:rPr lang="es-MX" dirty="0" err="1"/>
              <a:t>is</a:t>
            </a:r>
            <a:r>
              <a:rPr lang="es-MX" dirty="0"/>
              <a:t> </a:t>
            </a:r>
            <a:r>
              <a:rPr lang="es-MX" dirty="0" err="1"/>
              <a:t>missing</a:t>
            </a:r>
            <a:r>
              <a:rPr lang="es-MX" dirty="0"/>
              <a:t>?  </a:t>
            </a:r>
            <a:r>
              <a:rPr lang="es-MX" sz="2200" dirty="0" err="1"/>
              <a:t>on</a:t>
            </a:r>
            <a:r>
              <a:rPr lang="es-MX" sz="2200" dirty="0"/>
              <a:t>, </a:t>
            </a:r>
            <a:r>
              <a:rPr lang="es-MX" sz="2200" dirty="0" err="1"/>
              <a:t>ze</a:t>
            </a:r>
            <a:endParaRPr lang="es-MX" sz="2200" dirty="0"/>
          </a:p>
          <a:p>
            <a:r>
              <a:rPr lang="es-MX" dirty="0" err="1"/>
              <a:t>What</a:t>
            </a:r>
            <a:r>
              <a:rPr lang="es-MX" dirty="0"/>
              <a:t> in </a:t>
            </a:r>
            <a:r>
              <a:rPr lang="es-MX" dirty="0" err="1"/>
              <a:t>common</a:t>
            </a:r>
            <a:r>
              <a:rPr lang="es-MX" dirty="0"/>
              <a:t> </a:t>
            </a:r>
            <a:r>
              <a:rPr lang="es-MX" dirty="0" err="1"/>
              <a:t>between</a:t>
            </a:r>
            <a:r>
              <a:rPr lang="es-MX" dirty="0"/>
              <a:t> </a:t>
            </a:r>
            <a:r>
              <a:rPr lang="es-MX" dirty="0" err="1"/>
              <a:t>the</a:t>
            </a:r>
            <a:r>
              <a:rPr lang="es-MX" dirty="0"/>
              <a:t> </a:t>
            </a:r>
            <a:r>
              <a:rPr lang="es-MX" dirty="0" err="1"/>
              <a:t>three</a:t>
            </a:r>
            <a:r>
              <a:rPr lang="es-MX" dirty="0"/>
              <a:t> </a:t>
            </a:r>
            <a:r>
              <a:rPr lang="es-MX" dirty="0" err="1"/>
              <a:t>binary</a:t>
            </a:r>
            <a:r>
              <a:rPr lang="es-MX" dirty="0"/>
              <a:t> </a:t>
            </a:r>
            <a:r>
              <a:rPr lang="es-MX" dirty="0" err="1"/>
              <a:t>components</a:t>
            </a:r>
            <a:r>
              <a:rPr lang="es-MX" dirty="0"/>
              <a:t>?</a:t>
            </a:r>
            <a:endParaRPr lang="en-US" dirty="0"/>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10</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573" y="2420888"/>
            <a:ext cx="67722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32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0C23B-5500-4645-A266-FB1E5D292429}"/>
              </a:ext>
            </a:extLst>
          </p:cNvPr>
          <p:cNvSpPr>
            <a:spLocks noGrp="1"/>
          </p:cNvSpPr>
          <p:nvPr>
            <p:ph type="title"/>
          </p:nvPr>
        </p:nvSpPr>
        <p:spPr/>
        <p:txBody>
          <a:bodyPr>
            <a:normAutofit fontScale="90000"/>
          </a:bodyPr>
          <a:lstStyle/>
          <a:p>
            <a:r>
              <a:rPr lang="en-US" dirty="0"/>
              <a:t>Converting Fractions to Binary Reals</a:t>
            </a:r>
            <a:endParaRPr lang="es-MX" dirty="0"/>
          </a:p>
        </p:txBody>
      </p:sp>
      <p:sp>
        <p:nvSpPr>
          <p:cNvPr id="3" name="Marcador de contenido 2">
            <a:extLst>
              <a:ext uri="{FF2B5EF4-FFF2-40B4-BE49-F238E27FC236}">
                <a16:creationId xmlns:a16="http://schemas.microsoft.com/office/drawing/2014/main" id="{AA2586A8-F42A-471B-B150-56F2B7C95E42}"/>
              </a:ext>
            </a:extLst>
          </p:cNvPr>
          <p:cNvSpPr>
            <a:spLocks noGrp="1"/>
          </p:cNvSpPr>
          <p:nvPr>
            <p:ph idx="1"/>
          </p:nvPr>
        </p:nvSpPr>
        <p:spPr/>
        <p:txBody>
          <a:bodyPr/>
          <a:lstStyle/>
          <a:p>
            <a:pPr algn="just"/>
            <a:r>
              <a:rPr lang="en-US" dirty="0"/>
              <a:t>Express as a sum of fractions having denominators that are powers of 2</a:t>
            </a:r>
          </a:p>
          <a:p>
            <a:r>
              <a:rPr lang="en-US" dirty="0"/>
              <a:t>Examples</a:t>
            </a:r>
          </a:p>
          <a:p>
            <a:endParaRPr lang="es-MX" dirty="0"/>
          </a:p>
        </p:txBody>
      </p:sp>
      <p:sp>
        <p:nvSpPr>
          <p:cNvPr id="4" name="Marcador de pie de página 3">
            <a:extLst>
              <a:ext uri="{FF2B5EF4-FFF2-40B4-BE49-F238E27FC236}">
                <a16:creationId xmlns:a16="http://schemas.microsoft.com/office/drawing/2014/main" id="{54B1DF01-914D-43ED-BC41-749AEFB82253}"/>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93740B5F-E1A6-41A5-A68D-528B77862216}"/>
              </a:ext>
            </a:extLst>
          </p:cNvPr>
          <p:cNvSpPr>
            <a:spLocks noGrp="1"/>
          </p:cNvSpPr>
          <p:nvPr>
            <p:ph type="sldNum" sz="quarter" idx="12"/>
          </p:nvPr>
        </p:nvSpPr>
        <p:spPr/>
        <p:txBody>
          <a:bodyPr/>
          <a:lstStyle/>
          <a:p>
            <a:fld id="{89694F64-EAC4-420D-80A9-8D186F3C5535}" type="slidenum">
              <a:rPr lang="es-MX" smtClean="0"/>
              <a:pPr/>
              <a:t>11</a:t>
            </a:fld>
            <a:endParaRPr lang="es-MX" dirty="0"/>
          </a:p>
        </p:txBody>
      </p:sp>
      <p:pic>
        <p:nvPicPr>
          <p:cNvPr id="6" name="Picture 4">
            <a:extLst>
              <a:ext uri="{FF2B5EF4-FFF2-40B4-BE49-F238E27FC236}">
                <a16:creationId xmlns:a16="http://schemas.microsoft.com/office/drawing/2014/main" id="{78091110-568C-4B0D-AA48-C8EB46947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418239"/>
            <a:ext cx="58578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09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204E5-A25B-4C73-A2A2-6D8289E33817}"/>
              </a:ext>
            </a:extLst>
          </p:cNvPr>
          <p:cNvSpPr>
            <a:spLocks noGrp="1"/>
          </p:cNvSpPr>
          <p:nvPr>
            <p:ph type="title"/>
          </p:nvPr>
        </p:nvSpPr>
        <p:spPr/>
        <p:txBody>
          <a:bodyPr>
            <a:normAutofit fontScale="90000"/>
          </a:bodyPr>
          <a:lstStyle/>
          <a:p>
            <a:r>
              <a:rPr lang="es-MX" dirty="0" err="1"/>
              <a:t>Converting</a:t>
            </a:r>
            <a:r>
              <a:rPr lang="es-MX" dirty="0"/>
              <a:t> Single-</a:t>
            </a:r>
            <a:r>
              <a:rPr lang="es-MX" dirty="0" err="1"/>
              <a:t>Precision</a:t>
            </a:r>
            <a:r>
              <a:rPr lang="es-MX" dirty="0"/>
              <a:t> </a:t>
            </a:r>
            <a:r>
              <a:rPr lang="es-MX" dirty="0" err="1"/>
              <a:t>to</a:t>
            </a:r>
            <a:r>
              <a:rPr lang="es-MX" dirty="0"/>
              <a:t> Decimal</a:t>
            </a:r>
          </a:p>
        </p:txBody>
      </p:sp>
      <p:sp>
        <p:nvSpPr>
          <p:cNvPr id="3" name="Marcador de contenido 2">
            <a:extLst>
              <a:ext uri="{FF2B5EF4-FFF2-40B4-BE49-F238E27FC236}">
                <a16:creationId xmlns:a16="http://schemas.microsoft.com/office/drawing/2014/main" id="{5D01FEC7-0606-4822-B038-846E5B39916E}"/>
              </a:ext>
            </a:extLst>
          </p:cNvPr>
          <p:cNvSpPr>
            <a:spLocks noGrp="1"/>
          </p:cNvSpPr>
          <p:nvPr>
            <p:ph idx="1"/>
          </p:nvPr>
        </p:nvSpPr>
        <p:spPr>
          <a:xfrm>
            <a:off x="457200" y="1484784"/>
            <a:ext cx="8229600" cy="4871566"/>
          </a:xfrm>
        </p:spPr>
        <p:txBody>
          <a:bodyPr>
            <a:noAutofit/>
          </a:bodyPr>
          <a:lstStyle/>
          <a:p>
            <a:pPr marL="514350" indent="-514350">
              <a:buFont typeface="+mj-lt"/>
              <a:buAutoNum type="arabicPeriod"/>
            </a:pPr>
            <a:r>
              <a:rPr lang="en-US" sz="2200" dirty="0"/>
              <a:t>If the MSB is 1, the number is negative; otherwise, it is positive.</a:t>
            </a:r>
          </a:p>
          <a:p>
            <a:pPr marL="514350" indent="-514350">
              <a:buFont typeface="+mj-lt"/>
              <a:buAutoNum type="arabicPeriod"/>
            </a:pPr>
            <a:r>
              <a:rPr lang="en-US" sz="2200" dirty="0"/>
              <a:t>The next 8 bits represent the exponent. Subtract binary 01111111 (decimal 127), producing the unbiased exponent. Convert the unbiased exponent to decimal.</a:t>
            </a:r>
          </a:p>
          <a:p>
            <a:pPr marL="514350" indent="-514350">
              <a:buFont typeface="+mj-lt"/>
              <a:buAutoNum type="arabicPeriod"/>
            </a:pPr>
            <a:r>
              <a:rPr lang="en-US" sz="2200" dirty="0"/>
              <a:t>The next 23 bits represent the significand. Notate a “1.”, followed by the significand bits. Trailing zeros can be ignored. Create a floating-point binary number, using the significand, the sign determined in step 1, and the exponent calculated in step 2.</a:t>
            </a:r>
          </a:p>
          <a:p>
            <a:pPr marL="514350" indent="-514350">
              <a:buFont typeface="+mj-lt"/>
              <a:buAutoNum type="arabicPeriod"/>
            </a:pPr>
            <a:r>
              <a:rPr lang="en-US" sz="2200" dirty="0"/>
              <a:t>Unnormalize the binary number produced in step 3. (Shift the binary point the number of places equal to the value of the exponent. Shift right if the exponent is positive, or left if the exponent is negative.)</a:t>
            </a:r>
          </a:p>
          <a:p>
            <a:pPr marL="514350" indent="-514350">
              <a:buFont typeface="+mj-lt"/>
              <a:buAutoNum type="arabicPeriod"/>
            </a:pPr>
            <a:r>
              <a:rPr lang="en-US" sz="2200" dirty="0"/>
              <a:t>From left to right, use weighted positional notation to form the decimal sum of the powers of 2 represented by the floating-point binary number.</a:t>
            </a:r>
          </a:p>
        </p:txBody>
      </p:sp>
      <p:sp>
        <p:nvSpPr>
          <p:cNvPr id="4" name="Marcador de pie de página 3">
            <a:extLst>
              <a:ext uri="{FF2B5EF4-FFF2-40B4-BE49-F238E27FC236}">
                <a16:creationId xmlns:a16="http://schemas.microsoft.com/office/drawing/2014/main" id="{5B36D1FC-DE19-493A-90B4-98B1E3465DD4}"/>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EAC814D4-9781-490F-9D56-8E7F0FFC96FA}"/>
              </a:ext>
            </a:extLst>
          </p:cNvPr>
          <p:cNvSpPr>
            <a:spLocks noGrp="1"/>
          </p:cNvSpPr>
          <p:nvPr>
            <p:ph type="sldNum" sz="quarter" idx="12"/>
          </p:nvPr>
        </p:nvSpPr>
        <p:spPr/>
        <p:txBody>
          <a:bodyPr/>
          <a:lstStyle/>
          <a:p>
            <a:fld id="{89694F64-EAC4-420D-80A9-8D186F3C5535}" type="slidenum">
              <a:rPr lang="es-MX" smtClean="0"/>
              <a:pPr/>
              <a:t>12</a:t>
            </a:fld>
            <a:endParaRPr lang="es-MX" dirty="0"/>
          </a:p>
        </p:txBody>
      </p:sp>
    </p:spTree>
    <p:extLst>
      <p:ext uri="{BB962C8B-B14F-4D97-AF65-F5344CB8AC3E}">
        <p14:creationId xmlns:p14="http://schemas.microsoft.com/office/powerpoint/2010/main" val="142209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50653-2413-4943-8F8F-E53EF31CD95C}"/>
              </a:ext>
            </a:extLst>
          </p:cNvPr>
          <p:cNvSpPr>
            <a:spLocks noGrp="1"/>
          </p:cNvSpPr>
          <p:nvPr>
            <p:ph type="title"/>
          </p:nvPr>
        </p:nvSpPr>
        <p:spPr/>
        <p:txBody>
          <a:bodyPr/>
          <a:lstStyle/>
          <a:p>
            <a:r>
              <a:rPr lang="es-MX" dirty="0" err="1"/>
              <a:t>Example</a:t>
            </a:r>
            <a:r>
              <a:rPr lang="es-MX" dirty="0"/>
              <a:t> - 1</a:t>
            </a:r>
          </a:p>
        </p:txBody>
      </p:sp>
      <p:sp>
        <p:nvSpPr>
          <p:cNvPr id="3" name="Marcador de contenido 2">
            <a:extLst>
              <a:ext uri="{FF2B5EF4-FFF2-40B4-BE49-F238E27FC236}">
                <a16:creationId xmlns:a16="http://schemas.microsoft.com/office/drawing/2014/main" id="{75F2A19A-22CE-497D-95D3-081298F80128}"/>
              </a:ext>
            </a:extLst>
          </p:cNvPr>
          <p:cNvSpPr>
            <a:spLocks noGrp="1"/>
          </p:cNvSpPr>
          <p:nvPr>
            <p:ph idx="1"/>
          </p:nvPr>
        </p:nvSpPr>
        <p:spPr/>
        <p:txBody>
          <a:bodyPr>
            <a:normAutofit fontScale="92500" lnSpcReduction="10000"/>
          </a:bodyPr>
          <a:lstStyle/>
          <a:p>
            <a:pPr marL="0" indent="0">
              <a:buNone/>
            </a:pPr>
            <a:r>
              <a:rPr lang="en-US" dirty="0"/>
              <a:t>Convert  </a:t>
            </a:r>
            <a:r>
              <a:rPr lang="en-US" dirty="0">
                <a:solidFill>
                  <a:srgbClr val="FF0000"/>
                </a:solidFill>
              </a:rPr>
              <a:t>0</a:t>
            </a:r>
            <a:r>
              <a:rPr lang="en-US" dirty="0"/>
              <a:t>  </a:t>
            </a:r>
            <a:r>
              <a:rPr lang="en-US" dirty="0">
                <a:solidFill>
                  <a:schemeClr val="accent6">
                    <a:lumMod val="75000"/>
                  </a:schemeClr>
                </a:solidFill>
              </a:rPr>
              <a:t>10000010</a:t>
            </a:r>
            <a:r>
              <a:rPr lang="en-US" dirty="0"/>
              <a:t>  </a:t>
            </a:r>
            <a:r>
              <a:rPr lang="en-US" dirty="0">
                <a:solidFill>
                  <a:schemeClr val="accent1">
                    <a:lumMod val="75000"/>
                  </a:schemeClr>
                </a:solidFill>
              </a:rPr>
              <a:t>10110000000000000000000</a:t>
            </a:r>
            <a:r>
              <a:rPr lang="en-US" dirty="0"/>
              <a:t> to Decimal</a:t>
            </a:r>
          </a:p>
          <a:p>
            <a:pPr marL="514350" indent="-514350" algn="just">
              <a:buFont typeface="+mj-lt"/>
              <a:buAutoNum type="arabicPeriod"/>
            </a:pPr>
            <a:r>
              <a:rPr lang="en-US" dirty="0"/>
              <a:t>The number is positive.</a:t>
            </a:r>
          </a:p>
          <a:p>
            <a:pPr marL="514350" indent="-514350" algn="just">
              <a:buFont typeface="+mj-lt"/>
              <a:buAutoNum type="arabicPeriod"/>
            </a:pPr>
            <a:r>
              <a:rPr lang="en-US" dirty="0"/>
              <a:t>The unbiased exponent is binary 00000011, or decimal 3 (</a:t>
            </a:r>
            <a:r>
              <a:rPr lang="en-US" sz="2200" dirty="0"/>
              <a:t>10000010 – 01111111= 00000011 </a:t>
            </a:r>
            <a:r>
              <a:rPr lang="en-US" dirty="0"/>
              <a:t>).</a:t>
            </a:r>
          </a:p>
          <a:p>
            <a:pPr marL="514350" indent="-514350" algn="just">
              <a:buFont typeface="+mj-lt"/>
              <a:buAutoNum type="arabicPeriod"/>
            </a:pPr>
            <a:r>
              <a:rPr lang="en-US" dirty="0"/>
              <a:t>Combining the sign, exponent, and significand, the binary number is +1.1011 x 2</a:t>
            </a:r>
            <a:r>
              <a:rPr lang="en-US" baseline="30000" dirty="0"/>
              <a:t>3</a:t>
            </a:r>
            <a:r>
              <a:rPr lang="en-US" dirty="0"/>
              <a:t>.</a:t>
            </a:r>
          </a:p>
          <a:p>
            <a:pPr marL="514350" indent="-514350" algn="just">
              <a:buFont typeface="+mj-lt"/>
              <a:buAutoNum type="arabicPeriod"/>
            </a:pPr>
            <a:r>
              <a:rPr lang="en-US" dirty="0"/>
              <a:t>The unnormalized binary number is  +1101.1</a:t>
            </a:r>
            <a:r>
              <a:rPr lang="en-US" baseline="-25000" dirty="0"/>
              <a:t>2</a:t>
            </a:r>
            <a:r>
              <a:rPr lang="en-US" dirty="0"/>
              <a:t>.</a:t>
            </a:r>
          </a:p>
          <a:p>
            <a:pPr marL="514350" indent="-514350" algn="just">
              <a:buFont typeface="+mj-lt"/>
              <a:buAutoNum type="arabicPeriod"/>
            </a:pPr>
            <a:r>
              <a:rPr lang="en-US" dirty="0"/>
              <a:t>The decimal value is  +13 1/2, or +13.5</a:t>
            </a:r>
            <a:r>
              <a:rPr lang="en-US" baseline="-25000" dirty="0"/>
              <a:t>10</a:t>
            </a:r>
            <a:r>
              <a:rPr lang="en-US" dirty="0"/>
              <a:t>.</a:t>
            </a:r>
          </a:p>
          <a:p>
            <a:endParaRPr lang="es-MX" dirty="0"/>
          </a:p>
        </p:txBody>
      </p:sp>
      <p:sp>
        <p:nvSpPr>
          <p:cNvPr id="4" name="Marcador de pie de página 3">
            <a:extLst>
              <a:ext uri="{FF2B5EF4-FFF2-40B4-BE49-F238E27FC236}">
                <a16:creationId xmlns:a16="http://schemas.microsoft.com/office/drawing/2014/main" id="{872D149A-9849-401D-BFE5-8D4C7D4D5A11}"/>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F6C3FE86-4FBA-4E1F-8BE3-AF2A2171B368}"/>
              </a:ext>
            </a:extLst>
          </p:cNvPr>
          <p:cNvSpPr>
            <a:spLocks noGrp="1"/>
          </p:cNvSpPr>
          <p:nvPr>
            <p:ph type="sldNum" sz="quarter" idx="12"/>
          </p:nvPr>
        </p:nvSpPr>
        <p:spPr/>
        <p:txBody>
          <a:bodyPr/>
          <a:lstStyle/>
          <a:p>
            <a:fld id="{89694F64-EAC4-420D-80A9-8D186F3C5535}" type="slidenum">
              <a:rPr lang="es-MX" smtClean="0"/>
              <a:pPr/>
              <a:t>13</a:t>
            </a:fld>
            <a:endParaRPr lang="es-MX" dirty="0"/>
          </a:p>
        </p:txBody>
      </p:sp>
    </p:spTree>
    <p:extLst>
      <p:ext uri="{BB962C8B-B14F-4D97-AF65-F5344CB8AC3E}">
        <p14:creationId xmlns:p14="http://schemas.microsoft.com/office/powerpoint/2010/main" val="162073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50653-2413-4943-8F8F-E53EF31CD95C}"/>
              </a:ext>
            </a:extLst>
          </p:cNvPr>
          <p:cNvSpPr>
            <a:spLocks noGrp="1"/>
          </p:cNvSpPr>
          <p:nvPr>
            <p:ph type="title"/>
          </p:nvPr>
        </p:nvSpPr>
        <p:spPr/>
        <p:txBody>
          <a:bodyPr/>
          <a:lstStyle/>
          <a:p>
            <a:r>
              <a:rPr lang="es-MX" dirty="0" err="1"/>
              <a:t>Example</a:t>
            </a:r>
            <a:r>
              <a:rPr lang="es-MX" dirty="0"/>
              <a:t> - 2</a:t>
            </a:r>
          </a:p>
        </p:txBody>
      </p:sp>
      <p:sp>
        <p:nvSpPr>
          <p:cNvPr id="3" name="Marcador de contenido 2">
            <a:extLst>
              <a:ext uri="{FF2B5EF4-FFF2-40B4-BE49-F238E27FC236}">
                <a16:creationId xmlns:a16="http://schemas.microsoft.com/office/drawing/2014/main" id="{75F2A19A-22CE-497D-95D3-081298F80128}"/>
              </a:ext>
            </a:extLst>
          </p:cNvPr>
          <p:cNvSpPr>
            <a:spLocks noGrp="1"/>
          </p:cNvSpPr>
          <p:nvPr>
            <p:ph idx="1"/>
          </p:nvPr>
        </p:nvSpPr>
        <p:spPr/>
        <p:txBody>
          <a:bodyPr>
            <a:normAutofit fontScale="92500" lnSpcReduction="10000"/>
          </a:bodyPr>
          <a:lstStyle/>
          <a:p>
            <a:pPr marL="0" indent="0">
              <a:buNone/>
            </a:pPr>
            <a:r>
              <a:rPr lang="en-US" dirty="0"/>
              <a:t>Convert  </a:t>
            </a:r>
            <a:r>
              <a:rPr lang="en-US" dirty="0">
                <a:solidFill>
                  <a:srgbClr val="FF0000"/>
                </a:solidFill>
              </a:rPr>
              <a:t>0</a:t>
            </a:r>
            <a:r>
              <a:rPr lang="en-US" dirty="0"/>
              <a:t>  </a:t>
            </a:r>
            <a:r>
              <a:rPr lang="en-US" dirty="0">
                <a:solidFill>
                  <a:schemeClr val="accent6">
                    <a:lumMod val="75000"/>
                  </a:schemeClr>
                </a:solidFill>
              </a:rPr>
              <a:t>10000011</a:t>
            </a:r>
            <a:r>
              <a:rPr lang="en-US" dirty="0"/>
              <a:t>  00101100000000000000000 to Decimal</a:t>
            </a:r>
          </a:p>
          <a:p>
            <a:pPr marL="514350" indent="-514350" algn="just">
              <a:buFont typeface="+mj-lt"/>
              <a:buAutoNum type="arabicPeriod"/>
            </a:pPr>
            <a:r>
              <a:rPr lang="en-US" dirty="0"/>
              <a:t>The number is positive.</a:t>
            </a:r>
          </a:p>
          <a:p>
            <a:pPr marL="514350" indent="-514350" algn="just">
              <a:buFont typeface="+mj-lt"/>
              <a:buAutoNum type="arabicPeriod"/>
            </a:pPr>
            <a:r>
              <a:rPr lang="en-US" dirty="0"/>
              <a:t>The unbiased exponent is binary 00000100, or decimal 4 (</a:t>
            </a:r>
            <a:r>
              <a:rPr lang="en-US" sz="2200" dirty="0"/>
              <a:t>10000011 – 01111111= 00000100 </a:t>
            </a:r>
            <a:r>
              <a:rPr lang="en-US" dirty="0"/>
              <a:t>).</a:t>
            </a:r>
          </a:p>
          <a:p>
            <a:pPr marL="514350" indent="-514350" algn="just">
              <a:buFont typeface="+mj-lt"/>
              <a:buAutoNum type="arabicPeriod"/>
            </a:pPr>
            <a:r>
              <a:rPr lang="en-US" dirty="0"/>
              <a:t>Combining the sign, exponent, and significand, the binary number is +1.001011 x 2</a:t>
            </a:r>
            <a:r>
              <a:rPr lang="en-US" baseline="30000" dirty="0"/>
              <a:t>4</a:t>
            </a:r>
            <a:r>
              <a:rPr lang="en-US" dirty="0"/>
              <a:t>.</a:t>
            </a:r>
          </a:p>
          <a:p>
            <a:pPr marL="514350" indent="-514350" algn="just">
              <a:buFont typeface="+mj-lt"/>
              <a:buAutoNum type="arabicPeriod"/>
            </a:pPr>
            <a:r>
              <a:rPr lang="en-US" dirty="0"/>
              <a:t>The unnormalized binary number is  +10010.11</a:t>
            </a:r>
            <a:r>
              <a:rPr lang="en-US" baseline="-25000" dirty="0"/>
              <a:t>2</a:t>
            </a:r>
            <a:r>
              <a:rPr lang="en-US" dirty="0"/>
              <a:t>.</a:t>
            </a:r>
          </a:p>
          <a:p>
            <a:pPr marL="514350" indent="-514350" algn="just">
              <a:buFont typeface="+mj-lt"/>
              <a:buAutoNum type="arabicPeriod"/>
            </a:pPr>
            <a:r>
              <a:rPr lang="en-US" dirty="0"/>
              <a:t>The decimal value is  +17 1/2+1/4, or +17.75</a:t>
            </a:r>
            <a:r>
              <a:rPr lang="en-US" baseline="-25000" dirty="0"/>
              <a:t>10</a:t>
            </a:r>
            <a:r>
              <a:rPr lang="en-US" dirty="0"/>
              <a:t>.</a:t>
            </a:r>
          </a:p>
          <a:p>
            <a:endParaRPr lang="es-MX" dirty="0"/>
          </a:p>
        </p:txBody>
      </p:sp>
      <p:sp>
        <p:nvSpPr>
          <p:cNvPr id="4" name="Marcador de pie de página 3">
            <a:extLst>
              <a:ext uri="{FF2B5EF4-FFF2-40B4-BE49-F238E27FC236}">
                <a16:creationId xmlns:a16="http://schemas.microsoft.com/office/drawing/2014/main" id="{872D149A-9849-401D-BFE5-8D4C7D4D5A11}"/>
              </a:ext>
            </a:extLst>
          </p:cNvPr>
          <p:cNvSpPr>
            <a:spLocks noGrp="1"/>
          </p:cNvSpPr>
          <p:nvPr>
            <p:ph type="ftr" sz="quarter" idx="11"/>
          </p:nvPr>
        </p:nvSpPr>
        <p:spPr/>
        <p:txBody>
          <a:bodyPr/>
          <a:lstStyle/>
          <a:p>
            <a:r>
              <a:rPr lang="es-MX"/>
              <a:t>OPC</a:t>
            </a:r>
            <a:endParaRPr lang="es-MX" dirty="0"/>
          </a:p>
        </p:txBody>
      </p:sp>
      <p:sp>
        <p:nvSpPr>
          <p:cNvPr id="5" name="Marcador de número de diapositiva 4">
            <a:extLst>
              <a:ext uri="{FF2B5EF4-FFF2-40B4-BE49-F238E27FC236}">
                <a16:creationId xmlns:a16="http://schemas.microsoft.com/office/drawing/2014/main" id="{F6C3FE86-4FBA-4E1F-8BE3-AF2A2171B368}"/>
              </a:ext>
            </a:extLst>
          </p:cNvPr>
          <p:cNvSpPr>
            <a:spLocks noGrp="1"/>
          </p:cNvSpPr>
          <p:nvPr>
            <p:ph type="sldNum" sz="quarter" idx="12"/>
          </p:nvPr>
        </p:nvSpPr>
        <p:spPr/>
        <p:txBody>
          <a:bodyPr/>
          <a:lstStyle/>
          <a:p>
            <a:fld id="{89694F64-EAC4-420D-80A9-8D186F3C5535}" type="slidenum">
              <a:rPr lang="es-MX" smtClean="0"/>
              <a:pPr/>
              <a:t>14</a:t>
            </a:fld>
            <a:endParaRPr lang="es-MX" dirty="0"/>
          </a:p>
        </p:txBody>
      </p:sp>
    </p:spTree>
    <p:extLst>
      <p:ext uri="{BB962C8B-B14F-4D97-AF65-F5344CB8AC3E}">
        <p14:creationId xmlns:p14="http://schemas.microsoft.com/office/powerpoint/2010/main" val="419025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FPU </a:t>
            </a:r>
            <a:r>
              <a:rPr lang="es-MX" dirty="0" err="1"/>
              <a:t>binary</a:t>
            </a:r>
            <a:r>
              <a:rPr lang="es-MX" dirty="0"/>
              <a:t> </a:t>
            </a:r>
            <a:r>
              <a:rPr lang="es-MX" dirty="0" err="1"/>
              <a:t>representation</a:t>
            </a:r>
            <a:endParaRPr lang="es-MX" dirty="0"/>
          </a:p>
        </p:txBody>
      </p:sp>
      <p:sp>
        <p:nvSpPr>
          <p:cNvPr id="3" name="Marcador de contenido 2"/>
          <p:cNvSpPr>
            <a:spLocks noGrp="1"/>
          </p:cNvSpPr>
          <p:nvPr>
            <p:ph idx="1"/>
          </p:nvPr>
        </p:nvSpPr>
        <p:spPr/>
        <p:txBody>
          <a:bodyPr/>
          <a:lstStyle/>
          <a:p>
            <a:r>
              <a:rPr lang="es-MX" dirty="0"/>
              <a:t>Do </a:t>
            </a:r>
            <a:r>
              <a:rPr lang="es-MX" dirty="0" err="1"/>
              <a:t>the</a:t>
            </a:r>
            <a:r>
              <a:rPr lang="es-MX" dirty="0"/>
              <a:t> real </a:t>
            </a:r>
            <a:r>
              <a:rPr lang="es-MX" dirty="0" err="1"/>
              <a:t>numbers</a:t>
            </a:r>
            <a:r>
              <a:rPr lang="es-MX" dirty="0"/>
              <a:t> can </a:t>
            </a:r>
            <a:r>
              <a:rPr lang="es-MX" dirty="0" err="1"/>
              <a:t>always</a:t>
            </a:r>
            <a:r>
              <a:rPr lang="es-MX" dirty="0"/>
              <a:t> </a:t>
            </a:r>
            <a:r>
              <a:rPr lang="es-MX" dirty="0" err="1"/>
              <a:t>fit</a:t>
            </a:r>
            <a:r>
              <a:rPr lang="es-MX" dirty="0"/>
              <a:t> in </a:t>
            </a:r>
            <a:r>
              <a:rPr lang="es-MX" dirty="0" err="1"/>
              <a:t>these</a:t>
            </a:r>
            <a:r>
              <a:rPr lang="es-MX" dirty="0"/>
              <a:t> </a:t>
            </a:r>
            <a:r>
              <a:rPr lang="es-MX" dirty="0" err="1"/>
              <a:t>binary</a:t>
            </a:r>
            <a:r>
              <a:rPr lang="es-MX" dirty="0"/>
              <a:t> </a:t>
            </a:r>
            <a:r>
              <a:rPr lang="es-MX" dirty="0" err="1"/>
              <a:t>representations</a:t>
            </a:r>
            <a:r>
              <a:rPr lang="es-MX" dirty="0"/>
              <a:t>?</a:t>
            </a:r>
          </a:p>
        </p:txBody>
      </p:sp>
      <p:sp>
        <p:nvSpPr>
          <p:cNvPr id="4" name="Marcador de pie de página 3"/>
          <p:cNvSpPr>
            <a:spLocks noGrp="1"/>
          </p:cNvSpPr>
          <p:nvPr>
            <p:ph type="ftr" sz="quarter" idx="11"/>
          </p:nvPr>
        </p:nvSpPr>
        <p:spPr/>
        <p:txBody>
          <a:bodyPr/>
          <a:lstStyle/>
          <a:p>
            <a:r>
              <a:rPr lang="es-MX"/>
              <a:t>OPC</a:t>
            </a:r>
            <a:endParaRPr lang="es-MX" dirty="0"/>
          </a:p>
        </p:txBody>
      </p:sp>
      <p:sp>
        <p:nvSpPr>
          <p:cNvPr id="5" name="Marcador de número de diapositiva 4"/>
          <p:cNvSpPr>
            <a:spLocks noGrp="1"/>
          </p:cNvSpPr>
          <p:nvPr>
            <p:ph type="sldNum" sz="quarter" idx="12"/>
          </p:nvPr>
        </p:nvSpPr>
        <p:spPr/>
        <p:txBody>
          <a:bodyPr/>
          <a:lstStyle/>
          <a:p>
            <a:fld id="{89694F64-EAC4-420D-80A9-8D186F3C5535}" type="slidenum">
              <a:rPr lang="es-MX" smtClean="0"/>
              <a:pPr/>
              <a:t>15</a:t>
            </a:fld>
            <a:endParaRPr lang="es-MX" dirty="0"/>
          </a:p>
        </p:txBody>
      </p:sp>
    </p:spTree>
    <p:extLst>
      <p:ext uri="{BB962C8B-B14F-4D97-AF65-F5344CB8AC3E}">
        <p14:creationId xmlns:p14="http://schemas.microsoft.com/office/powerpoint/2010/main" val="376186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Real-</a:t>
            </a:r>
            <a:r>
              <a:rPr lang="es-MX" dirty="0" err="1"/>
              <a:t>Number</a:t>
            </a:r>
            <a:r>
              <a:rPr lang="es-MX" dirty="0"/>
              <a:t> </a:t>
            </a:r>
            <a:r>
              <a:rPr lang="es-MX" dirty="0" err="1"/>
              <a:t>Encodings</a:t>
            </a:r>
            <a:endParaRPr lang="es-MX" dirty="0"/>
          </a:p>
        </p:txBody>
      </p:sp>
      <p:sp>
        <p:nvSpPr>
          <p:cNvPr id="3" name="2 Marcador de contenido"/>
          <p:cNvSpPr>
            <a:spLocks noGrp="1"/>
          </p:cNvSpPr>
          <p:nvPr>
            <p:ph idx="1"/>
          </p:nvPr>
        </p:nvSpPr>
        <p:spPr/>
        <p:txBody>
          <a:bodyPr>
            <a:normAutofit fontScale="92500" lnSpcReduction="10000"/>
          </a:bodyPr>
          <a:lstStyle/>
          <a:p>
            <a:r>
              <a:rPr lang="en-US" altLang="es-MX" dirty="0"/>
              <a:t>Normalized finite numbers</a:t>
            </a:r>
          </a:p>
          <a:p>
            <a:pPr lvl="1"/>
            <a:r>
              <a:rPr lang="en-US" altLang="es-MX" dirty="0"/>
              <a:t>all the nonzero finite values that can be encoded in a normalized real number between zero and infinity</a:t>
            </a:r>
          </a:p>
          <a:p>
            <a:r>
              <a:rPr lang="en-US" altLang="es-MX" dirty="0"/>
              <a:t>Positive and Negative Zero</a:t>
            </a:r>
          </a:p>
          <a:p>
            <a:r>
              <a:rPr lang="en-US" altLang="es-MX" dirty="0"/>
              <a:t>Positive and Negative Infinity</a:t>
            </a:r>
          </a:p>
          <a:p>
            <a:r>
              <a:rPr lang="en-US" altLang="es-MX" dirty="0" err="1"/>
              <a:t>NaN</a:t>
            </a:r>
            <a:r>
              <a:rPr lang="en-US" altLang="es-MX" dirty="0"/>
              <a:t> (Not a Number)</a:t>
            </a:r>
          </a:p>
          <a:p>
            <a:pPr lvl="1"/>
            <a:r>
              <a:rPr lang="en-US" altLang="es-MX" dirty="0"/>
              <a:t>bit pattern that is not a valid FP value</a:t>
            </a:r>
          </a:p>
          <a:p>
            <a:pPr lvl="1"/>
            <a:r>
              <a:rPr lang="en-US" altLang="es-MX" dirty="0"/>
              <a:t>Two types: Q and S</a:t>
            </a:r>
          </a:p>
          <a:p>
            <a:pPr lvl="2"/>
            <a:r>
              <a:rPr lang="en-US" altLang="es-MX" dirty="0"/>
              <a:t>Quiet</a:t>
            </a:r>
          </a:p>
          <a:p>
            <a:pPr lvl="2"/>
            <a:r>
              <a:rPr lang="en-US" altLang="es-MX" dirty="0"/>
              <a:t>Signaling</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16</a:t>
            </a:fld>
            <a:endParaRPr lang="es-MX" dirty="0"/>
          </a:p>
        </p:txBody>
      </p:sp>
    </p:spTree>
    <p:extLst>
      <p:ext uri="{BB962C8B-B14F-4D97-AF65-F5344CB8AC3E}">
        <p14:creationId xmlns:p14="http://schemas.microsoft.com/office/powerpoint/2010/main" val="260400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Real-</a:t>
            </a:r>
            <a:r>
              <a:rPr lang="es-MX" dirty="0" err="1"/>
              <a:t>Number</a:t>
            </a:r>
            <a:r>
              <a:rPr lang="es-MX" dirty="0"/>
              <a:t> </a:t>
            </a:r>
            <a:r>
              <a:rPr lang="es-MX" dirty="0" err="1"/>
              <a:t>Encodings</a:t>
            </a:r>
            <a:endParaRPr lang="es-MX" dirty="0"/>
          </a:p>
        </p:txBody>
      </p:sp>
      <p:sp>
        <p:nvSpPr>
          <p:cNvPr id="3" name="2 Marcador de contenido"/>
          <p:cNvSpPr>
            <a:spLocks noGrp="1"/>
          </p:cNvSpPr>
          <p:nvPr>
            <p:ph idx="1"/>
          </p:nvPr>
        </p:nvSpPr>
        <p:spPr/>
        <p:txBody>
          <a:bodyPr/>
          <a:lstStyle/>
          <a:p>
            <a:r>
              <a:rPr lang="en-US" altLang="es-MX" dirty="0"/>
              <a:t>Specific encodings (single precision):</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17</a:t>
            </a:fld>
            <a:endParaRPr lang="es-MX"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740" y="2564904"/>
            <a:ext cx="58864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86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Referencias</a:t>
            </a:r>
          </a:p>
        </p:txBody>
      </p:sp>
      <p:sp>
        <p:nvSpPr>
          <p:cNvPr id="3" name="2 Marcador de contenido"/>
          <p:cNvSpPr>
            <a:spLocks noGrp="1"/>
          </p:cNvSpPr>
          <p:nvPr>
            <p:ph idx="1"/>
          </p:nvPr>
        </p:nvSpPr>
        <p:spPr/>
        <p:txBody>
          <a:bodyPr>
            <a:normAutofit/>
          </a:bodyPr>
          <a:lstStyle/>
          <a:p>
            <a:r>
              <a:rPr lang="en-US" dirty="0" err="1"/>
              <a:t>Capítulos</a:t>
            </a:r>
            <a:r>
              <a:rPr lang="en-US" dirty="0"/>
              <a:t>: Irvine, Kip R. Assembly Language for x86 Processors.</a:t>
            </a:r>
          </a:p>
          <a:p>
            <a:r>
              <a:rPr lang="en-US" dirty="0" err="1"/>
              <a:t>Notas</a:t>
            </a:r>
            <a:r>
              <a:rPr lang="en-US" dirty="0"/>
              <a:t> de </a:t>
            </a:r>
            <a:r>
              <a:rPr lang="en-US" dirty="0" err="1"/>
              <a:t>referencia</a:t>
            </a:r>
            <a:r>
              <a:rPr lang="en-US" dirty="0"/>
              <a:t>, Ramón Ríos</a:t>
            </a:r>
          </a:p>
          <a:p>
            <a:r>
              <a:rPr lang="en-US" dirty="0"/>
              <a:t>26-nov-2018</a:t>
            </a:r>
          </a:p>
          <a:p>
            <a:endParaRPr lang="en-US" dirty="0"/>
          </a:p>
          <a:p>
            <a:endParaRPr lang="es-MX" dirty="0"/>
          </a:p>
        </p:txBody>
      </p:sp>
      <p:sp>
        <p:nvSpPr>
          <p:cNvPr id="4" name="3 Marcador de número de diapositiva"/>
          <p:cNvSpPr>
            <a:spLocks noGrp="1"/>
          </p:cNvSpPr>
          <p:nvPr>
            <p:ph type="sldNum" sz="quarter" idx="12"/>
          </p:nvPr>
        </p:nvSpPr>
        <p:spPr/>
        <p:txBody>
          <a:bodyPr/>
          <a:lstStyle/>
          <a:p>
            <a:fld id="{89694F64-EAC4-420D-80A9-8D186F3C5535}" type="slidenum">
              <a:rPr lang="es-MX" smtClean="0"/>
              <a:t>18</a:t>
            </a:fld>
            <a:endParaRPr lang="es-MX" dirty="0"/>
          </a:p>
        </p:txBody>
      </p:sp>
      <p:sp>
        <p:nvSpPr>
          <p:cNvPr id="5" name="4 Marcador de pie de página"/>
          <p:cNvSpPr>
            <a:spLocks noGrp="1"/>
          </p:cNvSpPr>
          <p:nvPr>
            <p:ph type="ftr" sz="quarter" idx="11"/>
          </p:nvPr>
        </p:nvSpPr>
        <p:spPr/>
        <p:txBody>
          <a:bodyPr/>
          <a:lstStyle/>
          <a:p>
            <a:r>
              <a:rPr lang="es-MX"/>
              <a:t>OPC</a:t>
            </a:r>
          </a:p>
        </p:txBody>
      </p:sp>
    </p:spTree>
    <p:extLst>
      <p:ext uri="{BB962C8B-B14F-4D97-AF65-F5344CB8AC3E}">
        <p14:creationId xmlns:p14="http://schemas.microsoft.com/office/powerpoint/2010/main" val="341319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x86 </a:t>
            </a:r>
            <a:r>
              <a:rPr lang="es-MX" dirty="0" err="1"/>
              <a:t>Floating</a:t>
            </a:r>
            <a:r>
              <a:rPr lang="es-MX" dirty="0"/>
              <a:t>-Point</a:t>
            </a:r>
          </a:p>
        </p:txBody>
      </p:sp>
      <p:sp>
        <p:nvSpPr>
          <p:cNvPr id="3" name="2 Marcador de contenido"/>
          <p:cNvSpPr>
            <a:spLocks noGrp="1"/>
          </p:cNvSpPr>
          <p:nvPr>
            <p:ph idx="1"/>
          </p:nvPr>
        </p:nvSpPr>
        <p:spPr/>
        <p:txBody>
          <a:bodyPr/>
          <a:lstStyle/>
          <a:p>
            <a:endParaRPr lang="en-US" dirty="0"/>
          </a:p>
          <a:p>
            <a:pPr>
              <a:buFont typeface="Wingdings" panose="05000000000000000000" pitchFamily="2" charset="2"/>
              <a:buChar char="ü"/>
            </a:pPr>
            <a:r>
              <a:rPr lang="en-US" dirty="0"/>
              <a:t>Floating-Point Binary Representation</a:t>
            </a:r>
          </a:p>
          <a:p>
            <a:endParaRPr lang="en-US" dirty="0"/>
          </a:p>
          <a:p>
            <a:r>
              <a:rPr lang="en-US" dirty="0"/>
              <a:t>Floating-Point Unit</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2</a:t>
            </a:fld>
            <a:endParaRPr lang="es-MX" dirty="0"/>
          </a:p>
        </p:txBody>
      </p:sp>
    </p:spTree>
    <p:extLst>
      <p:ext uri="{BB962C8B-B14F-4D97-AF65-F5344CB8AC3E}">
        <p14:creationId xmlns:p14="http://schemas.microsoft.com/office/powerpoint/2010/main" val="46508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err="1"/>
              <a:t>Floating</a:t>
            </a:r>
            <a:r>
              <a:rPr lang="es-MX" dirty="0"/>
              <a:t>-Point Decimal (Real) </a:t>
            </a:r>
            <a:r>
              <a:rPr lang="es-MX" dirty="0" err="1"/>
              <a:t>Number</a:t>
            </a:r>
            <a:endParaRPr lang="es-MX" dirty="0"/>
          </a:p>
        </p:txBody>
      </p:sp>
      <p:sp>
        <p:nvSpPr>
          <p:cNvPr id="3" name="2 Marcador de contenido"/>
          <p:cNvSpPr>
            <a:spLocks noGrp="1"/>
          </p:cNvSpPr>
          <p:nvPr>
            <p:ph idx="1"/>
          </p:nvPr>
        </p:nvSpPr>
        <p:spPr/>
        <p:txBody>
          <a:bodyPr>
            <a:normAutofit/>
          </a:bodyPr>
          <a:lstStyle/>
          <a:p>
            <a:r>
              <a:rPr lang="es-MX" dirty="0"/>
              <a:t>A FP Decimal </a:t>
            </a:r>
            <a:r>
              <a:rPr lang="es-MX" dirty="0" err="1"/>
              <a:t>Number</a:t>
            </a:r>
            <a:r>
              <a:rPr lang="es-MX" dirty="0"/>
              <a:t> </a:t>
            </a:r>
            <a:r>
              <a:rPr lang="es-MX" dirty="0" err="1"/>
              <a:t>contains</a:t>
            </a:r>
            <a:r>
              <a:rPr lang="es-MX" dirty="0"/>
              <a:t> </a:t>
            </a:r>
            <a:r>
              <a:rPr lang="es-MX" dirty="0" err="1"/>
              <a:t>three</a:t>
            </a:r>
            <a:r>
              <a:rPr lang="es-MX" dirty="0"/>
              <a:t> </a:t>
            </a:r>
            <a:r>
              <a:rPr lang="es-MX" dirty="0" err="1"/>
              <a:t>components</a:t>
            </a:r>
            <a:r>
              <a:rPr lang="es-MX" dirty="0"/>
              <a:t>:</a:t>
            </a:r>
          </a:p>
          <a:p>
            <a:pPr lvl="1"/>
            <a:r>
              <a:rPr lang="es-MX" dirty="0"/>
              <a:t>a </a:t>
            </a:r>
            <a:r>
              <a:rPr lang="es-MX" i="1" dirty="0" err="1"/>
              <a:t>sign</a:t>
            </a:r>
            <a:r>
              <a:rPr lang="es-MX" dirty="0"/>
              <a:t> (+, -)</a:t>
            </a:r>
          </a:p>
          <a:p>
            <a:pPr lvl="2"/>
            <a:r>
              <a:rPr lang="es-MX" dirty="0" err="1"/>
              <a:t>negative</a:t>
            </a:r>
            <a:r>
              <a:rPr lang="es-MX" dirty="0"/>
              <a:t>   in </a:t>
            </a:r>
            <a:r>
              <a:rPr lang="es-MX" dirty="0">
                <a:solidFill>
                  <a:srgbClr val="FF0000"/>
                </a:solidFill>
              </a:rPr>
              <a:t>-</a:t>
            </a:r>
            <a:r>
              <a:rPr lang="es-MX" dirty="0"/>
              <a:t>38.7512 x 10</a:t>
            </a:r>
            <a:r>
              <a:rPr lang="es-MX" baseline="30000" dirty="0"/>
              <a:t>5</a:t>
            </a:r>
            <a:r>
              <a:rPr lang="es-MX" dirty="0"/>
              <a:t> </a:t>
            </a:r>
          </a:p>
          <a:p>
            <a:pPr lvl="1"/>
            <a:r>
              <a:rPr lang="es-MX" dirty="0"/>
              <a:t>a </a:t>
            </a:r>
            <a:r>
              <a:rPr lang="es-MX" i="1" dirty="0" err="1"/>
              <a:t>significand</a:t>
            </a:r>
            <a:r>
              <a:rPr lang="es-MX" dirty="0"/>
              <a:t> (</a:t>
            </a:r>
            <a:r>
              <a:rPr lang="es-MX" dirty="0" err="1"/>
              <a:t>or</a:t>
            </a:r>
            <a:r>
              <a:rPr lang="es-MX" dirty="0"/>
              <a:t> </a:t>
            </a:r>
            <a:r>
              <a:rPr lang="es-MX" i="1" dirty="0" err="1"/>
              <a:t>mantissa</a:t>
            </a:r>
            <a:r>
              <a:rPr lang="es-MX" dirty="0"/>
              <a:t>)</a:t>
            </a:r>
          </a:p>
          <a:p>
            <a:pPr lvl="2"/>
            <a:r>
              <a:rPr lang="es-MX" dirty="0"/>
              <a:t>38.7512   in -</a:t>
            </a:r>
            <a:r>
              <a:rPr lang="es-MX" dirty="0">
                <a:solidFill>
                  <a:srgbClr val="FF0000"/>
                </a:solidFill>
              </a:rPr>
              <a:t>38.7512</a:t>
            </a:r>
            <a:r>
              <a:rPr lang="es-MX" dirty="0"/>
              <a:t> x 10</a:t>
            </a:r>
            <a:r>
              <a:rPr lang="es-MX" baseline="30000" dirty="0"/>
              <a:t>5</a:t>
            </a:r>
            <a:r>
              <a:rPr lang="es-MX" dirty="0"/>
              <a:t> </a:t>
            </a:r>
          </a:p>
          <a:p>
            <a:pPr lvl="1"/>
            <a:r>
              <a:rPr lang="es-MX" dirty="0" err="1"/>
              <a:t>an</a:t>
            </a:r>
            <a:r>
              <a:rPr lang="es-MX" dirty="0"/>
              <a:t> </a:t>
            </a:r>
            <a:r>
              <a:rPr lang="es-MX" i="1" dirty="0" err="1"/>
              <a:t>exponent</a:t>
            </a:r>
            <a:endParaRPr lang="es-MX" i="1" dirty="0"/>
          </a:p>
          <a:p>
            <a:pPr lvl="2"/>
            <a:r>
              <a:rPr lang="es-MX" dirty="0"/>
              <a:t>5   in -38.7512 x 10</a:t>
            </a:r>
            <a:r>
              <a:rPr lang="es-MX" baseline="30000" dirty="0">
                <a:solidFill>
                  <a:srgbClr val="FF0000"/>
                </a:solidFill>
              </a:rPr>
              <a:t>5</a:t>
            </a:r>
            <a:endParaRPr lang="es-MX" dirty="0">
              <a:solidFill>
                <a:srgbClr val="FF0000"/>
              </a:solidFill>
            </a:endParaRP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3</a:t>
            </a:fld>
            <a:endParaRPr lang="es-MX" dirty="0"/>
          </a:p>
        </p:txBody>
      </p:sp>
    </p:spTree>
    <p:extLst>
      <p:ext uri="{BB962C8B-B14F-4D97-AF65-F5344CB8AC3E}">
        <p14:creationId xmlns:p14="http://schemas.microsoft.com/office/powerpoint/2010/main" val="20461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IEEE </a:t>
            </a:r>
            <a:r>
              <a:rPr lang="es-MX" dirty="0" err="1"/>
              <a:t>Floating</a:t>
            </a:r>
            <a:r>
              <a:rPr lang="es-MX" dirty="0"/>
              <a:t>-Point </a:t>
            </a:r>
            <a:r>
              <a:rPr lang="es-MX" dirty="0" err="1"/>
              <a:t>Binary</a:t>
            </a:r>
            <a:r>
              <a:rPr lang="es-MX" dirty="0"/>
              <a:t> </a:t>
            </a:r>
            <a:r>
              <a:rPr lang="es-MX" dirty="0" err="1"/>
              <a:t>Reals</a:t>
            </a:r>
            <a:endParaRPr lang="es-MX" dirty="0"/>
          </a:p>
        </p:txBody>
      </p:sp>
      <p:sp>
        <p:nvSpPr>
          <p:cNvPr id="3" name="2 Marcador de contenido"/>
          <p:cNvSpPr>
            <a:spLocks noGrp="1"/>
          </p:cNvSpPr>
          <p:nvPr>
            <p:ph idx="1"/>
          </p:nvPr>
        </p:nvSpPr>
        <p:spPr/>
        <p:txBody>
          <a:bodyPr>
            <a:normAutofit fontScale="92500" lnSpcReduction="20000"/>
          </a:bodyPr>
          <a:lstStyle/>
          <a:p>
            <a:r>
              <a:rPr lang="en-US" altLang="es-MX" dirty="0"/>
              <a:t>Format Types (</a:t>
            </a:r>
            <a:r>
              <a:rPr lang="en-US" altLang="es-MX" sz="2000" dirty="0"/>
              <a:t>IEEE Standard 754-1985 for Binary FP Arithmetic</a:t>
            </a:r>
            <a:r>
              <a:rPr lang="en-US" altLang="es-MX" dirty="0"/>
              <a:t>)</a:t>
            </a:r>
          </a:p>
          <a:p>
            <a:pPr lvl="1"/>
            <a:r>
              <a:rPr lang="en-US" altLang="es-MX" dirty="0"/>
              <a:t>Single Precision (</a:t>
            </a:r>
            <a:r>
              <a:rPr lang="en-US" altLang="es-MX" sz="1800" dirty="0"/>
              <a:t>short real</a:t>
            </a:r>
            <a:r>
              <a:rPr lang="en-US" altLang="es-MX" dirty="0"/>
              <a:t>)</a:t>
            </a:r>
          </a:p>
          <a:p>
            <a:pPr lvl="2"/>
            <a:r>
              <a:rPr lang="en-US" altLang="es-MX" i="1" dirty="0"/>
              <a:t>32 bits</a:t>
            </a:r>
            <a:r>
              <a:rPr lang="en-US" altLang="es-MX" dirty="0"/>
              <a:t>: 1 bit for the </a:t>
            </a:r>
            <a:r>
              <a:rPr lang="en-US" altLang="es-MX" i="1" dirty="0"/>
              <a:t>sign</a:t>
            </a:r>
            <a:r>
              <a:rPr lang="en-US" altLang="es-MX" dirty="0"/>
              <a:t>, 8 bits for the </a:t>
            </a:r>
            <a:r>
              <a:rPr lang="en-US" altLang="es-MX" i="1" dirty="0"/>
              <a:t>exponent</a:t>
            </a:r>
            <a:r>
              <a:rPr lang="en-US" altLang="es-MX" dirty="0"/>
              <a:t>, and 23 bits for the fractional part of the </a:t>
            </a:r>
            <a:r>
              <a:rPr lang="en-US" altLang="es-MX" i="1" dirty="0"/>
              <a:t>significand</a:t>
            </a:r>
            <a:r>
              <a:rPr lang="en-US" altLang="es-MX" dirty="0"/>
              <a:t> (</a:t>
            </a:r>
            <a:r>
              <a:rPr lang="en-US" altLang="es-MX" i="1" dirty="0"/>
              <a:t>mantissa</a:t>
            </a:r>
            <a:r>
              <a:rPr lang="en-US" altLang="es-MX" dirty="0"/>
              <a:t>).</a:t>
            </a:r>
          </a:p>
          <a:p>
            <a:pPr lvl="2"/>
            <a:r>
              <a:rPr lang="en-US" altLang="es-MX" sz="1600" dirty="0"/>
              <a:t>Approximate normalized range: 2</a:t>
            </a:r>
            <a:r>
              <a:rPr lang="en-US" altLang="es-MX" sz="1600" baseline="30000" dirty="0"/>
              <a:t>-126</a:t>
            </a:r>
            <a:r>
              <a:rPr lang="en-US" altLang="es-MX" sz="1600" dirty="0"/>
              <a:t> to 2</a:t>
            </a:r>
            <a:r>
              <a:rPr lang="en-US" altLang="es-MX" sz="1600" baseline="30000" dirty="0"/>
              <a:t>127</a:t>
            </a:r>
            <a:endParaRPr lang="en-US" altLang="es-MX" dirty="0"/>
          </a:p>
          <a:p>
            <a:pPr lvl="1"/>
            <a:r>
              <a:rPr lang="en-US" altLang="es-MX" dirty="0"/>
              <a:t>Double Precision</a:t>
            </a:r>
            <a:r>
              <a:rPr lang="en-US" altLang="es-MX" sz="3200" dirty="0">
                <a:solidFill>
                  <a:prstClr val="black"/>
                </a:solidFill>
              </a:rPr>
              <a:t> (</a:t>
            </a:r>
            <a:r>
              <a:rPr lang="en-US" altLang="es-MX" sz="1800" dirty="0">
                <a:solidFill>
                  <a:prstClr val="black"/>
                </a:solidFill>
              </a:rPr>
              <a:t>long real</a:t>
            </a:r>
            <a:r>
              <a:rPr lang="en-US" altLang="es-MX" sz="3200" dirty="0">
                <a:solidFill>
                  <a:prstClr val="black"/>
                </a:solidFill>
              </a:rPr>
              <a:t>)</a:t>
            </a:r>
            <a:endParaRPr lang="en-US" altLang="es-MX" dirty="0"/>
          </a:p>
          <a:p>
            <a:pPr lvl="2"/>
            <a:r>
              <a:rPr lang="en-US" altLang="es-MX" i="1" dirty="0"/>
              <a:t>64 bits</a:t>
            </a:r>
            <a:r>
              <a:rPr lang="en-US" altLang="es-MX" dirty="0"/>
              <a:t>: 1 bit for the </a:t>
            </a:r>
            <a:r>
              <a:rPr lang="en-US" altLang="es-MX" i="1" dirty="0"/>
              <a:t>sign</a:t>
            </a:r>
            <a:r>
              <a:rPr lang="en-US" altLang="es-MX" dirty="0"/>
              <a:t>, 11 bits for the </a:t>
            </a:r>
            <a:r>
              <a:rPr lang="en-US" altLang="es-MX" i="1" dirty="0"/>
              <a:t>exponen</a:t>
            </a:r>
            <a:r>
              <a:rPr lang="en-US" altLang="es-MX" dirty="0"/>
              <a:t>t, and 52 bits for the fractional part of the </a:t>
            </a:r>
            <a:r>
              <a:rPr lang="en-US" altLang="es-MX" i="1" dirty="0" err="1"/>
              <a:t>significand</a:t>
            </a:r>
            <a:r>
              <a:rPr lang="en-US" altLang="es-MX" dirty="0"/>
              <a:t>.</a:t>
            </a:r>
            <a:endParaRPr lang="en-US" altLang="es-MX" sz="3200" dirty="0">
              <a:solidFill>
                <a:prstClr val="black"/>
              </a:solidFill>
            </a:endParaRPr>
          </a:p>
          <a:p>
            <a:pPr lvl="2"/>
            <a:r>
              <a:rPr lang="en-US" altLang="es-MX" sz="1600" dirty="0">
                <a:solidFill>
                  <a:prstClr val="black"/>
                </a:solidFill>
              </a:rPr>
              <a:t>Approximate normalized range: 2</a:t>
            </a:r>
            <a:r>
              <a:rPr lang="en-US" altLang="es-MX" sz="1600" baseline="30000" dirty="0">
                <a:solidFill>
                  <a:prstClr val="black"/>
                </a:solidFill>
              </a:rPr>
              <a:t>-1022</a:t>
            </a:r>
            <a:r>
              <a:rPr lang="en-US" altLang="es-MX" sz="1600" dirty="0">
                <a:solidFill>
                  <a:prstClr val="black"/>
                </a:solidFill>
              </a:rPr>
              <a:t> to 2</a:t>
            </a:r>
            <a:r>
              <a:rPr lang="en-US" altLang="es-MX" sz="1600" baseline="30000" dirty="0">
                <a:solidFill>
                  <a:prstClr val="black"/>
                </a:solidFill>
              </a:rPr>
              <a:t>1023</a:t>
            </a:r>
            <a:r>
              <a:rPr lang="en-US" altLang="es-MX" dirty="0"/>
              <a:t> </a:t>
            </a:r>
          </a:p>
          <a:p>
            <a:pPr lvl="1"/>
            <a:r>
              <a:rPr lang="en-US" altLang="es-MX" dirty="0"/>
              <a:t>Double Extended Precision</a:t>
            </a:r>
            <a:r>
              <a:rPr lang="en-US" altLang="es-MX" sz="3200" dirty="0">
                <a:solidFill>
                  <a:prstClr val="black"/>
                </a:solidFill>
              </a:rPr>
              <a:t> (</a:t>
            </a:r>
            <a:r>
              <a:rPr lang="en-US" altLang="es-MX" sz="1800" dirty="0">
                <a:solidFill>
                  <a:prstClr val="black"/>
                </a:solidFill>
              </a:rPr>
              <a:t>extended real</a:t>
            </a:r>
            <a:r>
              <a:rPr lang="en-US" altLang="es-MX" sz="3200" dirty="0">
                <a:solidFill>
                  <a:prstClr val="black"/>
                </a:solidFill>
              </a:rPr>
              <a:t>)</a:t>
            </a:r>
            <a:endParaRPr lang="en-US" altLang="es-MX" dirty="0"/>
          </a:p>
          <a:p>
            <a:pPr lvl="2"/>
            <a:r>
              <a:rPr lang="en-US" altLang="es-MX" i="1" dirty="0"/>
              <a:t>80 bits</a:t>
            </a:r>
            <a:r>
              <a:rPr lang="en-US" altLang="es-MX" dirty="0"/>
              <a:t>: 1 bit for the </a:t>
            </a:r>
            <a:r>
              <a:rPr lang="en-US" altLang="es-MX" i="1" dirty="0"/>
              <a:t>sign</a:t>
            </a:r>
            <a:r>
              <a:rPr lang="en-US" altLang="es-MX" dirty="0"/>
              <a:t>, 16 bits for the </a:t>
            </a:r>
            <a:r>
              <a:rPr lang="en-US" altLang="es-MX" i="1" dirty="0"/>
              <a:t>exponent</a:t>
            </a:r>
            <a:r>
              <a:rPr lang="en-US" altLang="es-MX" dirty="0"/>
              <a:t>, and 63 bits for the fractional part of the </a:t>
            </a:r>
            <a:r>
              <a:rPr lang="en-US" altLang="es-MX" i="1" dirty="0" err="1"/>
              <a:t>significand</a:t>
            </a:r>
            <a:r>
              <a:rPr lang="en-US" altLang="es-MX" i="1" dirty="0"/>
              <a:t>.</a:t>
            </a:r>
            <a:endParaRPr lang="en-US" altLang="es-MX" sz="3200" i="1" dirty="0">
              <a:solidFill>
                <a:prstClr val="black"/>
              </a:solidFill>
            </a:endParaRPr>
          </a:p>
          <a:p>
            <a:pPr lvl="2"/>
            <a:r>
              <a:rPr lang="en-US" altLang="es-MX" sz="1600" dirty="0">
                <a:solidFill>
                  <a:prstClr val="black"/>
                </a:solidFill>
              </a:rPr>
              <a:t>Approximate normalized range: 2</a:t>
            </a:r>
            <a:r>
              <a:rPr lang="en-US" altLang="es-MX" sz="1600" baseline="30000" dirty="0">
                <a:solidFill>
                  <a:prstClr val="black"/>
                </a:solidFill>
              </a:rPr>
              <a:t>-16382</a:t>
            </a:r>
            <a:r>
              <a:rPr lang="en-US" altLang="es-MX" sz="1600" dirty="0">
                <a:solidFill>
                  <a:prstClr val="black"/>
                </a:solidFill>
              </a:rPr>
              <a:t> to 2</a:t>
            </a:r>
            <a:r>
              <a:rPr lang="en-US" altLang="es-MX" sz="1600" baseline="30000" dirty="0">
                <a:solidFill>
                  <a:prstClr val="black"/>
                </a:solidFill>
              </a:rPr>
              <a:t>16383</a:t>
            </a:r>
            <a:r>
              <a:rPr lang="en-US" altLang="es-MX" dirty="0"/>
              <a:t> </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4</a:t>
            </a:fld>
            <a:endParaRPr lang="es-MX" dirty="0"/>
          </a:p>
        </p:txBody>
      </p:sp>
    </p:spTree>
    <p:extLst>
      <p:ext uri="{BB962C8B-B14F-4D97-AF65-F5344CB8AC3E}">
        <p14:creationId xmlns:p14="http://schemas.microsoft.com/office/powerpoint/2010/main" val="351356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Single-</a:t>
            </a:r>
            <a:r>
              <a:rPr lang="es-MX" dirty="0" err="1"/>
              <a:t>Precision</a:t>
            </a:r>
            <a:r>
              <a:rPr lang="es-MX" dirty="0"/>
              <a:t> (SP) </a:t>
            </a:r>
            <a:r>
              <a:rPr lang="es-MX" dirty="0" err="1"/>
              <a:t>Format</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5</a:t>
            </a:fld>
            <a:endParaRPr lang="es-MX" dirty="0"/>
          </a:p>
        </p:txBody>
      </p:sp>
      <p:sp>
        <p:nvSpPr>
          <p:cNvPr id="6" name="Text Box 5"/>
          <p:cNvSpPr txBox="1">
            <a:spLocks noChangeArrowheads="1"/>
          </p:cNvSpPr>
          <p:nvPr/>
        </p:nvSpPr>
        <p:spPr bwMode="auto">
          <a:xfrm>
            <a:off x="467544" y="1550894"/>
            <a:ext cx="8208912"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ts val="100"/>
              </a:spcBef>
            </a:pPr>
            <a:r>
              <a:rPr lang="en-US" altLang="es-MX" dirty="0"/>
              <a:t>Approximate normalized range: 2</a:t>
            </a:r>
            <a:r>
              <a:rPr lang="en-US" altLang="es-MX" baseline="30000" dirty="0"/>
              <a:t>-126</a:t>
            </a:r>
            <a:r>
              <a:rPr lang="en-US" altLang="es-MX" dirty="0"/>
              <a:t> to 2</a:t>
            </a:r>
            <a:r>
              <a:rPr lang="en-US" altLang="es-MX" baseline="30000" dirty="0"/>
              <a:t>127</a:t>
            </a:r>
            <a:r>
              <a:rPr lang="en-US" altLang="es-MX" dirty="0"/>
              <a:t>. Also called a</a:t>
            </a:r>
            <a:r>
              <a:rPr lang="en-US" altLang="es-MX" i="1" dirty="0"/>
              <a:t> short real</a:t>
            </a:r>
            <a:r>
              <a:rPr lang="en-US" altLang="es-MX" dirty="0"/>
              <a:t>.</a:t>
            </a:r>
            <a:r>
              <a:rPr lang="en-US" altLang="es-MX" dirty="0">
                <a:latin typeface="Times" pitchFamily="18" charset="0"/>
              </a:rPr>
              <a:t> </a:t>
            </a:r>
            <a:endParaRPr lang="en-US" alt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432" y="2348880"/>
            <a:ext cx="4191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57200" y="3717032"/>
            <a:ext cx="8229600" cy="2409131"/>
          </a:xfrm>
        </p:spPr>
        <p:txBody>
          <a:bodyPr>
            <a:normAutofit/>
          </a:bodyPr>
          <a:lstStyle/>
          <a:p>
            <a:r>
              <a:rPr lang="es-MX" sz="2000" dirty="0"/>
              <a:t>MSB </a:t>
            </a:r>
            <a:r>
              <a:rPr lang="es-MX" sz="2000" dirty="0" err="1"/>
              <a:t>on</a:t>
            </a:r>
            <a:r>
              <a:rPr lang="es-MX" sz="2000" dirty="0"/>
              <a:t> </a:t>
            </a:r>
            <a:r>
              <a:rPr lang="es-MX" sz="2000" dirty="0" err="1"/>
              <a:t>the</a:t>
            </a:r>
            <a:r>
              <a:rPr lang="es-MX" sz="2000" dirty="0"/>
              <a:t> </a:t>
            </a:r>
            <a:r>
              <a:rPr lang="es-MX" sz="2000" dirty="0" err="1"/>
              <a:t>left</a:t>
            </a:r>
            <a:r>
              <a:rPr lang="es-MX" sz="2000" dirty="0"/>
              <a:t>, </a:t>
            </a:r>
            <a:r>
              <a:rPr lang="es-MX" sz="2000" dirty="0" err="1"/>
              <a:t>for</a:t>
            </a:r>
            <a:r>
              <a:rPr lang="es-MX" sz="2000" dirty="0"/>
              <a:t> </a:t>
            </a:r>
            <a:r>
              <a:rPr lang="es-MX" sz="2000" i="1" dirty="0"/>
              <a:t>SIGN</a:t>
            </a:r>
            <a:r>
              <a:rPr lang="es-MX" sz="2000" dirty="0"/>
              <a:t> (+, -), </a:t>
            </a:r>
            <a:r>
              <a:rPr lang="es-MX" sz="2000" dirty="0" err="1"/>
              <a:t>out</a:t>
            </a:r>
            <a:r>
              <a:rPr lang="es-MX" sz="2000" dirty="0"/>
              <a:t> of </a:t>
            </a:r>
            <a:r>
              <a:rPr lang="es-MX" sz="2000" dirty="0" err="1"/>
              <a:t>the</a:t>
            </a:r>
            <a:r>
              <a:rPr lang="es-MX" sz="2000" dirty="0"/>
              <a:t> 32 bits.</a:t>
            </a:r>
          </a:p>
          <a:p>
            <a:r>
              <a:rPr lang="es-MX" sz="2000" i="1" dirty="0"/>
              <a:t>FRACTION</a:t>
            </a:r>
            <a:r>
              <a:rPr lang="es-MX" sz="2000" dirty="0"/>
              <a:t> </a:t>
            </a:r>
            <a:r>
              <a:rPr lang="es-MX" sz="2000" dirty="0" err="1"/>
              <a:t>is</a:t>
            </a:r>
            <a:r>
              <a:rPr lang="es-MX" sz="2000" dirty="0"/>
              <a:t> </a:t>
            </a:r>
            <a:r>
              <a:rPr lang="es-MX" sz="2000" dirty="0" err="1"/>
              <a:t>the</a:t>
            </a:r>
            <a:r>
              <a:rPr lang="es-MX" sz="2000" dirty="0"/>
              <a:t> </a:t>
            </a:r>
            <a:r>
              <a:rPr lang="es-MX" sz="2000" i="1" dirty="0" err="1"/>
              <a:t>significand</a:t>
            </a:r>
            <a:r>
              <a:rPr lang="es-MX" sz="2000" dirty="0"/>
              <a:t>, </a:t>
            </a:r>
            <a:r>
              <a:rPr lang="es-MX" sz="2000" dirty="0" err="1"/>
              <a:t>after</a:t>
            </a:r>
            <a:r>
              <a:rPr lang="es-MX" sz="2000" dirty="0"/>
              <a:t> </a:t>
            </a:r>
            <a:r>
              <a:rPr lang="es-MX" sz="2000" dirty="0" err="1"/>
              <a:t>normalize</a:t>
            </a:r>
            <a:r>
              <a:rPr lang="es-MX" sz="2000" dirty="0"/>
              <a:t> </a:t>
            </a:r>
            <a:r>
              <a:rPr lang="es-MX" sz="2000" dirty="0" err="1"/>
              <a:t>it</a:t>
            </a:r>
            <a:r>
              <a:rPr lang="es-MX" sz="2000" dirty="0"/>
              <a:t>.</a:t>
            </a:r>
          </a:p>
          <a:p>
            <a:r>
              <a:rPr lang="es-ES" sz="2000" dirty="0"/>
              <a:t>8</a:t>
            </a:r>
            <a:r>
              <a:rPr lang="es-MX" sz="2000" dirty="0"/>
              <a:t>-bit EXPONENT, </a:t>
            </a:r>
            <a:r>
              <a:rPr lang="es-MX" sz="2000" dirty="0" err="1"/>
              <a:t>range</a:t>
            </a:r>
            <a:r>
              <a:rPr lang="es-MX" sz="2000" dirty="0"/>
              <a:t> 0 – 255.</a:t>
            </a:r>
          </a:p>
          <a:p>
            <a:r>
              <a:rPr lang="es-MX" sz="2000" dirty="0" err="1"/>
              <a:t>Invidual</a:t>
            </a:r>
            <a:r>
              <a:rPr lang="es-MX" sz="2000" dirty="0"/>
              <a:t> bytes are </a:t>
            </a:r>
            <a:r>
              <a:rPr lang="es-MX" sz="2000" dirty="0" err="1"/>
              <a:t>stored</a:t>
            </a:r>
            <a:r>
              <a:rPr lang="es-MX" sz="2000" dirty="0"/>
              <a:t>, in </a:t>
            </a:r>
            <a:r>
              <a:rPr lang="es-MX" sz="2000" dirty="0" err="1"/>
              <a:t>memory</a:t>
            </a:r>
            <a:r>
              <a:rPr lang="es-MX" sz="2000" dirty="0"/>
              <a:t>, in </a:t>
            </a:r>
            <a:r>
              <a:rPr lang="es-MX" sz="2000" i="1" dirty="0" err="1"/>
              <a:t>little</a:t>
            </a:r>
            <a:r>
              <a:rPr lang="es-MX" sz="2000" i="1" dirty="0"/>
              <a:t> </a:t>
            </a:r>
            <a:r>
              <a:rPr lang="es-MX" sz="2000" i="1" dirty="0" err="1"/>
              <a:t>endian</a:t>
            </a:r>
            <a:r>
              <a:rPr lang="es-MX" sz="2000" i="1" dirty="0"/>
              <a:t> </a:t>
            </a:r>
            <a:r>
              <a:rPr lang="es-MX" sz="2000" i="1" dirty="0" err="1"/>
              <a:t>order</a:t>
            </a:r>
            <a:r>
              <a:rPr lang="es-MX" sz="2000" dirty="0"/>
              <a:t>; LSB at </a:t>
            </a:r>
            <a:r>
              <a:rPr lang="es-MX" sz="2000" dirty="0" err="1"/>
              <a:t>the</a:t>
            </a:r>
            <a:r>
              <a:rPr lang="es-MX" sz="2000" dirty="0"/>
              <a:t> </a:t>
            </a:r>
            <a:r>
              <a:rPr lang="es-MX" sz="2000" dirty="0" err="1"/>
              <a:t>starting</a:t>
            </a:r>
            <a:r>
              <a:rPr lang="es-MX" sz="2000" dirty="0"/>
              <a:t> </a:t>
            </a:r>
            <a:r>
              <a:rPr lang="es-MX" sz="2000" dirty="0" err="1"/>
              <a:t>address</a:t>
            </a:r>
            <a:r>
              <a:rPr lang="es-MX" sz="2000" dirty="0"/>
              <a:t>.</a:t>
            </a:r>
          </a:p>
        </p:txBody>
      </p:sp>
    </p:spTree>
    <p:extLst>
      <p:ext uri="{BB962C8B-B14F-4D97-AF65-F5344CB8AC3E}">
        <p14:creationId xmlns:p14="http://schemas.microsoft.com/office/powerpoint/2010/main" val="37880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Components of a Single-Precision Real</a:t>
            </a:r>
            <a:endParaRPr lang="es-MX" dirty="0"/>
          </a:p>
        </p:txBody>
      </p:sp>
      <p:sp>
        <p:nvSpPr>
          <p:cNvPr id="3" name="2 Marcador de contenido"/>
          <p:cNvSpPr>
            <a:spLocks noGrp="1"/>
          </p:cNvSpPr>
          <p:nvPr>
            <p:ph idx="1"/>
          </p:nvPr>
        </p:nvSpPr>
        <p:spPr>
          <a:xfrm>
            <a:off x="457200" y="1600200"/>
            <a:ext cx="8229600" cy="4781128"/>
          </a:xfrm>
        </p:spPr>
        <p:txBody>
          <a:bodyPr>
            <a:normAutofit/>
          </a:bodyPr>
          <a:lstStyle/>
          <a:p>
            <a:r>
              <a:rPr lang="en-US" altLang="es-MX" dirty="0"/>
              <a:t>(c1) Sign</a:t>
            </a:r>
          </a:p>
          <a:p>
            <a:pPr lvl="1"/>
            <a:r>
              <a:rPr lang="en-US" altLang="es-MX" dirty="0"/>
              <a:t> </a:t>
            </a:r>
            <a:r>
              <a:rPr lang="en-US" altLang="es-MX" dirty="0">
                <a:solidFill>
                  <a:srgbClr val="FF0000"/>
                </a:solidFill>
              </a:rPr>
              <a:t>1</a:t>
            </a:r>
            <a:r>
              <a:rPr lang="en-US" altLang="es-MX" dirty="0"/>
              <a:t> = negative, </a:t>
            </a:r>
            <a:r>
              <a:rPr lang="en-US" altLang="es-MX" dirty="0">
                <a:solidFill>
                  <a:srgbClr val="FF0000"/>
                </a:solidFill>
              </a:rPr>
              <a:t>0</a:t>
            </a:r>
            <a:r>
              <a:rPr lang="en-US" altLang="es-MX" dirty="0"/>
              <a:t> = positive</a:t>
            </a:r>
          </a:p>
          <a:p>
            <a:r>
              <a:rPr lang="en-US" altLang="es-MX" dirty="0"/>
              <a:t>(c2) Fraction, Significand or mantissa</a:t>
            </a:r>
          </a:p>
          <a:p>
            <a:pPr lvl="1"/>
            <a:r>
              <a:rPr lang="en-US" altLang="es-MX" dirty="0"/>
              <a:t>Binary digits to the </a:t>
            </a:r>
            <a:r>
              <a:rPr lang="en-US" altLang="es-MX" i="1" dirty="0"/>
              <a:t>left</a:t>
            </a:r>
            <a:r>
              <a:rPr lang="en-US" altLang="es-MX" dirty="0"/>
              <a:t> &amp; </a:t>
            </a:r>
            <a:r>
              <a:rPr lang="en-US" altLang="es-MX" i="1" dirty="0"/>
              <a:t>right</a:t>
            </a:r>
            <a:r>
              <a:rPr lang="en-US" altLang="es-MX" dirty="0"/>
              <a:t> of decimal point</a:t>
            </a:r>
          </a:p>
          <a:p>
            <a:pPr lvl="1"/>
            <a:r>
              <a:rPr lang="en-US" altLang="es-MX" dirty="0"/>
              <a:t>weighted positional notation:</a:t>
            </a:r>
          </a:p>
          <a:p>
            <a:pPr lvl="2">
              <a:buNone/>
            </a:pPr>
            <a:r>
              <a:rPr lang="es-MX" altLang="es-MX" sz="2000" dirty="0"/>
              <a:t>11.</a:t>
            </a:r>
            <a:r>
              <a:rPr lang="es-MX" altLang="es-MX" sz="2000" dirty="0">
                <a:solidFill>
                  <a:srgbClr val="FF0000"/>
                </a:solidFill>
              </a:rPr>
              <a:t>1011</a:t>
            </a:r>
            <a:r>
              <a:rPr lang="es-MX" altLang="es-MX" sz="2000" baseline="-25000" dirty="0"/>
              <a:t>2</a:t>
            </a:r>
            <a:r>
              <a:rPr lang="es-MX" altLang="es-MX" sz="2000" dirty="0"/>
              <a:t> = </a:t>
            </a:r>
            <a:r>
              <a:rPr lang="en-US" altLang="es-MX" sz="2000" dirty="0"/>
              <a:t>(1 x 2</a:t>
            </a:r>
            <a:r>
              <a:rPr lang="en-US" altLang="es-MX" sz="2000" baseline="30000" dirty="0"/>
              <a:t>1</a:t>
            </a:r>
            <a:r>
              <a:rPr lang="en-US" altLang="es-MX" sz="2000" dirty="0"/>
              <a:t>) + (1 x 2</a:t>
            </a:r>
            <a:r>
              <a:rPr lang="en-US" altLang="es-MX" sz="2000" baseline="30000" dirty="0"/>
              <a:t>0</a:t>
            </a:r>
            <a:r>
              <a:rPr lang="en-US" altLang="es-MX" sz="2000" dirty="0"/>
              <a:t>) + (</a:t>
            </a:r>
            <a:r>
              <a:rPr lang="en-US" altLang="es-MX" sz="2000" dirty="0">
                <a:solidFill>
                  <a:srgbClr val="FF0000"/>
                </a:solidFill>
              </a:rPr>
              <a:t>1</a:t>
            </a:r>
            <a:r>
              <a:rPr lang="en-US" altLang="es-MX" sz="2000" dirty="0"/>
              <a:t> x 2</a:t>
            </a:r>
            <a:r>
              <a:rPr lang="en-US" altLang="es-MX" sz="2000" baseline="30000" dirty="0"/>
              <a:t>–1</a:t>
            </a:r>
            <a:r>
              <a:rPr lang="en-US" altLang="es-MX" sz="2000" dirty="0"/>
              <a:t>) + (</a:t>
            </a:r>
            <a:r>
              <a:rPr lang="en-US" altLang="es-MX" sz="2000" dirty="0">
                <a:solidFill>
                  <a:srgbClr val="FF0000"/>
                </a:solidFill>
              </a:rPr>
              <a:t>0 </a:t>
            </a:r>
            <a:r>
              <a:rPr lang="en-US" altLang="es-MX" sz="2000" dirty="0"/>
              <a:t>x 2</a:t>
            </a:r>
            <a:r>
              <a:rPr lang="en-US" altLang="es-MX" sz="2000" baseline="30000" dirty="0"/>
              <a:t>–2</a:t>
            </a:r>
            <a:r>
              <a:rPr lang="en-US" altLang="es-MX" sz="2000" dirty="0"/>
              <a:t>) + (</a:t>
            </a:r>
            <a:r>
              <a:rPr lang="en-US" altLang="es-MX" sz="2000" dirty="0">
                <a:solidFill>
                  <a:srgbClr val="FF0000"/>
                </a:solidFill>
              </a:rPr>
              <a:t>1</a:t>
            </a:r>
            <a:r>
              <a:rPr lang="en-US" altLang="es-MX" sz="2000" dirty="0"/>
              <a:t> x 2</a:t>
            </a:r>
            <a:r>
              <a:rPr lang="en-US" altLang="es-MX" sz="2000" baseline="30000" dirty="0"/>
              <a:t>–3</a:t>
            </a:r>
            <a:r>
              <a:rPr lang="en-US" altLang="es-MX" sz="2000" dirty="0"/>
              <a:t>) </a:t>
            </a:r>
            <a:br>
              <a:rPr lang="en-US" altLang="es-MX" sz="2000" dirty="0"/>
            </a:br>
            <a:r>
              <a:rPr lang="en-US" altLang="es-MX" sz="2000" dirty="0"/>
              <a:t>+ (</a:t>
            </a:r>
            <a:r>
              <a:rPr lang="en-US" altLang="es-MX" sz="2000" dirty="0">
                <a:solidFill>
                  <a:srgbClr val="FF0000"/>
                </a:solidFill>
              </a:rPr>
              <a:t>1</a:t>
            </a:r>
            <a:r>
              <a:rPr lang="en-US" altLang="es-MX" sz="2000" dirty="0"/>
              <a:t> x 2</a:t>
            </a:r>
            <a:r>
              <a:rPr lang="en-US" altLang="es-MX" sz="2000" baseline="30000" dirty="0"/>
              <a:t>–4</a:t>
            </a:r>
            <a:r>
              <a:rPr lang="en-US" altLang="es-MX" sz="2000" dirty="0"/>
              <a:t>)</a:t>
            </a:r>
          </a:p>
          <a:p>
            <a:pPr lvl="2">
              <a:buNone/>
            </a:pPr>
            <a:r>
              <a:rPr lang="en-US" altLang="es-MX" sz="2000" dirty="0"/>
              <a:t>123.</a:t>
            </a:r>
            <a:r>
              <a:rPr lang="en-US" altLang="es-MX" sz="2000" dirty="0">
                <a:solidFill>
                  <a:srgbClr val="FF0000"/>
                </a:solidFill>
              </a:rPr>
              <a:t>154</a:t>
            </a:r>
            <a:r>
              <a:rPr lang="en-US" altLang="es-MX" sz="2000" baseline="-25000" dirty="0"/>
              <a:t>10</a:t>
            </a:r>
            <a:r>
              <a:rPr lang="en-US" altLang="es-MX" sz="2000" dirty="0"/>
              <a:t> = (1 x 10</a:t>
            </a:r>
            <a:r>
              <a:rPr lang="en-US" altLang="es-MX" sz="2000" baseline="30000" dirty="0"/>
              <a:t>2</a:t>
            </a:r>
            <a:r>
              <a:rPr lang="en-US" altLang="es-MX" sz="2000" dirty="0"/>
              <a:t>) + (2 x 10</a:t>
            </a:r>
            <a:r>
              <a:rPr lang="en-US" altLang="es-MX" sz="2000" baseline="30000" dirty="0"/>
              <a:t>1</a:t>
            </a:r>
            <a:r>
              <a:rPr lang="en-US" altLang="es-MX" sz="2000" dirty="0"/>
              <a:t>) + (3 x 10</a:t>
            </a:r>
            <a:r>
              <a:rPr lang="en-US" altLang="es-MX" sz="2000" baseline="30000" dirty="0"/>
              <a:t>0</a:t>
            </a:r>
            <a:r>
              <a:rPr lang="en-US" altLang="es-MX" sz="2000" dirty="0"/>
              <a:t>) + (</a:t>
            </a:r>
            <a:r>
              <a:rPr lang="en-US" altLang="es-MX" sz="2000" dirty="0">
                <a:solidFill>
                  <a:srgbClr val="FF0000"/>
                </a:solidFill>
              </a:rPr>
              <a:t>1</a:t>
            </a:r>
            <a:r>
              <a:rPr lang="en-US" altLang="es-MX" sz="2000" dirty="0"/>
              <a:t> x 10</a:t>
            </a:r>
            <a:r>
              <a:rPr lang="en-US" altLang="es-MX" sz="2000" baseline="30000" dirty="0"/>
              <a:t>–1</a:t>
            </a:r>
            <a:r>
              <a:rPr lang="en-US" altLang="es-MX" sz="2000" dirty="0"/>
              <a:t>) </a:t>
            </a:r>
            <a:br>
              <a:rPr lang="en-US" altLang="es-MX" sz="2000" dirty="0"/>
            </a:br>
            <a:r>
              <a:rPr lang="en-US" altLang="es-MX" sz="2000" dirty="0"/>
              <a:t>+ (</a:t>
            </a:r>
            <a:r>
              <a:rPr lang="en-US" altLang="es-MX" sz="2000" dirty="0">
                <a:solidFill>
                  <a:srgbClr val="FF0000"/>
                </a:solidFill>
              </a:rPr>
              <a:t>5</a:t>
            </a:r>
            <a:r>
              <a:rPr lang="en-US" altLang="es-MX" sz="2000" dirty="0"/>
              <a:t> x 10</a:t>
            </a:r>
            <a:r>
              <a:rPr lang="en-US" altLang="es-MX" sz="2000" baseline="30000" dirty="0"/>
              <a:t>–2</a:t>
            </a:r>
            <a:r>
              <a:rPr lang="en-US" altLang="es-MX" sz="2000" dirty="0"/>
              <a:t>) + (</a:t>
            </a:r>
            <a:r>
              <a:rPr lang="en-US" altLang="es-MX" sz="2000" dirty="0">
                <a:solidFill>
                  <a:srgbClr val="FF0000"/>
                </a:solidFill>
              </a:rPr>
              <a:t>4</a:t>
            </a:r>
            <a:r>
              <a:rPr lang="en-US" altLang="es-MX" sz="2000" dirty="0"/>
              <a:t> x 10</a:t>
            </a:r>
            <a:r>
              <a:rPr lang="en-US" altLang="es-MX" sz="2000" baseline="30000" dirty="0"/>
              <a:t>–3</a:t>
            </a:r>
            <a:r>
              <a:rPr lang="en-US" altLang="es-MX" sz="2000" dirty="0"/>
              <a:t>)</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6</a:t>
            </a:fld>
            <a:endParaRPr lang="es-MX" dirty="0"/>
          </a:p>
        </p:txBody>
      </p:sp>
    </p:spTree>
    <p:extLst>
      <p:ext uri="{BB962C8B-B14F-4D97-AF65-F5344CB8AC3E}">
        <p14:creationId xmlns:p14="http://schemas.microsoft.com/office/powerpoint/2010/main" val="182341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a:t>Binary F-P vs Decimal Fractions</a:t>
            </a:r>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7</a:t>
            </a:fld>
            <a:endParaRPr lang="es-MX"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4077072"/>
            <a:ext cx="4400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2" y="1628800"/>
            <a:ext cx="51149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29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a:t>Normalizing</a:t>
            </a:r>
            <a:r>
              <a:rPr lang="es-MX" dirty="0"/>
              <a:t> </a:t>
            </a:r>
            <a:r>
              <a:rPr lang="es-MX" dirty="0" err="1"/>
              <a:t>Binary</a:t>
            </a:r>
            <a:r>
              <a:rPr lang="es-MX" dirty="0"/>
              <a:t> F-P </a:t>
            </a:r>
            <a:r>
              <a:rPr lang="es-MX" dirty="0" err="1"/>
              <a:t>Numbers</a:t>
            </a:r>
            <a:endParaRPr lang="es-MX" dirty="0"/>
          </a:p>
        </p:txBody>
      </p:sp>
      <p:sp>
        <p:nvSpPr>
          <p:cNvPr id="3" name="2 Marcador de contenido"/>
          <p:cNvSpPr>
            <a:spLocks noGrp="1"/>
          </p:cNvSpPr>
          <p:nvPr>
            <p:ph idx="1"/>
          </p:nvPr>
        </p:nvSpPr>
        <p:spPr/>
        <p:txBody>
          <a:bodyPr/>
          <a:lstStyle/>
          <a:p>
            <a:r>
              <a:rPr lang="en-US" altLang="es-MX" dirty="0"/>
              <a:t>Mantissa is normalized when a single 1 appears to the left of the binary point</a:t>
            </a:r>
          </a:p>
          <a:p>
            <a:r>
              <a:rPr lang="en-US" altLang="es-MX" i="1" dirty="0" err="1"/>
              <a:t>Unnormalized</a:t>
            </a:r>
            <a:r>
              <a:rPr lang="en-US" altLang="es-MX" dirty="0"/>
              <a:t>: shift binary point until exponent is zero</a:t>
            </a:r>
          </a:p>
          <a:p>
            <a:r>
              <a:rPr lang="en-US" altLang="es-MX" dirty="0"/>
              <a:t>Examples</a:t>
            </a:r>
          </a:p>
          <a:p>
            <a:endParaRPr lang="es-MX" dirty="0"/>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8</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437112"/>
            <a:ext cx="37528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04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The</a:t>
            </a:r>
            <a:r>
              <a:rPr lang="es-MX" dirty="0"/>
              <a:t> </a:t>
            </a:r>
            <a:r>
              <a:rPr lang="es-MX" dirty="0" err="1"/>
              <a:t>Exponent</a:t>
            </a:r>
            <a:endParaRPr lang="es-MX" dirty="0"/>
          </a:p>
        </p:txBody>
      </p:sp>
      <p:sp>
        <p:nvSpPr>
          <p:cNvPr id="3" name="2 Marcador de contenido"/>
          <p:cNvSpPr>
            <a:spLocks noGrp="1"/>
          </p:cNvSpPr>
          <p:nvPr>
            <p:ph idx="1"/>
          </p:nvPr>
        </p:nvSpPr>
        <p:spPr/>
        <p:txBody>
          <a:bodyPr>
            <a:normAutofit/>
          </a:bodyPr>
          <a:lstStyle/>
          <a:p>
            <a:r>
              <a:rPr lang="en-US" altLang="es-MX" sz="2400" dirty="0"/>
              <a:t>(c3) Exponent represented in Binary as Unsigned integer         (0-255)</a:t>
            </a:r>
          </a:p>
          <a:p>
            <a:r>
              <a:rPr lang="en-US" altLang="es-MX" sz="2400" dirty="0"/>
              <a:t>Integer bias (127 for single precision)</a:t>
            </a:r>
          </a:p>
          <a:p>
            <a:r>
              <a:rPr lang="en-US" altLang="es-MX" sz="2400" dirty="0"/>
              <a:t>Add 127 to </a:t>
            </a:r>
            <a:r>
              <a:rPr lang="en-US" altLang="es-MX" sz="2400" i="1" dirty="0"/>
              <a:t>actual exponent</a:t>
            </a:r>
            <a:r>
              <a:rPr lang="en-US" altLang="es-MX" sz="2400" dirty="0"/>
              <a:t> to produce the </a:t>
            </a:r>
            <a:r>
              <a:rPr lang="en-US" altLang="es-MX" sz="2400" i="1" dirty="0"/>
              <a:t>biased exponent</a:t>
            </a:r>
          </a:p>
          <a:p>
            <a:endParaRPr lang="es-MX" sz="2400" dirty="0"/>
          </a:p>
          <a:p>
            <a:endParaRPr lang="es-MX" sz="2400" dirty="0"/>
          </a:p>
          <a:p>
            <a:endParaRPr lang="es-MX" sz="2400" dirty="0"/>
          </a:p>
          <a:p>
            <a:endParaRPr lang="es-MX" sz="2400" dirty="0"/>
          </a:p>
          <a:p>
            <a:endParaRPr lang="es-MX" sz="2400" dirty="0"/>
          </a:p>
          <a:p>
            <a:r>
              <a:rPr lang="es-MX" sz="2400" dirty="0" err="1"/>
              <a:t>The</a:t>
            </a:r>
            <a:r>
              <a:rPr lang="es-MX" sz="2400" dirty="0"/>
              <a:t> </a:t>
            </a:r>
            <a:r>
              <a:rPr lang="es-MX" sz="2400" i="1" dirty="0" err="1"/>
              <a:t>biased</a:t>
            </a:r>
            <a:r>
              <a:rPr lang="es-MX" sz="2400" i="1" dirty="0"/>
              <a:t> </a:t>
            </a:r>
            <a:r>
              <a:rPr lang="es-MX" sz="2400" i="1" dirty="0" err="1"/>
              <a:t>exponent</a:t>
            </a:r>
            <a:r>
              <a:rPr lang="es-MX" sz="2400" dirty="0"/>
              <a:t> </a:t>
            </a:r>
            <a:r>
              <a:rPr lang="es-MX" sz="2400" dirty="0" err="1"/>
              <a:t>never</a:t>
            </a:r>
            <a:r>
              <a:rPr lang="es-MX" sz="2400" dirty="0"/>
              <a:t> </a:t>
            </a:r>
            <a:r>
              <a:rPr lang="es-MX" sz="2400" dirty="0" err="1"/>
              <a:t>reaches</a:t>
            </a:r>
            <a:r>
              <a:rPr lang="es-MX" sz="2400" dirty="0"/>
              <a:t> 0 </a:t>
            </a:r>
            <a:r>
              <a:rPr lang="es-MX" sz="2400" dirty="0" err="1"/>
              <a:t>or</a:t>
            </a:r>
            <a:r>
              <a:rPr lang="es-MX" sz="2400" dirty="0"/>
              <a:t> 255.</a:t>
            </a:r>
          </a:p>
        </p:txBody>
      </p:sp>
      <p:sp>
        <p:nvSpPr>
          <p:cNvPr id="4" name="3 Marcador de pie de página"/>
          <p:cNvSpPr>
            <a:spLocks noGrp="1"/>
          </p:cNvSpPr>
          <p:nvPr>
            <p:ph type="ftr" sz="quarter" idx="11"/>
          </p:nvPr>
        </p:nvSpPr>
        <p:spPr/>
        <p:txBody>
          <a:bodyPr/>
          <a:lstStyle/>
          <a:p>
            <a:r>
              <a:rPr lang="es-MX"/>
              <a:t>OPC</a:t>
            </a:r>
            <a:endParaRPr lang="es-MX" dirty="0"/>
          </a:p>
        </p:txBody>
      </p:sp>
      <p:sp>
        <p:nvSpPr>
          <p:cNvPr id="5" name="4 Marcador de número de diapositiva"/>
          <p:cNvSpPr>
            <a:spLocks noGrp="1"/>
          </p:cNvSpPr>
          <p:nvPr>
            <p:ph type="sldNum" sz="quarter" idx="12"/>
          </p:nvPr>
        </p:nvSpPr>
        <p:spPr/>
        <p:txBody>
          <a:bodyPr/>
          <a:lstStyle/>
          <a:p>
            <a:fld id="{89694F64-EAC4-420D-80A9-8D186F3C5535}" type="slidenum">
              <a:rPr lang="es-MX" smtClean="0"/>
              <a:pPr/>
              <a:t>9</a:t>
            </a:fld>
            <a:endParaRPr lang="es-MX"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298" y="3356992"/>
            <a:ext cx="51149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4909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6185</TotalTime>
  <Words>905</Words>
  <Application>Microsoft Office PowerPoint</Application>
  <PresentationFormat>Presentación en pantalla (4:3)</PresentationFormat>
  <Paragraphs>141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Times</vt:lpstr>
      <vt:lpstr>Wingdings</vt:lpstr>
      <vt:lpstr>Tema de Office</vt:lpstr>
      <vt:lpstr>ORGANIZACIÓN Y PROGRAMACIÓN DE COMPUTADORAS</vt:lpstr>
      <vt:lpstr>x86 Floating-Point</vt:lpstr>
      <vt:lpstr>Floating-Point Decimal (Real) Number</vt:lpstr>
      <vt:lpstr>IEEE Floating-Point Binary Reals</vt:lpstr>
      <vt:lpstr>Single-Precision (SP) Format</vt:lpstr>
      <vt:lpstr>Components of a Single-Precision Real</vt:lpstr>
      <vt:lpstr>Binary F-P vs Decimal Fractions</vt:lpstr>
      <vt:lpstr>Normalizing Binary F-P Numbers</vt:lpstr>
      <vt:lpstr>The Exponent</vt:lpstr>
      <vt:lpstr>Examples (Single Precision)</vt:lpstr>
      <vt:lpstr>Converting Fractions to Binary Reals</vt:lpstr>
      <vt:lpstr>Converting Single-Precision to Decimal</vt:lpstr>
      <vt:lpstr>Example - 1</vt:lpstr>
      <vt:lpstr>Example - 2</vt:lpstr>
      <vt:lpstr>FPU binary representation</vt:lpstr>
      <vt:lpstr>Real-Number Encodings</vt:lpstr>
      <vt:lpstr>Real-Number Encodings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dc:title>
  <dc:creator>instala</dc:creator>
  <cp:lastModifiedBy>j-ramon</cp:lastModifiedBy>
  <cp:revision>558</cp:revision>
  <dcterms:created xsi:type="dcterms:W3CDTF">2014-08-28T12:23:32Z</dcterms:created>
  <dcterms:modified xsi:type="dcterms:W3CDTF">2019-11-18T23:14:19Z</dcterms:modified>
</cp:coreProperties>
</file>