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261" r:id="rId3"/>
    <p:sldId id="272" r:id="rId4"/>
    <p:sldId id="289" r:id="rId5"/>
    <p:sldId id="288" r:id="rId6"/>
    <p:sldId id="290" r:id="rId7"/>
    <p:sldId id="281" r:id="rId8"/>
    <p:sldId id="282" r:id="rId9"/>
    <p:sldId id="283" r:id="rId10"/>
    <p:sldId id="291" r:id="rId11"/>
    <p:sldId id="284" r:id="rId12"/>
    <p:sldId id="273" r:id="rId13"/>
    <p:sldId id="292" r:id="rId14"/>
    <p:sldId id="293" r:id="rId15"/>
    <p:sldId id="294" r:id="rId16"/>
    <p:sldId id="295" r:id="rId17"/>
    <p:sldId id="274" r:id="rId18"/>
    <p:sldId id="286" r:id="rId19"/>
    <p:sldId id="296" r:id="rId20"/>
    <p:sldId id="275" r:id="rId21"/>
    <p:sldId id="276" r:id="rId22"/>
    <p:sldId id="277" r:id="rId23"/>
    <p:sldId id="285" r:id="rId24"/>
    <p:sldId id="278" r:id="rId25"/>
    <p:sldId id="287" r:id="rId26"/>
    <p:sldId id="260" r:id="rId27"/>
  </p:sldIdLst>
  <p:sldSz cx="9144000" cy="6858000" type="screen4x3"/>
  <p:notesSz cx="68580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>
      <p:cViewPr varScale="1">
        <p:scale>
          <a:sx n="106" d="100"/>
          <a:sy n="106" d="100"/>
        </p:scale>
        <p:origin x="10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6CD07-A846-4A22-9D06-ECD0283C3701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B4D88-5E9F-4493-B151-3D3336694B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6319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t>25/11/2019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t>25/11/2019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t>25/11/2019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t>25/11/2019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t>25/11/2019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t>25/11/2019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t>25/11/2019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t>25/11/2019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t>25/11/2019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t>25/11/2019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t>25/11/2019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t>25/11/2019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</a:t>
            </a:r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FPU </a:t>
            </a:r>
            <a:r>
              <a:rPr lang="es-MX" dirty="0" err="1"/>
              <a:t>Instruction</a:t>
            </a:r>
            <a:r>
              <a:rPr lang="es-MX" dirty="0"/>
              <a:t> </a:t>
            </a:r>
            <a:r>
              <a:rPr lang="es-MX" dirty="0" smtClean="0"/>
              <a:t>Set - 1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6032" lvl="0" indent="-256032">
              <a:spcBef>
                <a:spcPts val="1500"/>
              </a:spcBef>
              <a:buClr>
                <a:srgbClr val="007FA3"/>
              </a:buClr>
              <a:buSzPct val="100000"/>
            </a:pPr>
            <a:r>
              <a:rPr lang="en-US" altLang="en-US" sz="2400" dirty="0">
                <a:solidFill>
                  <a:prstClr val="black"/>
                </a:solidFill>
                <a:latin typeface="Arial"/>
              </a:rPr>
              <a:t>Instruction mnemonics begin with letter F</a:t>
            </a:r>
          </a:p>
          <a:p>
            <a:pPr marL="256032" lvl="0" indent="-256032">
              <a:spcBef>
                <a:spcPts val="1500"/>
              </a:spcBef>
              <a:buClr>
                <a:srgbClr val="007FA3"/>
              </a:buClr>
              <a:buSzPct val="100000"/>
            </a:pPr>
            <a:r>
              <a:rPr lang="en-US" altLang="en-US" sz="2400" dirty="0">
                <a:solidFill>
                  <a:prstClr val="black"/>
                </a:solidFill>
                <a:latin typeface="Arial"/>
              </a:rPr>
              <a:t>Second letter identifies data type of memory operand</a:t>
            </a:r>
          </a:p>
          <a:p>
            <a:pPr lvl="1">
              <a:spcBef>
                <a:spcPts val="600"/>
              </a:spcBef>
              <a:buClr>
                <a:srgbClr val="007FA3"/>
              </a:buClr>
            </a:pPr>
            <a:r>
              <a:rPr lang="en-US" altLang="en-US" sz="2400" dirty="0">
                <a:solidFill>
                  <a:prstClr val="black"/>
                </a:solidFill>
                <a:latin typeface="Arial"/>
              </a:rPr>
              <a:t>B = </a:t>
            </a:r>
            <a:r>
              <a:rPr lang="en-US" altLang="en-US" sz="2400" dirty="0" smtClean="0">
                <a:solidFill>
                  <a:prstClr val="black"/>
                </a:solidFill>
                <a:latin typeface="Arial"/>
              </a:rPr>
              <a:t>BCD</a:t>
            </a:r>
            <a:endParaRPr lang="en-US" altLang="en-US" sz="2400" dirty="0">
              <a:solidFill>
                <a:prstClr val="black"/>
              </a:solidFill>
              <a:latin typeface="Arial"/>
            </a:endParaRPr>
          </a:p>
          <a:p>
            <a:pPr lvl="1">
              <a:spcBef>
                <a:spcPts val="600"/>
              </a:spcBef>
              <a:buClr>
                <a:srgbClr val="007FA3"/>
              </a:buClr>
            </a:pPr>
            <a:r>
              <a:rPr lang="en-US" altLang="en-US" sz="2400" dirty="0">
                <a:solidFill>
                  <a:prstClr val="black"/>
                </a:solidFill>
                <a:latin typeface="Arial"/>
              </a:rPr>
              <a:t>I = </a:t>
            </a:r>
            <a:r>
              <a:rPr lang="en-US" altLang="en-US" sz="2400" dirty="0" smtClean="0">
                <a:solidFill>
                  <a:prstClr val="black"/>
                </a:solidFill>
                <a:latin typeface="Arial"/>
              </a:rPr>
              <a:t>binary integer</a:t>
            </a:r>
            <a:endParaRPr lang="en-US" altLang="en-US" sz="2400" dirty="0">
              <a:solidFill>
                <a:prstClr val="black"/>
              </a:solidFill>
              <a:latin typeface="Arial"/>
            </a:endParaRPr>
          </a:p>
          <a:p>
            <a:pPr lvl="1">
              <a:spcBef>
                <a:spcPts val="600"/>
              </a:spcBef>
              <a:buClr>
                <a:srgbClr val="007FA3"/>
              </a:buClr>
            </a:pPr>
            <a:r>
              <a:rPr lang="en-US" altLang="en-US" sz="2400" dirty="0">
                <a:solidFill>
                  <a:prstClr val="black"/>
                </a:solidFill>
                <a:latin typeface="Arial"/>
              </a:rPr>
              <a:t>no letter: floating </a:t>
            </a:r>
            <a:r>
              <a:rPr lang="en-US" altLang="en-US" sz="2400" dirty="0" smtClean="0">
                <a:solidFill>
                  <a:prstClr val="black"/>
                </a:solidFill>
                <a:latin typeface="Arial"/>
              </a:rPr>
              <a:t>point, real numbers</a:t>
            </a:r>
            <a:endParaRPr lang="en-US" altLang="en-US" sz="2400" dirty="0">
              <a:solidFill>
                <a:prstClr val="black"/>
              </a:solidFill>
              <a:latin typeface="Arial"/>
            </a:endParaRPr>
          </a:p>
          <a:p>
            <a:pPr marL="256032" lvl="0" indent="-256032">
              <a:spcBef>
                <a:spcPts val="1500"/>
              </a:spcBef>
              <a:buClr>
                <a:srgbClr val="007FA3"/>
              </a:buClr>
              <a:buSzPct val="100000"/>
            </a:pPr>
            <a:r>
              <a:rPr lang="en-US" altLang="en-US" sz="2400" dirty="0">
                <a:solidFill>
                  <a:prstClr val="black"/>
                </a:solidFill>
                <a:latin typeface="Arial"/>
              </a:rPr>
              <a:t>Examples</a:t>
            </a:r>
          </a:p>
          <a:p>
            <a:pPr lvl="1">
              <a:spcBef>
                <a:spcPts val="600"/>
              </a:spcBef>
              <a:buClr>
                <a:srgbClr val="007FA3"/>
              </a:buClr>
            </a:pPr>
            <a:r>
              <a:rPr lang="en-US" altLang="en-US" sz="2400" dirty="0" smtClean="0">
                <a:solidFill>
                  <a:prstClr val="black"/>
                </a:solidFill>
                <a:latin typeface="Arial"/>
              </a:rPr>
              <a:t>FB</a:t>
            </a:r>
            <a:r>
              <a:rPr lang="en-US" altLang="en-US" sz="100" dirty="0" smtClean="0">
                <a:solidFill>
                  <a:prstClr val="black"/>
                </a:solidFill>
                <a:latin typeface="Arial"/>
              </a:rPr>
              <a:t> B</a:t>
            </a:r>
            <a:r>
              <a:rPr lang="en-US" altLang="en-US" sz="2400" dirty="0" smtClean="0">
                <a:solidFill>
                  <a:prstClr val="black"/>
                </a:solidFill>
                <a:latin typeface="Arial"/>
              </a:rPr>
              <a:t>L</a:t>
            </a:r>
            <a:r>
              <a:rPr lang="en-US" altLang="en-US" sz="100" dirty="0" smtClean="0">
                <a:solidFill>
                  <a:prstClr val="black"/>
                </a:solidFill>
                <a:latin typeface="Arial"/>
              </a:rPr>
              <a:t>  </a:t>
            </a:r>
            <a:r>
              <a:rPr lang="en-US" altLang="en-US" sz="2400" dirty="0">
                <a:solidFill>
                  <a:prstClr val="black"/>
                </a:solidFill>
                <a:latin typeface="Arial"/>
              </a:rPr>
              <a:t>D load </a:t>
            </a:r>
            <a:r>
              <a:rPr lang="en-US" altLang="en-US" sz="2400" dirty="0" smtClean="0">
                <a:solidFill>
                  <a:prstClr val="black"/>
                </a:solidFill>
                <a:latin typeface="Arial"/>
              </a:rPr>
              <a:t>Binary Coded Decimal</a:t>
            </a:r>
            <a:endParaRPr lang="en-US" altLang="en-US" sz="2400" dirty="0">
              <a:solidFill>
                <a:prstClr val="black"/>
              </a:solidFill>
              <a:latin typeface="Arial"/>
            </a:endParaRPr>
          </a:p>
          <a:p>
            <a:pPr lvl="1">
              <a:spcBef>
                <a:spcPts val="600"/>
              </a:spcBef>
              <a:buClr>
                <a:srgbClr val="007FA3"/>
              </a:buClr>
            </a:pPr>
            <a:r>
              <a:rPr lang="en-US" altLang="en-US" sz="2400" dirty="0">
                <a:solidFill>
                  <a:prstClr val="black"/>
                </a:solidFill>
                <a:latin typeface="Arial"/>
              </a:rPr>
              <a:t>F</a:t>
            </a:r>
            <a:r>
              <a:rPr lang="en-US" altLang="en-US" sz="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en-US" sz="2400" dirty="0">
                <a:solidFill>
                  <a:prstClr val="black"/>
                </a:solidFill>
                <a:latin typeface="Arial"/>
              </a:rPr>
              <a:t>I</a:t>
            </a:r>
            <a:r>
              <a:rPr lang="en-US" altLang="en-US" sz="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en-US" sz="2400" dirty="0">
                <a:solidFill>
                  <a:prstClr val="black"/>
                </a:solidFill>
                <a:latin typeface="Arial"/>
              </a:rPr>
              <a:t>S</a:t>
            </a:r>
            <a:r>
              <a:rPr lang="en-US" altLang="en-US" sz="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en-US" sz="2400" dirty="0">
                <a:solidFill>
                  <a:prstClr val="black"/>
                </a:solidFill>
                <a:latin typeface="Arial"/>
              </a:rPr>
              <a:t>T</a:t>
            </a:r>
            <a:r>
              <a:rPr lang="en-US" altLang="en-US" sz="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en-US" sz="2400" dirty="0">
                <a:solidFill>
                  <a:prstClr val="black"/>
                </a:solidFill>
                <a:latin typeface="Arial"/>
              </a:rPr>
              <a:t>P store integer and pop stack</a:t>
            </a:r>
          </a:p>
          <a:p>
            <a:pPr lvl="1">
              <a:spcBef>
                <a:spcPts val="600"/>
              </a:spcBef>
              <a:buClr>
                <a:srgbClr val="007FA3"/>
              </a:buClr>
            </a:pPr>
            <a:r>
              <a:rPr lang="en-US" altLang="en-US" sz="2400" dirty="0">
                <a:solidFill>
                  <a:prstClr val="black"/>
                </a:solidFill>
                <a:latin typeface="Arial"/>
              </a:rPr>
              <a:t>F</a:t>
            </a:r>
            <a:r>
              <a:rPr lang="en-US" altLang="en-US" sz="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en-US" sz="2400" dirty="0">
                <a:solidFill>
                  <a:prstClr val="black"/>
                </a:solidFill>
                <a:latin typeface="Arial"/>
              </a:rPr>
              <a:t>M</a:t>
            </a:r>
            <a:r>
              <a:rPr lang="en-US" altLang="en-US" sz="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en-US" sz="2400" dirty="0">
                <a:solidFill>
                  <a:prstClr val="black"/>
                </a:solidFill>
                <a:latin typeface="Arial"/>
              </a:rPr>
              <a:t>U</a:t>
            </a:r>
            <a:r>
              <a:rPr lang="en-US" altLang="en-US" sz="1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en-US" sz="2400" dirty="0">
                <a:solidFill>
                  <a:prstClr val="black"/>
                </a:solidFill>
                <a:latin typeface="Arial"/>
              </a:rPr>
              <a:t>L multiply floating-point operands</a:t>
            </a:r>
            <a:endParaRPr lang="en-US" altLang="en-US" sz="2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664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2C87801-2102-4933-B1C6-36A233CA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FPU </a:t>
            </a:r>
            <a:r>
              <a:rPr lang="es-MX" dirty="0" err="1"/>
              <a:t>Instruction</a:t>
            </a:r>
            <a:r>
              <a:rPr lang="es-MX" dirty="0"/>
              <a:t> Set - </a:t>
            </a:r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32D8251-10D3-46E4-80D7-0BF75F483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 dirty="0"/>
              <a:t>Operands</a:t>
            </a:r>
          </a:p>
          <a:p>
            <a:pPr lvl="1"/>
            <a:r>
              <a:rPr lang="en-US" altLang="es-MX" dirty="0"/>
              <a:t>zero, one, or two</a:t>
            </a:r>
          </a:p>
          <a:p>
            <a:pPr lvl="1"/>
            <a:r>
              <a:rPr lang="en-US" altLang="es-MX" dirty="0"/>
              <a:t>no immediate operands</a:t>
            </a:r>
          </a:p>
          <a:p>
            <a:pPr lvl="1"/>
            <a:r>
              <a:rPr lang="en-US" altLang="es-MX" dirty="0"/>
              <a:t>no general-purpose registers (EAX, EBX, ...)</a:t>
            </a:r>
          </a:p>
          <a:p>
            <a:pPr lvl="1"/>
            <a:r>
              <a:rPr lang="en-US" altLang="es-MX" i="1" dirty="0"/>
              <a:t>integers</a:t>
            </a:r>
            <a:r>
              <a:rPr lang="en-US" altLang="es-MX" dirty="0"/>
              <a:t> must be </a:t>
            </a:r>
            <a:r>
              <a:rPr lang="en-US" altLang="es-MX" i="1" dirty="0" smtClean="0"/>
              <a:t>loaded</a:t>
            </a:r>
            <a:r>
              <a:rPr lang="en-US" altLang="es-MX" dirty="0" smtClean="0"/>
              <a:t> (</a:t>
            </a:r>
            <a:r>
              <a:rPr lang="en-US" altLang="es-MX" i="1" dirty="0" smtClean="0"/>
              <a:t>pushed</a:t>
            </a:r>
            <a:r>
              <a:rPr lang="en-US" altLang="es-MX" dirty="0" smtClean="0"/>
              <a:t>) </a:t>
            </a:r>
            <a:r>
              <a:rPr lang="en-US" altLang="es-MX" dirty="0"/>
              <a:t>from memory onto the stack and converted to </a:t>
            </a:r>
            <a:r>
              <a:rPr lang="en-US" altLang="es-MX" i="1" dirty="0"/>
              <a:t>floating-point</a:t>
            </a:r>
            <a:r>
              <a:rPr lang="en-US" altLang="es-MX" dirty="0"/>
              <a:t> before being used in calculations</a:t>
            </a:r>
          </a:p>
          <a:p>
            <a:pPr lvl="1"/>
            <a:r>
              <a:rPr lang="en-US" altLang="es-MX" dirty="0"/>
              <a:t>if </a:t>
            </a:r>
            <a:r>
              <a:rPr lang="en-US" altLang="es-MX" dirty="0" smtClean="0"/>
              <a:t>a FPU </a:t>
            </a:r>
            <a:r>
              <a:rPr lang="en-US" altLang="es-MX" dirty="0"/>
              <a:t>instruction has two operands, one must be a FPU register</a:t>
            </a:r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19350FAA-CC8A-45DD-815D-AE9A4D9F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1D534196-5C74-4039-8589-0242B792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72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Data Types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</a:t>
            </a:fld>
            <a:endParaRPr lang="es-MX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44824"/>
            <a:ext cx="507098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2051720" y="4941168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.DATA</a:t>
            </a:r>
          </a:p>
          <a:p>
            <a:r>
              <a:rPr lang="es-MX" dirty="0" smtClean="0"/>
              <a:t>    </a:t>
            </a:r>
            <a:r>
              <a:rPr lang="es-MX" dirty="0" err="1" smtClean="0"/>
              <a:t>One</a:t>
            </a:r>
            <a:r>
              <a:rPr lang="es-MX" dirty="0" smtClean="0"/>
              <a:t>    REAL4  21.3</a:t>
            </a:r>
          </a:p>
          <a:p>
            <a:r>
              <a:rPr lang="es-MX" dirty="0" smtClean="0"/>
              <a:t>    </a:t>
            </a:r>
            <a:r>
              <a:rPr lang="es-MX" dirty="0" err="1" smtClean="0"/>
              <a:t>Two</a:t>
            </a:r>
            <a:r>
              <a:rPr lang="es-MX" dirty="0" smtClean="0"/>
              <a:t>    REAL8  781.65</a:t>
            </a:r>
          </a:p>
          <a:p>
            <a:r>
              <a:rPr lang="es-MX" dirty="0" smtClean="0"/>
              <a:t>    </a:t>
            </a:r>
            <a:r>
              <a:rPr lang="es-MX" dirty="0" err="1" smtClean="0"/>
              <a:t>Four</a:t>
            </a:r>
            <a:r>
              <a:rPr lang="es-MX" dirty="0" smtClean="0"/>
              <a:t>   REAL8  2.03E-7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60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I/O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 dirty="0"/>
              <a:t>Irvine32 library procedures</a:t>
            </a:r>
          </a:p>
          <a:p>
            <a:pPr lvl="1"/>
            <a:r>
              <a:rPr lang="en-US" altLang="es-MX" b="1" dirty="0" err="1"/>
              <a:t>ReadFloat</a:t>
            </a:r>
            <a:endParaRPr lang="en-US" altLang="es-MX" b="1" dirty="0"/>
          </a:p>
          <a:p>
            <a:pPr lvl="2"/>
            <a:r>
              <a:rPr lang="en-US" altLang="es-MX" dirty="0"/>
              <a:t>reads FP value from keyboard, pushes it on the FPU stack</a:t>
            </a:r>
          </a:p>
          <a:p>
            <a:pPr lvl="1"/>
            <a:r>
              <a:rPr lang="en-US" altLang="es-MX" b="1" dirty="0" err="1"/>
              <a:t>WriteFloat</a:t>
            </a:r>
            <a:endParaRPr lang="en-US" altLang="es-MX" b="1" dirty="0"/>
          </a:p>
          <a:p>
            <a:pPr lvl="2"/>
            <a:r>
              <a:rPr lang="en-US" altLang="es-MX" dirty="0"/>
              <a:t>writes value from ST(0) to the console window in exponential format</a:t>
            </a:r>
          </a:p>
          <a:p>
            <a:pPr lvl="1"/>
            <a:r>
              <a:rPr lang="en-US" altLang="es-MX" b="1" dirty="0" err="1"/>
              <a:t>ShowFPUStack</a:t>
            </a:r>
            <a:endParaRPr lang="en-US" altLang="es-MX" b="1" dirty="0"/>
          </a:p>
          <a:p>
            <a:pPr lvl="2"/>
            <a:r>
              <a:rPr lang="en-US" altLang="es-MX" dirty="0"/>
              <a:t>displays contents of FPU stack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03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Floating</a:t>
            </a:r>
            <a:r>
              <a:rPr lang="es-MX" dirty="0"/>
              <a:t>-Point </a:t>
            </a:r>
            <a:r>
              <a:rPr lang="es-MX" dirty="0" err="1"/>
              <a:t>Instruction</a:t>
            </a:r>
            <a:r>
              <a:rPr lang="es-MX" dirty="0"/>
              <a:t> Set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smtClean="0"/>
              <a:t>Basic </a:t>
            </a:r>
            <a:r>
              <a:rPr lang="es-MX" dirty="0" err="1"/>
              <a:t>categories</a:t>
            </a:r>
            <a:r>
              <a:rPr lang="es-MX" dirty="0"/>
              <a:t> of </a:t>
            </a:r>
            <a:r>
              <a:rPr lang="es-MX" dirty="0" err="1" smtClean="0"/>
              <a:t>instructions</a:t>
            </a:r>
            <a:r>
              <a:rPr lang="es-MX" dirty="0" smtClean="0"/>
              <a:t>.</a:t>
            </a:r>
          </a:p>
          <a:p>
            <a:r>
              <a:rPr lang="es-MX" dirty="0"/>
              <a:t>Data </a:t>
            </a:r>
            <a:r>
              <a:rPr lang="es-MX" dirty="0" smtClean="0"/>
              <a:t>transfer</a:t>
            </a:r>
          </a:p>
          <a:p>
            <a:r>
              <a:rPr lang="es-MX" dirty="0"/>
              <a:t>Basic </a:t>
            </a:r>
            <a:r>
              <a:rPr lang="es-MX" dirty="0" err="1" smtClean="0"/>
              <a:t>arithmetic</a:t>
            </a:r>
            <a:endParaRPr lang="es-MX" dirty="0" smtClean="0"/>
          </a:p>
          <a:p>
            <a:r>
              <a:rPr lang="es-MX" dirty="0" err="1" smtClean="0"/>
              <a:t>Comparison</a:t>
            </a:r>
            <a:endParaRPr lang="es-MX" dirty="0" smtClean="0"/>
          </a:p>
          <a:p>
            <a:r>
              <a:rPr lang="es-MX" dirty="0" smtClean="0"/>
              <a:t>Transcendental</a:t>
            </a:r>
          </a:p>
          <a:p>
            <a:r>
              <a:rPr lang="en-US" dirty="0"/>
              <a:t>Load constants (specialized predefined constants only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And, </a:t>
            </a:r>
            <a:r>
              <a:rPr lang="en-US" i="1" dirty="0" smtClean="0"/>
              <a:t>many more</a:t>
            </a:r>
            <a:r>
              <a:rPr lang="en-US" dirty="0" smtClean="0"/>
              <a:t> . . .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5127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First</a:t>
            </a:r>
            <a:r>
              <a:rPr lang="es-MX" dirty="0" smtClean="0"/>
              <a:t> FPU </a:t>
            </a:r>
            <a:r>
              <a:rPr lang="es-MX" dirty="0" err="1" smtClean="0"/>
              <a:t>Instruction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FINIT</a:t>
            </a:r>
          </a:p>
          <a:p>
            <a:pPr lvl="1"/>
            <a:r>
              <a:rPr lang="en-US" dirty="0"/>
              <a:t>The FINIT instruction initializes the </a:t>
            </a:r>
            <a:r>
              <a:rPr lang="en-US" dirty="0" smtClean="0"/>
              <a:t>FPU.</a:t>
            </a:r>
          </a:p>
          <a:p>
            <a:pPr lvl="1"/>
            <a:r>
              <a:rPr lang="en-US" dirty="0" smtClean="0"/>
              <a:t>Sets the </a:t>
            </a:r>
            <a:r>
              <a:rPr lang="en-US" i="1" dirty="0" smtClean="0"/>
              <a:t>initial states</a:t>
            </a:r>
            <a:r>
              <a:rPr lang="en-US" dirty="0" smtClean="0"/>
              <a:t> of the FPU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Control instruction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2531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Data Transfer </a:t>
            </a:r>
            <a:r>
              <a:rPr lang="es-MX" dirty="0" err="1" smtClean="0"/>
              <a:t>Instructions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err="1" smtClean="0"/>
              <a:t>Very</a:t>
            </a:r>
            <a:r>
              <a:rPr lang="es-MX" b="1" dirty="0" smtClean="0"/>
              <a:t> </a:t>
            </a:r>
            <a:r>
              <a:rPr lang="es-MX" b="1" dirty="0" err="1" smtClean="0"/>
              <a:t>First</a:t>
            </a:r>
            <a:r>
              <a:rPr lang="es-MX" b="1" dirty="0" smtClean="0"/>
              <a:t> </a:t>
            </a:r>
            <a:r>
              <a:rPr lang="es-MX" b="1" dirty="0" err="1" smtClean="0"/>
              <a:t>Ones</a:t>
            </a:r>
            <a:endParaRPr lang="es-MX" b="1" dirty="0" smtClean="0"/>
          </a:p>
          <a:p>
            <a:pPr lvl="1"/>
            <a:r>
              <a:rPr lang="en-US" dirty="0" smtClean="0"/>
              <a:t>FLD</a:t>
            </a:r>
            <a:endParaRPr lang="en-US" dirty="0" smtClean="0"/>
          </a:p>
          <a:p>
            <a:pPr lvl="1"/>
            <a:r>
              <a:rPr lang="en-US" dirty="0" smtClean="0"/>
              <a:t>FST</a:t>
            </a:r>
          </a:p>
          <a:p>
            <a:pPr lvl="1"/>
            <a:r>
              <a:rPr lang="en-US" dirty="0" smtClean="0"/>
              <a:t>FSTP</a:t>
            </a:r>
            <a:endParaRPr lang="es-MX" dirty="0" smtClean="0"/>
          </a:p>
          <a:p>
            <a:endParaRPr lang="es-MX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897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smtClean="0"/>
              <a:t>a Floating-Point </a:t>
            </a:r>
            <a:r>
              <a:rPr lang="en-US" dirty="0"/>
              <a:t>Value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556792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s-MX" dirty="0"/>
              <a:t>FLD</a:t>
            </a:r>
          </a:p>
          <a:p>
            <a:r>
              <a:rPr lang="en-US" altLang="es-MX" dirty="0" err="1" smtClean="0"/>
              <a:t>LoaDs</a:t>
            </a:r>
            <a:r>
              <a:rPr lang="en-US" altLang="es-MX" dirty="0" smtClean="0"/>
              <a:t> </a:t>
            </a:r>
            <a:r>
              <a:rPr lang="en-US" altLang="es-MX" dirty="0"/>
              <a:t>F</a:t>
            </a:r>
            <a:r>
              <a:rPr lang="en-US" altLang="es-MX" dirty="0" smtClean="0"/>
              <a:t>loating </a:t>
            </a:r>
            <a:r>
              <a:rPr lang="en-US" altLang="es-MX" dirty="0"/>
              <a:t>point operand from memory into the top of the FPU stack, ST(0</a:t>
            </a:r>
            <a:r>
              <a:rPr lang="en-US" altLang="es-MX" dirty="0" smtClean="0"/>
              <a:t>)</a:t>
            </a:r>
          </a:p>
          <a:p>
            <a:r>
              <a:rPr lang="en-US" altLang="es-MX" i="1" dirty="0"/>
              <a:t>TOP-</a:t>
            </a:r>
            <a:r>
              <a:rPr lang="en-US" altLang="es-MX" i="1" dirty="0" smtClean="0"/>
              <a:t>-;  </a:t>
            </a:r>
            <a:r>
              <a:rPr lang="en-US" altLang="es-MX" i="1" dirty="0"/>
              <a:t>ST(0) &lt;- memory location</a:t>
            </a:r>
            <a:r>
              <a:rPr lang="en-US" altLang="es-MX" dirty="0"/>
              <a:t>, </a:t>
            </a:r>
            <a:r>
              <a:rPr lang="en-US" altLang="es-MX" dirty="0" smtClean="0"/>
              <a:t>a </a:t>
            </a:r>
            <a:r>
              <a:rPr lang="en-US" altLang="es-MX" dirty="0" smtClean="0">
                <a:solidFill>
                  <a:srgbClr val="FF0000"/>
                </a:solidFill>
              </a:rPr>
              <a:t>push</a:t>
            </a:r>
            <a:r>
              <a:rPr lang="en-US" altLang="es-MX" dirty="0" smtClean="0"/>
              <a:t>.</a:t>
            </a:r>
            <a:endParaRPr lang="en-US" altLang="es-MX" dirty="0"/>
          </a:p>
          <a:p>
            <a:pPr marL="0" indent="0">
              <a:buNone/>
            </a:pPr>
            <a:endParaRPr lang="en-US" altLang="es-MX" dirty="0"/>
          </a:p>
          <a:p>
            <a:endParaRPr lang="en-US" altLang="es-MX" dirty="0"/>
          </a:p>
          <a:p>
            <a:pPr lvl="1"/>
            <a:endParaRPr lang="en-US" altLang="es-MX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221088"/>
            <a:ext cx="2340260" cy="1649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862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FLD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18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556792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s-MX" dirty="0"/>
          </a:p>
          <a:p>
            <a:r>
              <a:rPr lang="en-US" altLang="es-MX" dirty="0"/>
              <a:t>FLD Example</a:t>
            </a:r>
          </a:p>
          <a:p>
            <a:pPr lvl="1"/>
            <a:endParaRPr lang="en-US" altLang="es-MX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83" y="3212976"/>
            <a:ext cx="8147248" cy="249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583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Operand</a:t>
            </a:r>
            <a:r>
              <a:rPr lang="es-MX" dirty="0" smtClean="0"/>
              <a:t> </a:t>
            </a:r>
            <a:r>
              <a:rPr lang="es-MX" dirty="0" err="1" smtClean="0"/>
              <a:t>Types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Addressing</a:t>
            </a:r>
            <a:r>
              <a:rPr lang="es-MX" dirty="0" smtClean="0"/>
              <a:t> </a:t>
            </a:r>
            <a:r>
              <a:rPr lang="es-MX" dirty="0" err="1" smtClean="0"/>
              <a:t>operand</a:t>
            </a:r>
            <a:r>
              <a:rPr lang="es-MX" dirty="0" smtClean="0"/>
              <a:t> </a:t>
            </a:r>
            <a:r>
              <a:rPr lang="es-MX" dirty="0" err="1" smtClean="0"/>
              <a:t>types</a:t>
            </a:r>
            <a:r>
              <a:rPr lang="es-MX" dirty="0" smtClean="0"/>
              <a:t> are similar to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integer</a:t>
            </a:r>
            <a:r>
              <a:rPr lang="es-MX" dirty="0" smtClean="0"/>
              <a:t> </a:t>
            </a:r>
            <a:r>
              <a:rPr lang="es-MX" dirty="0" err="1" smtClean="0"/>
              <a:t>operand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19</a:t>
            </a:fld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39243"/>
            <a:ext cx="8066114" cy="31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x86 </a:t>
            </a:r>
            <a:r>
              <a:rPr lang="es-MX" dirty="0" err="1"/>
              <a:t>Floating</a:t>
            </a:r>
            <a:r>
              <a:rPr lang="es-MX" dirty="0"/>
              <a:t>-Point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Floating-Point Binary Representation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Floating-Point Unit</a:t>
            </a: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508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Floating-Point Value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20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628800"/>
            <a:ext cx="77724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s-MX" dirty="0"/>
              <a:t>FST</a:t>
            </a:r>
          </a:p>
          <a:p>
            <a:pPr lvl="1"/>
            <a:r>
              <a:rPr lang="en-US" altLang="es-MX" dirty="0"/>
              <a:t>copies floating point operand from the top of the FPU stack and store it into </a:t>
            </a:r>
            <a:r>
              <a:rPr lang="en-US" altLang="es-MX" dirty="0" smtClean="0"/>
              <a:t>memory</a:t>
            </a:r>
          </a:p>
          <a:p>
            <a:pPr lvl="1"/>
            <a:r>
              <a:rPr lang="en-US" altLang="es-MX" i="1" dirty="0"/>
              <a:t>memory location &lt;- ST(0)</a:t>
            </a:r>
          </a:p>
          <a:p>
            <a:pPr marL="0" indent="0">
              <a:buNone/>
            </a:pPr>
            <a:endParaRPr lang="en-US" altLang="es-MX" dirty="0"/>
          </a:p>
          <a:p>
            <a:r>
              <a:rPr lang="en-US" altLang="es-MX" dirty="0"/>
              <a:t>FSTP </a:t>
            </a:r>
          </a:p>
          <a:p>
            <a:pPr lvl="1"/>
            <a:r>
              <a:rPr lang="en-US" altLang="es-MX" dirty="0"/>
              <a:t>pops the stack after </a:t>
            </a:r>
            <a:r>
              <a:rPr lang="en-US" altLang="es-MX" dirty="0" smtClean="0"/>
              <a:t>copying</a:t>
            </a:r>
          </a:p>
          <a:p>
            <a:pPr lvl="1"/>
            <a:r>
              <a:rPr lang="en-US" altLang="es-MX" i="1" dirty="0"/>
              <a:t>memory location &lt;- ST(0),  TOP++</a:t>
            </a:r>
            <a:r>
              <a:rPr lang="en-US" altLang="es-MX" dirty="0"/>
              <a:t>,  </a:t>
            </a:r>
            <a:r>
              <a:rPr lang="en-US" altLang="es-MX" dirty="0" smtClean="0"/>
              <a:t>a </a:t>
            </a:r>
            <a:r>
              <a:rPr lang="en-US" altLang="es-MX" dirty="0" smtClean="0">
                <a:solidFill>
                  <a:srgbClr val="FF0000"/>
                </a:solidFill>
              </a:rPr>
              <a:t>pop</a:t>
            </a:r>
            <a:endParaRPr lang="en-US" altLang="es-MX" dirty="0">
              <a:solidFill>
                <a:srgbClr val="FF0000"/>
              </a:solidFill>
            </a:endParaRPr>
          </a:p>
          <a:p>
            <a:endParaRPr lang="en-US" altLang="es-MX" dirty="0"/>
          </a:p>
          <a:p>
            <a:endParaRPr lang="en-US" altLang="es-MX" dirty="0"/>
          </a:p>
          <a:p>
            <a:endParaRPr lang="en-US" altLang="es-MX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573016"/>
            <a:ext cx="1741895" cy="105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264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 dirty="0"/>
              <a:t>Same operand types as FLD and FST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21</a:t>
            </a:fld>
            <a:endParaRPr lang="es-MX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95" y="2348880"/>
            <a:ext cx="5655810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173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Add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s-MX" sz="2400" dirty="0"/>
              <a:t>FADD</a:t>
            </a:r>
          </a:p>
          <a:p>
            <a:pPr lvl="1"/>
            <a:r>
              <a:rPr lang="en-US" altLang="es-MX" sz="2400" dirty="0"/>
              <a:t>adds source to destination</a:t>
            </a:r>
          </a:p>
          <a:p>
            <a:pPr lvl="1"/>
            <a:r>
              <a:rPr lang="en-US" altLang="es-MX" sz="2400" dirty="0"/>
              <a:t>No-operand version, pops the FPU stack</a:t>
            </a:r>
          </a:p>
          <a:p>
            <a:endParaRPr lang="en-US" sz="24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11987" y="6007298"/>
            <a:ext cx="2895600" cy="365125"/>
          </a:xfrm>
        </p:spPr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22</a:t>
            </a:fld>
            <a:endParaRPr lang="es-MX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140968"/>
            <a:ext cx="2736304" cy="1473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034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Add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s-MX" sz="2400" dirty="0"/>
              <a:t>FADD Examples:</a:t>
            </a:r>
          </a:p>
          <a:p>
            <a:endParaRPr lang="en-US" sz="24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11987" y="6007298"/>
            <a:ext cx="2895600" cy="365125"/>
          </a:xfrm>
        </p:spPr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23</a:t>
            </a:fld>
            <a:endParaRPr lang="es-MX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07777"/>
            <a:ext cx="4861520" cy="190858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95" y="4098716"/>
            <a:ext cx="5910559" cy="243502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904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Subtract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s-MX" sz="2000" dirty="0"/>
              <a:t>FSUB</a:t>
            </a:r>
          </a:p>
          <a:p>
            <a:pPr lvl="1"/>
            <a:r>
              <a:rPr lang="en-US" altLang="es-MX" sz="2000" dirty="0"/>
              <a:t>subtracts source from destination.</a:t>
            </a:r>
          </a:p>
          <a:p>
            <a:pPr lvl="1"/>
            <a:r>
              <a:rPr lang="en-US" altLang="es-MX" sz="2000" dirty="0"/>
              <a:t>No-operand version, pops the FPU stack after subtracting</a:t>
            </a:r>
          </a:p>
          <a:p>
            <a:endParaRPr lang="en-US" altLang="es-MX" sz="2000" dirty="0"/>
          </a:p>
          <a:p>
            <a:endParaRPr lang="en-US" altLang="es-MX" sz="2000" dirty="0"/>
          </a:p>
          <a:p>
            <a:endParaRPr lang="en-US" altLang="es-MX" sz="2000" dirty="0"/>
          </a:p>
          <a:p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24</a:t>
            </a:fld>
            <a:endParaRPr lang="es-MX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68960"/>
            <a:ext cx="2683371" cy="151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930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Subtract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s-MX" sz="2000" dirty="0"/>
          </a:p>
          <a:p>
            <a:endParaRPr lang="en-US" altLang="es-MX" sz="2000" dirty="0"/>
          </a:p>
          <a:p>
            <a:endParaRPr lang="en-US" altLang="es-MX" sz="2000" dirty="0"/>
          </a:p>
          <a:p>
            <a:r>
              <a:rPr lang="en-US" altLang="es-MX" sz="2000" dirty="0"/>
              <a:t>Example:</a:t>
            </a:r>
          </a:p>
          <a:p>
            <a:endParaRPr lang="en-U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25</a:t>
            </a:fld>
            <a:endParaRPr lang="es-MX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99" y="3284984"/>
            <a:ext cx="7827537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206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</a:t>
            </a:r>
          </a:p>
          <a:p>
            <a:r>
              <a:rPr lang="en-US" dirty="0" smtClean="0"/>
              <a:t>26-nov-2019</a:t>
            </a:r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26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Unit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FPU </a:t>
            </a:r>
            <a:r>
              <a:rPr lang="en-US" sz="2400" dirty="0" smtClean="0"/>
              <a:t>Data Register </a:t>
            </a:r>
            <a:r>
              <a:rPr lang="en-US" sz="2400" dirty="0"/>
              <a:t>Stack, core of the FPU</a:t>
            </a:r>
          </a:p>
          <a:p>
            <a:r>
              <a:rPr lang="en-US" altLang="es-MX" sz="2400" i="1" dirty="0"/>
              <a:t>Eight</a:t>
            </a:r>
            <a:r>
              <a:rPr lang="en-US" altLang="es-MX" sz="2400" dirty="0"/>
              <a:t> individually addressable </a:t>
            </a:r>
            <a:r>
              <a:rPr lang="en-US" altLang="es-MX" sz="2400" i="1" dirty="0"/>
              <a:t>80-bit </a:t>
            </a:r>
            <a:r>
              <a:rPr lang="en-US" altLang="es-MX" sz="2400" i="1" dirty="0" smtClean="0"/>
              <a:t>FPU Data </a:t>
            </a:r>
            <a:r>
              <a:rPr lang="en-US" altLang="es-MX" sz="2400" i="1" dirty="0"/>
              <a:t>R</a:t>
            </a:r>
            <a:r>
              <a:rPr lang="en-US" altLang="es-MX" sz="2400" i="1" dirty="0" smtClean="0"/>
              <a:t>egisters </a:t>
            </a:r>
            <a:r>
              <a:rPr lang="en-US" altLang="es-MX" sz="2400" dirty="0"/>
              <a:t>named </a:t>
            </a:r>
            <a:r>
              <a:rPr lang="en-US" altLang="es-MX" sz="2400" i="1" dirty="0"/>
              <a:t>R0</a:t>
            </a:r>
            <a:r>
              <a:rPr lang="en-US" altLang="es-MX" sz="2400" dirty="0"/>
              <a:t> through </a:t>
            </a:r>
            <a:r>
              <a:rPr lang="en-US" altLang="es-MX" sz="2400" i="1" dirty="0"/>
              <a:t>R7</a:t>
            </a:r>
            <a:r>
              <a:rPr lang="en-US" altLang="es-MX" sz="2400" dirty="0"/>
              <a:t> </a:t>
            </a:r>
          </a:p>
          <a:p>
            <a:r>
              <a:rPr lang="en-US" altLang="es-MX" sz="2400" i="1" dirty="0"/>
              <a:t>Three-bit</a:t>
            </a:r>
            <a:r>
              <a:rPr lang="en-US" altLang="es-MX" sz="2400" dirty="0"/>
              <a:t> field named </a:t>
            </a:r>
            <a:r>
              <a:rPr lang="en-US" altLang="es-MX" sz="2400" i="1" dirty="0"/>
              <a:t>TOP</a:t>
            </a:r>
            <a:r>
              <a:rPr lang="en-US" altLang="es-MX" sz="2400" dirty="0"/>
              <a:t> in the FPU status word identifies </a:t>
            </a:r>
            <a:r>
              <a:rPr lang="en-US" altLang="es-MX" sz="2400" dirty="0" smtClean="0"/>
              <a:t>then FPU Data Register </a:t>
            </a:r>
            <a:r>
              <a:rPr lang="en-US" altLang="es-MX" sz="2400" dirty="0"/>
              <a:t>N</a:t>
            </a:r>
            <a:r>
              <a:rPr lang="en-US" altLang="es-MX" sz="2400" dirty="0" smtClean="0"/>
              <a:t>umber </a:t>
            </a:r>
            <a:r>
              <a:rPr lang="en-US" altLang="es-MX" sz="2400" dirty="0"/>
              <a:t>that is currently the </a:t>
            </a:r>
            <a:r>
              <a:rPr lang="en-US" altLang="es-MX" sz="2400" i="1" dirty="0"/>
              <a:t>top</a:t>
            </a:r>
            <a:r>
              <a:rPr lang="en-US" altLang="es-MX" sz="2400" dirty="0"/>
              <a:t> of stack.</a:t>
            </a:r>
          </a:p>
          <a:p>
            <a:endParaRPr lang="en-US" sz="24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3717032"/>
            <a:ext cx="39338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88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B189D1-9CD0-4F85-9C16-B926DA3A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FPU </a:t>
            </a:r>
            <a:r>
              <a:rPr lang="es-MX" dirty="0" err="1" smtClean="0"/>
              <a:t>Stack</a:t>
            </a:r>
            <a:r>
              <a:rPr lang="es-MX" dirty="0" smtClean="0"/>
              <a:t>: </a:t>
            </a:r>
            <a:r>
              <a:rPr lang="es-MX" i="1" dirty="0" err="1" smtClean="0"/>
              <a:t>Push</a:t>
            </a:r>
            <a:r>
              <a:rPr lang="es-MX" dirty="0" smtClean="0"/>
              <a:t> and </a:t>
            </a:r>
            <a:r>
              <a:rPr lang="es-MX" i="1" dirty="0" smtClean="0"/>
              <a:t>Pop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772470E-6F70-472C-8B82-99A9CBAAA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s-MX" dirty="0" smtClean="0">
                <a:solidFill>
                  <a:srgbClr val="FF0000"/>
                </a:solidFill>
              </a:rPr>
              <a:t>PUSH</a:t>
            </a:r>
            <a:r>
              <a:rPr lang="en-US" altLang="es-MX" dirty="0" smtClean="0"/>
              <a:t> / LOAD operation</a:t>
            </a:r>
            <a:endParaRPr lang="en-US" altLang="es-MX" dirty="0"/>
          </a:p>
          <a:p>
            <a:pPr lvl="1"/>
            <a:r>
              <a:rPr lang="en-US" altLang="es-MX" dirty="0" smtClean="0"/>
              <a:t>LOAD operand</a:t>
            </a:r>
          </a:p>
          <a:p>
            <a:pPr lvl="2"/>
            <a:r>
              <a:rPr lang="en-US" altLang="es-MX" dirty="0" smtClean="0"/>
              <a:t>TOP - -</a:t>
            </a:r>
          </a:p>
          <a:p>
            <a:pPr lvl="2"/>
            <a:r>
              <a:rPr lang="en-US" altLang="es-MX" dirty="0" smtClean="0"/>
              <a:t>ST(0) &lt;- operand</a:t>
            </a:r>
            <a:endParaRPr lang="en-US" altLang="es-MX" dirty="0"/>
          </a:p>
          <a:p>
            <a:endParaRPr lang="en-US" altLang="es-MX" dirty="0" smtClean="0"/>
          </a:p>
          <a:p>
            <a:r>
              <a:rPr lang="en-US" altLang="es-MX" dirty="0" smtClean="0">
                <a:solidFill>
                  <a:srgbClr val="FF0000"/>
                </a:solidFill>
              </a:rPr>
              <a:t>POP</a:t>
            </a:r>
            <a:r>
              <a:rPr lang="en-US" altLang="es-MX" dirty="0" smtClean="0"/>
              <a:t> </a:t>
            </a:r>
            <a:r>
              <a:rPr lang="en-US" altLang="es-MX" dirty="0"/>
              <a:t>/ </a:t>
            </a:r>
            <a:r>
              <a:rPr lang="en-US" altLang="es-MX" dirty="0" smtClean="0"/>
              <a:t>STORE </a:t>
            </a:r>
            <a:r>
              <a:rPr lang="en-US" altLang="es-MX" dirty="0"/>
              <a:t>operation</a:t>
            </a:r>
          </a:p>
          <a:p>
            <a:pPr lvl="1"/>
            <a:r>
              <a:rPr lang="en-US" altLang="es-MX" dirty="0" smtClean="0"/>
              <a:t>STORE operand</a:t>
            </a:r>
            <a:endParaRPr lang="en-US" altLang="es-MX" dirty="0"/>
          </a:p>
          <a:p>
            <a:pPr lvl="2"/>
            <a:r>
              <a:rPr lang="en-US" altLang="es-MX" dirty="0"/>
              <a:t>o</a:t>
            </a:r>
            <a:r>
              <a:rPr lang="en-US" altLang="es-MX" dirty="0" smtClean="0"/>
              <a:t>perand &lt;- ST(0)</a:t>
            </a:r>
            <a:endParaRPr lang="en-US" altLang="es-MX" dirty="0"/>
          </a:p>
          <a:p>
            <a:pPr lvl="2"/>
            <a:r>
              <a:rPr lang="en-US" altLang="es-MX" dirty="0" smtClean="0"/>
              <a:t>TOP + +</a:t>
            </a:r>
            <a:endParaRPr lang="en-US" altLang="es-MX" dirty="0"/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D1CE7981-6531-4A2B-B4B7-68DAB17A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ACC2823A-EFB2-4792-BE22-627D5ADD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406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Floating-Point Unit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715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FPU Stack, </a:t>
            </a:r>
            <a:r>
              <a:rPr lang="en-US" sz="2400" dirty="0" smtClean="0"/>
              <a:t>initial value,</a:t>
            </a:r>
            <a:r>
              <a:rPr lang="en-US" sz="2400" dirty="0" smtClean="0"/>
              <a:t> </a:t>
            </a:r>
            <a:r>
              <a:rPr lang="en-US" sz="2400" dirty="0" smtClean="0"/>
              <a:t>TOP = 100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, ST(0) is R4</a:t>
            </a:r>
          </a:p>
          <a:p>
            <a:endParaRPr lang="en-US" sz="2400" dirty="0" smtClean="0"/>
          </a:p>
          <a:p>
            <a:r>
              <a:rPr lang="en-US" sz="2400" dirty="0" smtClean="0"/>
              <a:t>FPU </a:t>
            </a:r>
            <a:r>
              <a:rPr lang="en-US" sz="2400" dirty="0"/>
              <a:t>S</a:t>
            </a:r>
            <a:r>
              <a:rPr lang="en-US" sz="2400" dirty="0" smtClean="0"/>
              <a:t>tack </a:t>
            </a:r>
            <a:r>
              <a:rPr lang="en-US" sz="2400" dirty="0"/>
              <a:t>after pushing 1.0 and </a:t>
            </a:r>
            <a:r>
              <a:rPr lang="en-US" sz="2400" dirty="0" smtClean="0"/>
              <a:t>2.0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TOP--,  ST(0) &lt;- 1.0;             TOP-</a:t>
            </a:r>
            <a:r>
              <a:rPr lang="en-US" sz="2400" dirty="0"/>
              <a:t>-,  ST(0) &lt;- </a:t>
            </a:r>
            <a:r>
              <a:rPr lang="en-US" sz="2400" dirty="0" smtClean="0"/>
              <a:t>2.0    </a:t>
            </a:r>
          </a:p>
          <a:p>
            <a:pPr marL="0" indent="0">
              <a:buNone/>
            </a:pPr>
            <a:r>
              <a:rPr lang="en-US" sz="2400" dirty="0" smtClean="0"/>
              <a:t>           TOP </a:t>
            </a:r>
            <a:r>
              <a:rPr lang="en-US" sz="2400" dirty="0"/>
              <a:t>= ___? </a:t>
            </a:r>
            <a:r>
              <a:rPr lang="en-US" sz="2400" dirty="0" smtClean="0"/>
              <a:t>                         TOP </a:t>
            </a:r>
            <a:r>
              <a:rPr lang="en-US" sz="2400" dirty="0"/>
              <a:t>= ___?</a:t>
            </a:r>
            <a:endParaRPr lang="es-MX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45" y="2780928"/>
            <a:ext cx="57245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9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B189D1-9CD0-4F85-9C16-B926DA3A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Issues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772470E-6F70-472C-8B82-99A9CBAAA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s-MX" dirty="0" smtClean="0"/>
              <a:t>FPU stack works in a circular fashion</a:t>
            </a:r>
            <a:endParaRPr lang="en-US" altLang="es-MX" dirty="0"/>
          </a:p>
          <a:p>
            <a:endParaRPr lang="en-US" altLang="es-MX" dirty="0" smtClean="0"/>
          </a:p>
          <a:p>
            <a:r>
              <a:rPr lang="en-US" altLang="es-MX" dirty="0" smtClean="0"/>
              <a:t>Situations</a:t>
            </a:r>
            <a:endParaRPr lang="en-US" altLang="es-MX" dirty="0"/>
          </a:p>
          <a:p>
            <a:pPr lvl="1"/>
            <a:r>
              <a:rPr lang="en-US" altLang="es-MX" dirty="0" smtClean="0"/>
              <a:t>If TOP equals 7 (R7) before the POP,  TOP++ reaches R0.</a:t>
            </a:r>
            <a:endParaRPr lang="en-US" altLang="es-MX" dirty="0"/>
          </a:p>
          <a:p>
            <a:pPr lvl="1"/>
            <a:r>
              <a:rPr lang="en-US" altLang="es-MX" dirty="0" err="1" smtClean="0"/>
              <a:t>PUSHing</a:t>
            </a:r>
            <a:r>
              <a:rPr lang="en-US" altLang="es-MX" dirty="0" smtClean="0"/>
              <a:t> a value into a full stack, </a:t>
            </a:r>
            <a:r>
              <a:rPr lang="en-US" altLang="es-MX" dirty="0" smtClean="0"/>
              <a:t>can overwrite a data register, launching an </a:t>
            </a:r>
            <a:r>
              <a:rPr lang="en-US" altLang="es-MX" i="1" dirty="0" smtClean="0"/>
              <a:t>exception</a:t>
            </a:r>
            <a:r>
              <a:rPr lang="en-US" altLang="es-MX" dirty="0" smtClean="0"/>
              <a:t>.</a:t>
            </a:r>
            <a:endParaRPr lang="en-US" altLang="es-MX" dirty="0"/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D1CE7981-6531-4A2B-B4B7-68DAB17A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ACC2823A-EFB2-4792-BE22-627D5ADD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957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3703BA-E898-4E18-82C4-CBEA09D2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FPU </a:t>
            </a:r>
            <a:r>
              <a:rPr lang="es-MX" dirty="0" err="1" smtClean="0"/>
              <a:t>Special-Purpose</a:t>
            </a:r>
            <a:r>
              <a:rPr lang="es-MX" dirty="0" smtClean="0"/>
              <a:t> </a:t>
            </a:r>
            <a:r>
              <a:rPr lang="es-MX" dirty="0" err="1"/>
              <a:t>Registers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457E873-9E5C-42F8-BB00-A1E3DA37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05B0638C-926E-4C54-8571-1F613539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A37BA6FC-5205-446B-B175-A2293113B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1" y="1918494"/>
            <a:ext cx="4217277" cy="459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700" dirty="0"/>
              <a:t>• </a:t>
            </a:r>
            <a:r>
              <a:rPr lang="en-US" altLang="es-MX" sz="1700" b="1" dirty="0"/>
              <a:t>Opcode register</a:t>
            </a:r>
            <a:r>
              <a:rPr lang="en-US" altLang="es-MX" sz="1700" dirty="0"/>
              <a:t>: stores </a:t>
            </a:r>
            <a:r>
              <a:rPr lang="en-US" altLang="es-MX" sz="1700" i="1" dirty="0"/>
              <a:t>opcode</a:t>
            </a:r>
            <a:r>
              <a:rPr lang="en-US" altLang="es-MX" sz="1700" dirty="0"/>
              <a:t> of last </a:t>
            </a:r>
            <a:r>
              <a:rPr lang="en-US" altLang="es-MX" sz="1700" dirty="0" smtClean="0"/>
              <a:t>non-control </a:t>
            </a:r>
            <a:r>
              <a:rPr lang="en-US" altLang="es-MX" sz="1700" dirty="0"/>
              <a:t>instruction executed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sz="1700" dirty="0"/>
              <a:t>• </a:t>
            </a:r>
            <a:r>
              <a:rPr lang="en-US" altLang="es-MX" sz="1700" b="1" dirty="0"/>
              <a:t>Control register</a:t>
            </a:r>
            <a:r>
              <a:rPr lang="en-US" altLang="es-MX" sz="1700" dirty="0"/>
              <a:t>: controls precision and rounding method for calculations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sz="1700" dirty="0"/>
              <a:t>• </a:t>
            </a:r>
            <a:r>
              <a:rPr lang="en-US" altLang="es-MX" sz="1700" b="1" dirty="0"/>
              <a:t>Status register</a:t>
            </a:r>
            <a:r>
              <a:rPr lang="en-US" altLang="es-MX" sz="1700" dirty="0"/>
              <a:t>: top-of-stack pointer, condition codes, exception warnings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sz="1700" dirty="0"/>
              <a:t>• </a:t>
            </a:r>
            <a:r>
              <a:rPr lang="en-US" altLang="es-MX" sz="1700" b="1" dirty="0"/>
              <a:t>Tag register</a:t>
            </a:r>
            <a:r>
              <a:rPr lang="en-US" altLang="es-MX" sz="1700" dirty="0"/>
              <a:t>: indicates content type of each register in the register </a:t>
            </a:r>
            <a:r>
              <a:rPr lang="en-US" altLang="es-MX" sz="1700" dirty="0" smtClean="0"/>
              <a:t>stack (size)</a:t>
            </a:r>
            <a:endParaRPr lang="en-US" altLang="es-MX" sz="1700" dirty="0"/>
          </a:p>
          <a:p>
            <a:pPr eaLnBrk="1" hangingPunct="1">
              <a:spcBef>
                <a:spcPct val="50000"/>
              </a:spcBef>
            </a:pPr>
            <a:r>
              <a:rPr lang="en-US" altLang="es-MX" sz="1700" dirty="0"/>
              <a:t>• </a:t>
            </a:r>
            <a:r>
              <a:rPr lang="en-US" altLang="es-MX" sz="1700" b="1" dirty="0"/>
              <a:t>Last instruction pointer register</a:t>
            </a:r>
            <a:r>
              <a:rPr lang="en-US" altLang="es-MX" sz="1700" dirty="0"/>
              <a:t>: pointer to last non-control executed instruction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sz="1700" dirty="0"/>
              <a:t>• </a:t>
            </a:r>
            <a:r>
              <a:rPr lang="en-US" altLang="es-MX" sz="1700" b="1" dirty="0"/>
              <a:t>Last data (operand) pointer register</a:t>
            </a:r>
            <a:r>
              <a:rPr lang="en-US" altLang="es-MX" sz="1700" dirty="0"/>
              <a:t>: points to  data operand used by last executed instruction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189A119B-7BC4-4582-887D-970D5840E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003" y="1918494"/>
            <a:ext cx="4057159" cy="381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56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B189D1-9CD0-4F85-9C16-B926DA3A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FPU </a:t>
            </a:r>
            <a:r>
              <a:rPr lang="es-MX" dirty="0" err="1" smtClean="0"/>
              <a:t>Stack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772470E-6F70-472C-8B82-99A9CBAAA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s-MX" dirty="0" smtClean="0"/>
              <a:t>Stack </a:t>
            </a:r>
            <a:r>
              <a:rPr lang="en-US" altLang="es-MX" dirty="0" smtClean="0"/>
              <a:t>does it great evaluating expressions in </a:t>
            </a:r>
            <a:r>
              <a:rPr lang="en-US" altLang="es-MX" i="1" dirty="0" smtClean="0"/>
              <a:t>postfix</a:t>
            </a:r>
            <a:r>
              <a:rPr lang="en-US" altLang="es-MX" dirty="0" smtClean="0"/>
              <a:t> format</a:t>
            </a:r>
            <a:endParaRPr lang="en-US" altLang="es-MX" dirty="0"/>
          </a:p>
          <a:p>
            <a:r>
              <a:rPr lang="en-US" altLang="es-MX" i="1" dirty="0" smtClean="0"/>
              <a:t>Infix</a:t>
            </a:r>
            <a:r>
              <a:rPr lang="en-US" altLang="es-MX" dirty="0" smtClean="0"/>
              <a:t> expression</a:t>
            </a:r>
            <a:endParaRPr lang="en-US" altLang="es-MX" dirty="0"/>
          </a:p>
          <a:p>
            <a:pPr lvl="1"/>
            <a:r>
              <a:rPr lang="en-US" altLang="es-MX" dirty="0" smtClean="0"/>
              <a:t>(5*6)+4</a:t>
            </a:r>
            <a:endParaRPr lang="en-US" altLang="es-MX" dirty="0"/>
          </a:p>
          <a:p>
            <a:r>
              <a:rPr lang="en-US" altLang="es-MX" i="1" dirty="0" smtClean="0"/>
              <a:t>Postfix</a:t>
            </a:r>
            <a:r>
              <a:rPr lang="en-US" altLang="es-MX" dirty="0" smtClean="0"/>
              <a:t> </a:t>
            </a:r>
            <a:r>
              <a:rPr lang="en-US" altLang="es-MX" dirty="0"/>
              <a:t>expression</a:t>
            </a:r>
          </a:p>
          <a:p>
            <a:pPr lvl="1"/>
            <a:r>
              <a:rPr lang="en-US" altLang="es-MX" dirty="0" smtClean="0"/>
              <a:t>5  6  *  4  +</a:t>
            </a:r>
            <a:endParaRPr lang="en-US" altLang="es-MX" dirty="0"/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D1CE7981-6531-4A2B-B4B7-68DAB17A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ACC2823A-EFB2-4792-BE22-627D5ADD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60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AE5B98E-8F70-448C-9FC4-DE1246C5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/>
              <a:t>Floating-Point Exceptions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1524220-8294-4514-8D11-98FBA64DE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/>
            <a:r>
              <a:rPr lang="en-US" altLang="es-MX" dirty="0"/>
              <a:t>Five types of exception conditions</a:t>
            </a:r>
          </a:p>
          <a:p>
            <a:pPr marL="876300" lvl="1" indent="-419100"/>
            <a:r>
              <a:rPr lang="en-US" altLang="es-MX" dirty="0"/>
              <a:t>Invalid operation</a:t>
            </a:r>
          </a:p>
          <a:p>
            <a:pPr marL="876300" lvl="1" indent="-419100"/>
            <a:r>
              <a:rPr lang="en-US" altLang="es-MX" dirty="0"/>
              <a:t>Divide by zero</a:t>
            </a:r>
          </a:p>
          <a:p>
            <a:pPr marL="876300" lvl="1" indent="-419100"/>
            <a:r>
              <a:rPr lang="en-US" altLang="es-MX" dirty="0"/>
              <a:t>Denormalized operand</a:t>
            </a:r>
          </a:p>
          <a:p>
            <a:pPr marL="876300" lvl="1" indent="-419100"/>
            <a:r>
              <a:rPr lang="en-US" altLang="es-MX" dirty="0"/>
              <a:t>Numeric overflow</a:t>
            </a:r>
          </a:p>
          <a:p>
            <a:pPr marL="876300" lvl="1" indent="-419100"/>
            <a:r>
              <a:rPr lang="en-US" altLang="es-MX" dirty="0"/>
              <a:t>Inexact precision</a:t>
            </a:r>
          </a:p>
          <a:p>
            <a:pPr marL="457200" indent="-457200"/>
            <a:r>
              <a:rPr lang="en-US" altLang="es-MX" dirty="0"/>
              <a:t>Each has a corresponding </a:t>
            </a:r>
            <a:r>
              <a:rPr lang="en-US" altLang="es-MX" i="1" dirty="0"/>
              <a:t>mask </a:t>
            </a:r>
            <a:r>
              <a:rPr lang="en-US" altLang="es-MX" dirty="0"/>
              <a:t>bit</a:t>
            </a:r>
          </a:p>
          <a:p>
            <a:pPr marL="876300" lvl="1" indent="-419100"/>
            <a:r>
              <a:rPr lang="en-US" altLang="es-MX" sz="2000" dirty="0"/>
              <a:t>if set when an exception occurs, the exception is handled automatically by FPU</a:t>
            </a:r>
          </a:p>
          <a:p>
            <a:pPr marL="876300" lvl="1" indent="-419100"/>
            <a:r>
              <a:rPr lang="en-US" altLang="es-MX" sz="2000" dirty="0"/>
              <a:t>if clear when an exception occurs, a software exception handler is invoked</a:t>
            </a:r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BE68F21-A2E9-492F-9A6A-6CF0E0E8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BEFB6EC2-4F7B-4D4B-B7F0-3385600F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4958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6232</TotalTime>
  <Words>781</Words>
  <Application>Microsoft Office PowerPoint</Application>
  <PresentationFormat>Presentación en pantalla (4:3)</PresentationFormat>
  <Paragraphs>205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Tema de Office</vt:lpstr>
      <vt:lpstr>ORGANIZACIÓN Y PROGRAMACIÓN DE COMPUTADORAS</vt:lpstr>
      <vt:lpstr>x86 Floating-Point</vt:lpstr>
      <vt:lpstr>Floating-Point Unit</vt:lpstr>
      <vt:lpstr>FPU Stack: Push and Pop </vt:lpstr>
      <vt:lpstr>X86 Floating-Point Unit</vt:lpstr>
      <vt:lpstr>Issues</vt:lpstr>
      <vt:lpstr>FPU Special-Purpose Registers</vt:lpstr>
      <vt:lpstr>FPU Stack</vt:lpstr>
      <vt:lpstr>Floating-Point Exceptions</vt:lpstr>
      <vt:lpstr>FPU Instruction Set - 1</vt:lpstr>
      <vt:lpstr>FPU Instruction Set - 2</vt:lpstr>
      <vt:lpstr>FP Data Types</vt:lpstr>
      <vt:lpstr>Floating-Point I/O</vt:lpstr>
      <vt:lpstr>Floating-Point Instruction Set</vt:lpstr>
      <vt:lpstr>First FPU Instruction</vt:lpstr>
      <vt:lpstr>Data Transfer Instructions</vt:lpstr>
      <vt:lpstr>Load a Floating-Point Value</vt:lpstr>
      <vt:lpstr>FLD</vt:lpstr>
      <vt:lpstr>Memory Operand Types</vt:lpstr>
      <vt:lpstr>Store Floating-Point Value</vt:lpstr>
      <vt:lpstr>Arithmetic Instructions</vt:lpstr>
      <vt:lpstr>Floating-Point Add</vt:lpstr>
      <vt:lpstr>Floating-Point Add</vt:lpstr>
      <vt:lpstr>Floating-Point Subtract</vt:lpstr>
      <vt:lpstr>Floating-Point Subtract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572</cp:revision>
  <cp:lastPrinted>2019-11-26T02:26:11Z</cp:lastPrinted>
  <dcterms:created xsi:type="dcterms:W3CDTF">2014-08-28T12:23:32Z</dcterms:created>
  <dcterms:modified xsi:type="dcterms:W3CDTF">2019-11-26T02:26:19Z</dcterms:modified>
</cp:coreProperties>
</file>