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11" r:id="rId3"/>
    <p:sldId id="303" r:id="rId4"/>
    <p:sldId id="319" r:id="rId5"/>
    <p:sldId id="290" r:id="rId6"/>
    <p:sldId id="276" r:id="rId7"/>
    <p:sldId id="294" r:id="rId8"/>
    <p:sldId id="297" r:id="rId9"/>
    <p:sldId id="302" r:id="rId10"/>
    <p:sldId id="312" r:id="rId11"/>
    <p:sldId id="296" r:id="rId12"/>
    <p:sldId id="304" r:id="rId13"/>
    <p:sldId id="299" r:id="rId14"/>
    <p:sldId id="307" r:id="rId15"/>
    <p:sldId id="305" r:id="rId16"/>
    <p:sldId id="308" r:id="rId17"/>
    <p:sldId id="300" r:id="rId18"/>
    <p:sldId id="309" r:id="rId19"/>
    <p:sldId id="314" r:id="rId20"/>
    <p:sldId id="306" r:id="rId21"/>
    <p:sldId id="315" r:id="rId22"/>
    <p:sldId id="316" r:id="rId23"/>
    <p:sldId id="317" r:id="rId24"/>
    <p:sldId id="318" r:id="rId25"/>
    <p:sldId id="260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0" d="100"/>
          <a:sy n="90" d="100"/>
        </p:scale>
        <p:origin x="9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27/11/2019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27/11/2019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27/11/2019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27/11/2019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27/11/2019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27/11/2019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27/11/2019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27/11/2019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27/11/2019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27/11/2019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27/11/2019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27/11/2019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2019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FMUL and FDIV </a:t>
            </a:r>
            <a:r>
              <a:rPr lang="es-MX" dirty="0" err="1"/>
              <a:t>Families</a:t>
            </a:r>
            <a:r>
              <a:rPr lang="es-MX" dirty="0"/>
              <a:t> 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FMULP</a:t>
            </a:r>
          </a:p>
          <a:p>
            <a:r>
              <a:rPr lang="es-MX" dirty="0"/>
              <a:t>FIMUL</a:t>
            </a:r>
          </a:p>
          <a:p>
            <a:endParaRPr lang="es-MX" dirty="0"/>
          </a:p>
          <a:p>
            <a:r>
              <a:rPr lang="es-MX" dirty="0"/>
              <a:t>FDIVP</a:t>
            </a:r>
          </a:p>
          <a:p>
            <a:r>
              <a:rPr lang="es-MX" dirty="0"/>
              <a:t>FIDIV</a:t>
            </a:r>
          </a:p>
          <a:p>
            <a:endParaRPr lang="es-MX" dirty="0"/>
          </a:p>
          <a:p>
            <a:r>
              <a:rPr lang="es-MX" dirty="0" err="1">
                <a:solidFill>
                  <a:srgbClr val="FF0000"/>
                </a:solidFill>
              </a:rPr>
              <a:t>Check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for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operands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492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TOP </a:t>
            </a:r>
            <a:r>
              <a:rPr lang="es-MX" dirty="0" err="1"/>
              <a:t>field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00200"/>
            <a:ext cx="4710715" cy="452596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FPU Status Word    </a:t>
            </a:r>
          </a:p>
          <a:p>
            <a:pPr lvl="1"/>
            <a:r>
              <a:rPr lang="es-MX" dirty="0" err="1"/>
              <a:t>The</a:t>
            </a:r>
            <a:r>
              <a:rPr lang="es-MX" dirty="0"/>
              <a:t> TOP </a:t>
            </a:r>
            <a:r>
              <a:rPr lang="es-MX" dirty="0" err="1"/>
              <a:t>field</a:t>
            </a:r>
            <a:r>
              <a:rPr lang="es-MX" dirty="0"/>
              <a:t>, </a:t>
            </a:r>
            <a:r>
              <a:rPr lang="en-US" dirty="0"/>
              <a:t>from bits 11 through 13.</a:t>
            </a:r>
            <a:endParaRPr lang="es-MX" dirty="0"/>
          </a:p>
          <a:p>
            <a:endParaRPr lang="es-MX" dirty="0"/>
          </a:p>
          <a:p>
            <a:r>
              <a:rPr lang="es-MX" dirty="0"/>
              <a:t>FNSTSW,</a:t>
            </a:r>
          </a:p>
          <a:p>
            <a:pPr lvl="1"/>
            <a:r>
              <a:rPr lang="es-MX" dirty="0"/>
              <a:t>Store FPU Status Word in a 16-bit </a:t>
            </a:r>
            <a:r>
              <a:rPr lang="es-MX" dirty="0" err="1"/>
              <a:t>integer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E.g</a:t>
            </a:r>
            <a:r>
              <a:rPr lang="es-MX" dirty="0"/>
              <a:t>.     FNSTSW  AX</a:t>
            </a:r>
          </a:p>
          <a:p>
            <a:pPr lvl="1"/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TOP </a:t>
            </a:r>
            <a:r>
              <a:rPr lang="es-MX" dirty="0" err="1"/>
              <a:t>field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915" y="1844824"/>
            <a:ext cx="3518885" cy="33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3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Comparing</a:t>
            </a:r>
            <a:r>
              <a:rPr lang="es-MX" dirty="0"/>
              <a:t> </a:t>
            </a:r>
            <a:r>
              <a:rPr lang="es-MX" dirty="0" err="1"/>
              <a:t>Floating-Points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 - 1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FCOM  </a:t>
            </a:r>
            <a:r>
              <a:rPr lang="es-MX" dirty="0" err="1"/>
              <a:t>instruction</a:t>
            </a:r>
            <a:endParaRPr lang="es-MX" dirty="0"/>
          </a:p>
          <a:p>
            <a:r>
              <a:rPr lang="es-MX" dirty="0" err="1"/>
              <a:t>Operands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Family</a:t>
            </a:r>
            <a:r>
              <a:rPr lang="es-MX" dirty="0"/>
              <a:t> +</a:t>
            </a:r>
          </a:p>
          <a:p>
            <a:pPr lvl="1"/>
            <a:r>
              <a:rPr lang="es-MX" dirty="0"/>
              <a:t>FCOMP, FCOMPP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pic>
        <p:nvPicPr>
          <p:cNvPr id="6" name="Picture 4" descr="A Table has 4 rows and 2 columns. The columns have the following headings from left to right. Instruction, Description. The row entries are as follows. Row 1. Instruction, F C O M. Description, Compare S T (0) to S T (1). Row 2. Instruction, F C O M, m 32 f p. Description, Compare S T (0) to m 32 f p. Row 3. Instruction, F C O M, m 64 f p. Description, Compare S T (0) to m 64 f p. Row 4. Instruction, F C O M, S T (i). Description, Compare S T (0) to S T (i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5126727" cy="238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Comparing</a:t>
            </a:r>
            <a:r>
              <a:rPr lang="es-MX" dirty="0"/>
              <a:t> </a:t>
            </a:r>
            <a:r>
              <a:rPr lang="es-MX" dirty="0" err="1"/>
              <a:t>Floating</a:t>
            </a:r>
            <a:r>
              <a:rPr lang="es-MX" dirty="0"/>
              <a:t>-Point </a:t>
            </a:r>
            <a:r>
              <a:rPr lang="es-MX" dirty="0" err="1"/>
              <a:t>Values</a:t>
            </a:r>
            <a:r>
              <a:rPr lang="es-MX" dirty="0"/>
              <a:t> - 2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FCOM, family of comparing instructions</a:t>
            </a:r>
          </a:p>
          <a:p>
            <a:r>
              <a:rPr lang="en-US" dirty="0"/>
              <a:t>Compares two floating-values, affecting the flags of the </a:t>
            </a:r>
            <a:r>
              <a:rPr lang="en-US" i="1" dirty="0"/>
              <a:t>FPU Status Word</a:t>
            </a:r>
          </a:p>
          <a:p>
            <a:r>
              <a:rPr lang="en-US" dirty="0"/>
              <a:t>The flags of the </a:t>
            </a:r>
            <a:r>
              <a:rPr lang="en-US" i="1" dirty="0"/>
              <a:t>FPU Status Word</a:t>
            </a:r>
            <a:r>
              <a:rPr lang="en-US" dirty="0"/>
              <a:t> must be passed to </a:t>
            </a:r>
            <a:r>
              <a:rPr lang="en-US" i="1" dirty="0"/>
              <a:t>EFLAGS</a:t>
            </a:r>
            <a:r>
              <a:rPr lang="en-US" dirty="0"/>
              <a:t>, to use de </a:t>
            </a:r>
            <a:r>
              <a:rPr lang="en-US" i="1" dirty="0" err="1"/>
              <a:t>jconds</a:t>
            </a:r>
            <a:r>
              <a:rPr lang="en-US" dirty="0"/>
              <a:t>.</a:t>
            </a:r>
          </a:p>
          <a:p>
            <a:r>
              <a:rPr lang="en-US" dirty="0"/>
              <a:t>Cannot use the </a:t>
            </a:r>
            <a:r>
              <a:rPr lang="en-US" i="1" dirty="0"/>
              <a:t>macro-directiv</a:t>
            </a:r>
            <a:r>
              <a:rPr lang="en-US" dirty="0"/>
              <a:t>e to compare floating-point values.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929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after FCOMs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en-US" dirty="0"/>
              <a:t>Required steps:</a:t>
            </a:r>
          </a:p>
          <a:p>
            <a:pPr marL="876300" lvl="1" indent="-419100">
              <a:buFontTx/>
              <a:buAutoNum type="arabicPeriod"/>
            </a:pPr>
            <a:r>
              <a:rPr lang="en-US" altLang="en-US" dirty="0"/>
              <a:t>Use the F</a:t>
            </a:r>
            <a:r>
              <a:rPr lang="en-US" altLang="en-US" sz="100" dirty="0"/>
              <a:t> </a:t>
            </a:r>
            <a:r>
              <a:rPr lang="en-US" altLang="en-US" dirty="0"/>
              <a:t>N</a:t>
            </a:r>
            <a:r>
              <a:rPr lang="en-US" altLang="en-US" sz="100" dirty="0"/>
              <a:t> </a:t>
            </a:r>
            <a:r>
              <a:rPr lang="en-US" altLang="en-US" dirty="0"/>
              <a:t>S</a:t>
            </a:r>
            <a:r>
              <a:rPr lang="en-US" altLang="en-US" sz="100" dirty="0"/>
              <a:t> </a:t>
            </a:r>
            <a:r>
              <a:rPr lang="en-US" altLang="en-US" dirty="0"/>
              <a:t>T</a:t>
            </a:r>
            <a:r>
              <a:rPr lang="en-US" altLang="en-US" sz="100" dirty="0"/>
              <a:t> </a:t>
            </a:r>
            <a:r>
              <a:rPr lang="en-US" altLang="en-US" dirty="0"/>
              <a:t>S</a:t>
            </a:r>
            <a:r>
              <a:rPr lang="en-US" altLang="en-US" sz="100" dirty="0"/>
              <a:t> </a:t>
            </a:r>
            <a:r>
              <a:rPr lang="en-US" altLang="en-US" dirty="0"/>
              <a:t>W AX instruction to move the F</a:t>
            </a:r>
            <a:r>
              <a:rPr lang="en-US" altLang="en-US" sz="100" dirty="0"/>
              <a:t> </a:t>
            </a:r>
            <a:r>
              <a:rPr lang="en-US" altLang="en-US" dirty="0"/>
              <a:t>P</a:t>
            </a:r>
            <a:r>
              <a:rPr lang="en-US" altLang="en-US" sz="100" dirty="0"/>
              <a:t> </a:t>
            </a:r>
            <a:r>
              <a:rPr lang="en-US" altLang="en-US" dirty="0"/>
              <a:t>U status word into A</a:t>
            </a:r>
            <a:r>
              <a:rPr lang="en-US" altLang="en-US" sz="100" dirty="0"/>
              <a:t> </a:t>
            </a:r>
            <a:r>
              <a:rPr lang="en-US" altLang="en-US" dirty="0"/>
              <a:t>X.</a:t>
            </a:r>
          </a:p>
          <a:p>
            <a:pPr marL="876300" lvl="1" indent="-419100">
              <a:buFontTx/>
              <a:buAutoNum type="arabicPeriod"/>
            </a:pPr>
            <a:endParaRPr lang="en-US" altLang="en-US" dirty="0"/>
          </a:p>
          <a:p>
            <a:pPr marL="876300" lvl="1" indent="-419100">
              <a:buFontTx/>
              <a:buAutoNum type="arabicPeriod"/>
            </a:pPr>
            <a:r>
              <a:rPr lang="en-US" altLang="en-US" dirty="0"/>
              <a:t>Use the S</a:t>
            </a:r>
            <a:r>
              <a:rPr lang="en-US" altLang="en-US" sz="100" dirty="0"/>
              <a:t> </a:t>
            </a:r>
            <a:r>
              <a:rPr lang="en-US" altLang="en-US" dirty="0"/>
              <a:t>A</a:t>
            </a:r>
            <a:r>
              <a:rPr lang="en-US" altLang="en-US" sz="100" dirty="0"/>
              <a:t> </a:t>
            </a:r>
            <a:r>
              <a:rPr lang="en-US" altLang="en-US" dirty="0"/>
              <a:t>H</a:t>
            </a:r>
            <a:r>
              <a:rPr lang="en-US" altLang="en-US" sz="100" dirty="0"/>
              <a:t> </a:t>
            </a:r>
            <a:r>
              <a:rPr lang="en-US" altLang="en-US" dirty="0"/>
              <a:t>F instruction to copy AH into the EFLAGS register.</a:t>
            </a:r>
          </a:p>
          <a:p>
            <a:pPr marL="876300" lvl="1" indent="-419100">
              <a:buFontTx/>
              <a:buAutoNum type="arabicPeriod"/>
            </a:pPr>
            <a:endParaRPr lang="en-US" altLang="en-US" dirty="0"/>
          </a:p>
          <a:p>
            <a:pPr marL="876300" lvl="1" indent="-419100">
              <a:buFontTx/>
              <a:buAutoNum type="arabicPeriod"/>
            </a:pPr>
            <a:r>
              <a:rPr lang="en-US" altLang="en-US" dirty="0"/>
              <a:t>Use J</a:t>
            </a:r>
            <a:r>
              <a:rPr lang="en-US" altLang="en-US" sz="100" dirty="0"/>
              <a:t> </a:t>
            </a:r>
            <a:r>
              <a:rPr lang="en-US" altLang="en-US" dirty="0"/>
              <a:t>A, J</a:t>
            </a:r>
            <a:r>
              <a:rPr lang="en-US" altLang="en-US" sz="100" dirty="0"/>
              <a:t> </a:t>
            </a:r>
            <a:r>
              <a:rPr lang="en-US" altLang="en-US" dirty="0"/>
              <a:t>B, </a:t>
            </a:r>
            <a:r>
              <a:rPr lang="en-US" altLang="en-US" dirty="0" err="1"/>
              <a:t>etc</a:t>
            </a:r>
            <a:r>
              <a:rPr lang="en-US" altLang="en-US" dirty="0"/>
              <a:t>, to do the jumping.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50519"/>
              </p:ext>
            </p:extLst>
          </p:nvPr>
        </p:nvGraphicFramePr>
        <p:xfrm>
          <a:off x="4607931" y="2780928"/>
          <a:ext cx="212430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FNSTSW</a:t>
                      </a:r>
                      <a:r>
                        <a:rPr lang="es-MX" sz="2000" b="0" baseline="0" dirty="0">
                          <a:solidFill>
                            <a:schemeClr val="tx1"/>
                          </a:solidFill>
                        </a:rPr>
                        <a:t>  m2byte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FNSTSW</a:t>
                      </a:r>
                      <a:r>
                        <a:rPr lang="es-MX" sz="2000" b="0" baseline="0" dirty="0">
                          <a:solidFill>
                            <a:schemeClr val="tx1"/>
                          </a:solidFill>
                        </a:rPr>
                        <a:t>  AX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15598"/>
              </p:ext>
            </p:extLst>
          </p:nvPr>
        </p:nvGraphicFramePr>
        <p:xfrm>
          <a:off x="4588598" y="4312176"/>
          <a:ext cx="271970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SAHF</a:t>
                      </a: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Store AH </a:t>
                      </a:r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into</a:t>
                      </a:r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5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FCOM, FCOMP, FCOMPP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 codes set by F</a:t>
            </a:r>
            <a:r>
              <a:rPr lang="en-US" altLang="en-US" sz="100" dirty="0"/>
              <a:t> </a:t>
            </a:r>
            <a:r>
              <a:rPr lang="en-US" altLang="en-US" dirty="0"/>
              <a:t>P</a:t>
            </a:r>
            <a:r>
              <a:rPr lang="en-US" altLang="en-US" sz="100" dirty="0"/>
              <a:t> </a:t>
            </a:r>
            <a:r>
              <a:rPr lang="en-US" altLang="en-US" dirty="0"/>
              <a:t>U Status Word</a:t>
            </a:r>
          </a:p>
          <a:p>
            <a:pPr lvl="1"/>
            <a:r>
              <a:rPr lang="en-US" altLang="en-US" dirty="0"/>
              <a:t>codes similar and equivalent to C</a:t>
            </a:r>
            <a:r>
              <a:rPr lang="en-US" altLang="en-US" sz="100" dirty="0"/>
              <a:t> </a:t>
            </a:r>
            <a:r>
              <a:rPr lang="en-US" altLang="en-US" dirty="0"/>
              <a:t>P</a:t>
            </a:r>
            <a:r>
              <a:rPr lang="en-US" altLang="en-US" sz="100" dirty="0"/>
              <a:t> </a:t>
            </a:r>
            <a:r>
              <a:rPr lang="en-US" altLang="en-US" dirty="0"/>
              <a:t>U flags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67856"/>
            <a:ext cx="6677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FCOMs</a:t>
            </a:r>
            <a:r>
              <a:rPr lang="es-MX" dirty="0"/>
              <a:t> </a:t>
            </a:r>
            <a:r>
              <a:rPr lang="es-MX" dirty="0" err="1"/>
              <a:t>Sample</a:t>
            </a:r>
            <a:r>
              <a:rPr lang="es-MX" dirty="0"/>
              <a:t> - 1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/>
              <a:t>.DATA</a:t>
            </a:r>
          </a:p>
          <a:p>
            <a:pPr marL="0" indent="0">
              <a:buNone/>
            </a:pPr>
            <a:r>
              <a:rPr lang="es-MX" dirty="0"/>
              <a:t>        X   REAL8  1.2</a:t>
            </a:r>
          </a:p>
          <a:p>
            <a:pPr marL="0" indent="0">
              <a:buNone/>
            </a:pPr>
            <a:r>
              <a:rPr lang="es-MX" dirty="0"/>
              <a:t>        Y   REAL8  3.0</a:t>
            </a:r>
          </a:p>
          <a:p>
            <a:pPr marL="0" indent="0">
              <a:buNone/>
            </a:pPr>
            <a:r>
              <a:rPr lang="es-MX" dirty="0"/>
              <a:t>        N  DWORD  0</a:t>
            </a:r>
          </a:p>
          <a:p>
            <a:pPr marL="0" indent="0">
              <a:buNone/>
            </a:pPr>
            <a:r>
              <a:rPr lang="es-MX" dirty="0"/>
              <a:t>.CODE</a:t>
            </a:r>
          </a:p>
          <a:p>
            <a:pPr marL="0" indent="0">
              <a:buNone/>
            </a:pPr>
            <a:r>
              <a:rPr lang="es-MX" dirty="0"/>
              <a:t>        ; </a:t>
            </a:r>
            <a:r>
              <a:rPr lang="es-MX" dirty="0" err="1"/>
              <a:t>if</a:t>
            </a:r>
            <a:r>
              <a:rPr lang="es-MX" dirty="0"/>
              <a:t>( X &lt; Y )</a:t>
            </a:r>
          </a:p>
          <a:p>
            <a:pPr marL="0" indent="0">
              <a:buNone/>
            </a:pPr>
            <a:r>
              <a:rPr lang="es-MX" dirty="0"/>
              <a:t>        ;      N = 1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fld</a:t>
            </a:r>
            <a:r>
              <a:rPr lang="es-MX" dirty="0"/>
              <a:t>  X                  ; ST(0) = X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fcomp</a:t>
            </a:r>
            <a:r>
              <a:rPr lang="es-MX" dirty="0"/>
              <a:t>  Y            ; compare ST(0) to Y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fnstsw</a:t>
            </a:r>
            <a:r>
              <a:rPr lang="es-MX" dirty="0"/>
              <a:t>  </a:t>
            </a:r>
            <a:r>
              <a:rPr lang="es-MX" dirty="0" err="1"/>
              <a:t>ax</a:t>
            </a:r>
            <a:r>
              <a:rPr lang="es-MX" dirty="0"/>
              <a:t>          ; </a:t>
            </a:r>
            <a:r>
              <a:rPr lang="es-MX" dirty="0" err="1"/>
              <a:t>move</a:t>
            </a:r>
            <a:r>
              <a:rPr lang="es-MX" dirty="0"/>
              <a:t> FPU Status Word </a:t>
            </a:r>
            <a:r>
              <a:rPr lang="es-MX" dirty="0" err="1"/>
              <a:t>into</a:t>
            </a:r>
            <a:r>
              <a:rPr lang="es-MX" dirty="0"/>
              <a:t> AX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sahf</a:t>
            </a:r>
            <a:r>
              <a:rPr lang="es-MX" dirty="0"/>
              <a:t>                    ; </a:t>
            </a:r>
            <a:r>
              <a:rPr lang="es-MX" dirty="0" err="1"/>
              <a:t>copy</a:t>
            </a:r>
            <a:r>
              <a:rPr lang="es-MX" dirty="0"/>
              <a:t> AH </a:t>
            </a:r>
            <a:r>
              <a:rPr lang="es-MX" dirty="0" err="1"/>
              <a:t>into</a:t>
            </a:r>
            <a:r>
              <a:rPr lang="es-MX" dirty="0"/>
              <a:t> EFLAGS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jnb</a:t>
            </a:r>
            <a:r>
              <a:rPr lang="es-MX" dirty="0"/>
              <a:t>  L1                ; X </a:t>
            </a:r>
            <a:r>
              <a:rPr lang="es-MX" dirty="0" err="1"/>
              <a:t>not</a:t>
            </a:r>
            <a:r>
              <a:rPr lang="es-MX" dirty="0"/>
              <a:t> &lt; Y?  </a:t>
            </a:r>
            <a:r>
              <a:rPr lang="es-MX" dirty="0" err="1"/>
              <a:t>skip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mov</a:t>
            </a:r>
            <a:r>
              <a:rPr lang="es-MX" dirty="0"/>
              <a:t>  N, 1           ; N = 1</a:t>
            </a:r>
          </a:p>
          <a:p>
            <a:pPr marL="0" indent="0">
              <a:buNone/>
            </a:pPr>
            <a:r>
              <a:rPr lang="es-MX" dirty="0"/>
              <a:t>L1: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93709"/>
              </p:ext>
            </p:extLst>
          </p:nvPr>
        </p:nvGraphicFramePr>
        <p:xfrm>
          <a:off x="4572001" y="1647825"/>
          <a:ext cx="25202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// C++</a:t>
                      </a:r>
                    </a:p>
                    <a:p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 X = 1.2;</a:t>
                      </a:r>
                    </a:p>
                    <a:p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 Y = 3.0;</a:t>
                      </a:r>
                    </a:p>
                    <a:p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 N = 0;</a:t>
                      </a:r>
                    </a:p>
                    <a:p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( X &lt; Y )</a:t>
                      </a: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        N = 1;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47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FCOMI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FCOMI  ST(0), ST(i)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compares</a:t>
            </a:r>
            <a:r>
              <a:rPr lang="en-US" dirty="0"/>
              <a:t> two floating-point values and sets the Zero, Parity, and Carry flags directly, in EFLAGS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187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FCOMs</a:t>
            </a:r>
            <a:r>
              <a:rPr lang="es-MX" dirty="0"/>
              <a:t> </a:t>
            </a:r>
            <a:r>
              <a:rPr lang="es-MX" dirty="0" err="1"/>
              <a:t>Sample</a:t>
            </a:r>
            <a:r>
              <a:rPr lang="es-MX" dirty="0"/>
              <a:t> - 2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.DATA</a:t>
            </a:r>
          </a:p>
          <a:p>
            <a:pPr marL="0" indent="0">
              <a:buNone/>
            </a:pPr>
            <a:r>
              <a:rPr lang="es-MX" dirty="0"/>
              <a:t>        X  REAL8 1.2</a:t>
            </a:r>
          </a:p>
          <a:p>
            <a:pPr marL="0" indent="0">
              <a:buNone/>
            </a:pPr>
            <a:r>
              <a:rPr lang="es-MX" dirty="0"/>
              <a:t>        Y  REAL8 3.0</a:t>
            </a:r>
          </a:p>
          <a:p>
            <a:pPr marL="0" indent="0">
              <a:buNone/>
            </a:pPr>
            <a:r>
              <a:rPr lang="es-MX" dirty="0"/>
              <a:t>        N  DWORD 0</a:t>
            </a:r>
          </a:p>
          <a:p>
            <a:pPr marL="0" indent="0">
              <a:buNone/>
            </a:pPr>
            <a:r>
              <a:rPr lang="es-MX" dirty="0"/>
              <a:t>.CODE</a:t>
            </a:r>
          </a:p>
          <a:p>
            <a:pPr marL="0" indent="0">
              <a:buNone/>
            </a:pPr>
            <a:r>
              <a:rPr lang="es-MX" dirty="0"/>
              <a:t>        ; </a:t>
            </a:r>
            <a:r>
              <a:rPr lang="es-MX" dirty="0" err="1"/>
              <a:t>if</a:t>
            </a:r>
            <a:r>
              <a:rPr lang="es-MX" dirty="0"/>
              <a:t>( X &lt; Y )</a:t>
            </a:r>
          </a:p>
          <a:p>
            <a:pPr marL="0" indent="0">
              <a:buNone/>
            </a:pPr>
            <a:r>
              <a:rPr lang="es-MX" dirty="0"/>
              <a:t>        ;     N = 1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fld</a:t>
            </a:r>
            <a:r>
              <a:rPr lang="es-MX" dirty="0"/>
              <a:t>  Y                          ; ST(0) = Y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fld</a:t>
            </a:r>
            <a:r>
              <a:rPr lang="es-MX" dirty="0"/>
              <a:t>  X                          ; ST(0) = X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fcomi</a:t>
            </a:r>
            <a:r>
              <a:rPr lang="es-MX" dirty="0"/>
              <a:t>  ST(0), ST(1)            ; compare ST(0) to ST(1)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jnb</a:t>
            </a:r>
            <a:r>
              <a:rPr lang="es-MX" dirty="0"/>
              <a:t>  L1                        ; ST(0) </a:t>
            </a:r>
            <a:r>
              <a:rPr lang="es-MX" dirty="0" err="1"/>
              <a:t>not</a:t>
            </a:r>
            <a:r>
              <a:rPr lang="es-MX" dirty="0"/>
              <a:t> &lt; ST(1)?  </a:t>
            </a:r>
            <a:r>
              <a:rPr lang="es-MX" dirty="0" err="1"/>
              <a:t>skip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mov</a:t>
            </a:r>
            <a:r>
              <a:rPr lang="es-MX" dirty="0"/>
              <a:t>  N, 1               ; N = 1</a:t>
            </a:r>
          </a:p>
          <a:p>
            <a:pPr marL="0" indent="0">
              <a:buNone/>
            </a:pPr>
            <a:r>
              <a:rPr lang="es-MX" dirty="0"/>
              <a:t>L1: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4572001" y="1647825"/>
          <a:ext cx="25202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// C++</a:t>
                      </a:r>
                    </a:p>
                    <a:p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 X = 1.2;</a:t>
                      </a:r>
                    </a:p>
                    <a:p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 Y = 3.0;</a:t>
                      </a:r>
                    </a:p>
                    <a:p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 N = 0;</a:t>
                      </a:r>
                    </a:p>
                    <a:p>
                      <a:r>
                        <a:rPr lang="es-MX" sz="20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( X &lt; Y )</a:t>
                      </a: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        N = 1;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03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Comparing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Equality</a:t>
            </a:r>
            <a:r>
              <a:rPr lang="es-MX" dirty="0"/>
              <a:t> - 1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Calculating</a:t>
            </a:r>
            <a:endParaRPr lang="es-MX" dirty="0"/>
          </a:p>
          <a:p>
            <a:pPr lvl="1"/>
            <a:r>
              <a:rPr lang="es-MX" dirty="0"/>
              <a:t>(</a:t>
            </a:r>
            <a:r>
              <a:rPr lang="es-MX" dirty="0" err="1"/>
              <a:t>sqrt</a:t>
            </a:r>
            <a:r>
              <a:rPr lang="es-MX" dirty="0"/>
              <a:t>(2.0) * </a:t>
            </a:r>
            <a:r>
              <a:rPr lang="es-MX" dirty="0" err="1"/>
              <a:t>sqrt</a:t>
            </a:r>
            <a:r>
              <a:rPr lang="es-MX" dirty="0"/>
              <a:t>(2.0)) – 2.0 </a:t>
            </a:r>
            <a:r>
              <a:rPr lang="es-MX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1600" dirty="0"/>
              <a:t>                                   val1  REAL8  2.0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573016"/>
            <a:ext cx="41624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FADD and FSUB </a:t>
            </a:r>
            <a:r>
              <a:rPr lang="es-MX" dirty="0" err="1"/>
              <a:t>Families</a:t>
            </a:r>
            <a:r>
              <a:rPr lang="es-MX" dirty="0"/>
              <a:t> 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FADDP     ; </a:t>
            </a:r>
            <a:r>
              <a:rPr lang="es-MX" dirty="0" err="1"/>
              <a:t>What</a:t>
            </a:r>
            <a:r>
              <a:rPr lang="es-MX" dirty="0"/>
              <a:t> P stands </a:t>
            </a:r>
            <a:r>
              <a:rPr lang="es-MX" dirty="0" err="1"/>
              <a:t>for</a:t>
            </a:r>
            <a:r>
              <a:rPr lang="es-MX" dirty="0"/>
              <a:t>?</a:t>
            </a:r>
          </a:p>
          <a:p>
            <a:r>
              <a:rPr lang="es-MX" dirty="0"/>
              <a:t>FIADD</a:t>
            </a:r>
          </a:p>
          <a:p>
            <a:endParaRPr lang="es-MX" dirty="0"/>
          </a:p>
          <a:p>
            <a:r>
              <a:rPr lang="es-MX" dirty="0"/>
              <a:t>FSUBP      ; </a:t>
            </a:r>
            <a:r>
              <a:rPr lang="es-MX" dirty="0" err="1"/>
              <a:t>What</a:t>
            </a:r>
            <a:r>
              <a:rPr lang="es-MX" dirty="0"/>
              <a:t> P stands </a:t>
            </a:r>
            <a:r>
              <a:rPr lang="es-MX" dirty="0" err="1"/>
              <a:t>for</a:t>
            </a:r>
            <a:r>
              <a:rPr lang="es-MX" dirty="0"/>
              <a:t>?</a:t>
            </a:r>
          </a:p>
          <a:p>
            <a:r>
              <a:rPr lang="es-MX" dirty="0"/>
              <a:t>FISUB</a:t>
            </a:r>
          </a:p>
          <a:p>
            <a:r>
              <a:rPr lang="es-MX" dirty="0"/>
              <a:t>FSUBR      ; </a:t>
            </a:r>
            <a:r>
              <a:rPr lang="es-MX" dirty="0" err="1"/>
              <a:t>What</a:t>
            </a:r>
            <a:r>
              <a:rPr lang="es-MX" dirty="0"/>
              <a:t> R stands </a:t>
            </a:r>
            <a:r>
              <a:rPr lang="es-MX" dirty="0" err="1"/>
              <a:t>for</a:t>
            </a:r>
            <a:r>
              <a:rPr lang="es-MX" dirty="0"/>
              <a:t>?</a:t>
            </a:r>
          </a:p>
          <a:p>
            <a:r>
              <a:rPr lang="es-MX" dirty="0"/>
              <a:t>FSUBRP</a:t>
            </a:r>
          </a:p>
          <a:p>
            <a:r>
              <a:rPr lang="es-MX" dirty="0"/>
              <a:t>FISUBR</a:t>
            </a:r>
          </a:p>
          <a:p>
            <a:endParaRPr lang="es-MX" dirty="0"/>
          </a:p>
          <a:p>
            <a:r>
              <a:rPr lang="es-MX" dirty="0" err="1">
                <a:solidFill>
                  <a:srgbClr val="FF0000"/>
                </a:solidFill>
              </a:rPr>
              <a:t>Check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for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operands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178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Comparing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Equality</a:t>
            </a:r>
            <a:r>
              <a:rPr lang="es-MX" dirty="0"/>
              <a:t> - 2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000" dirty="0"/>
              <a:t>Calculate the absolute value of the difference between two floating-point values</a:t>
            </a:r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épsilon  REAL8  1.0E-12</a:t>
            </a:r>
          </a:p>
          <a:p>
            <a:pPr marL="0" indent="0">
              <a:buNone/>
            </a:pPr>
            <a:r>
              <a:rPr lang="es-MX" sz="2000" dirty="0"/>
              <a:t>    val2  REAL8  0.0                          ; </a:t>
            </a:r>
            <a:r>
              <a:rPr lang="es-MX" sz="2000" dirty="0" err="1"/>
              <a:t>value</a:t>
            </a:r>
            <a:r>
              <a:rPr lang="es-MX" sz="2000" dirty="0"/>
              <a:t> to compare</a:t>
            </a:r>
          </a:p>
          <a:p>
            <a:pPr marL="0" indent="0">
              <a:buNone/>
            </a:pPr>
            <a:r>
              <a:rPr lang="es-MX" sz="2000" dirty="0"/>
              <a:t>    val3  REAL8  1.001E-13              ; </a:t>
            </a:r>
            <a:r>
              <a:rPr lang="es-MX" sz="2000" dirty="0" err="1"/>
              <a:t>considered</a:t>
            </a:r>
            <a:r>
              <a:rPr lang="es-MX" sz="2000" dirty="0"/>
              <a:t> </a:t>
            </a:r>
            <a:r>
              <a:rPr lang="es-MX" sz="2000" dirty="0" err="1"/>
              <a:t>equal</a:t>
            </a:r>
            <a:r>
              <a:rPr lang="es-MX" sz="2000" dirty="0"/>
              <a:t> to val2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; </a:t>
            </a:r>
            <a:r>
              <a:rPr lang="es-MX" sz="2000" dirty="0" err="1"/>
              <a:t>if</a:t>
            </a:r>
            <a:r>
              <a:rPr lang="es-MX" sz="2000" dirty="0"/>
              <a:t>( val2 == val3 ),  </a:t>
            </a:r>
            <a:r>
              <a:rPr lang="es-MX" sz="2000" dirty="0" err="1"/>
              <a:t>display</a:t>
            </a:r>
            <a:r>
              <a:rPr lang="es-MX" sz="2000" dirty="0"/>
              <a:t> "</a:t>
            </a:r>
            <a:r>
              <a:rPr lang="es-MX" sz="2000" dirty="0" err="1"/>
              <a:t>Values</a:t>
            </a:r>
            <a:r>
              <a:rPr lang="es-MX" sz="2000" dirty="0"/>
              <a:t> are </a:t>
            </a:r>
            <a:r>
              <a:rPr lang="es-MX" sz="2000" dirty="0" err="1"/>
              <a:t>equal</a:t>
            </a:r>
            <a:r>
              <a:rPr lang="es-MX" sz="2000" dirty="0"/>
              <a:t>".</a:t>
            </a:r>
          </a:p>
          <a:p>
            <a:pPr marL="0" indent="0">
              <a:buNone/>
            </a:pPr>
            <a:r>
              <a:rPr lang="es-MX" sz="2000" dirty="0"/>
              <a:t>    </a:t>
            </a:r>
            <a:r>
              <a:rPr lang="es-MX" sz="2000" dirty="0" err="1"/>
              <a:t>fld</a:t>
            </a:r>
            <a:r>
              <a:rPr lang="es-MX" sz="2000" dirty="0"/>
              <a:t>  </a:t>
            </a:r>
            <a:r>
              <a:rPr lang="es-MX" sz="2000" dirty="0" err="1"/>
              <a:t>epsilon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</a:t>
            </a:r>
            <a:r>
              <a:rPr lang="es-MX" sz="2000" dirty="0" err="1"/>
              <a:t>fld</a:t>
            </a:r>
            <a:r>
              <a:rPr lang="es-MX" sz="2000" dirty="0"/>
              <a:t>  val2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fsub</a:t>
            </a:r>
            <a:r>
              <a:rPr lang="en-US" sz="2000" dirty="0"/>
              <a:t>  val3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fabs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fcomi</a:t>
            </a:r>
            <a:r>
              <a:rPr lang="en-US" sz="2000" dirty="0"/>
              <a:t>  ST(0), ST(1)</a:t>
            </a:r>
          </a:p>
          <a:p>
            <a:pPr marL="0" indent="0">
              <a:buNone/>
            </a:pPr>
            <a:r>
              <a:rPr lang="en-US" sz="2000" dirty="0"/>
              <a:t>    ja  skip</a:t>
            </a:r>
          </a:p>
          <a:p>
            <a:pPr marL="0" indent="0">
              <a:buNone/>
            </a:pPr>
            <a:r>
              <a:rPr lang="en-US" sz="2000" dirty="0"/>
              <a:t>        call </a:t>
            </a:r>
            <a:r>
              <a:rPr lang="en-US" sz="2000" dirty="0" err="1"/>
              <a:t>WriteString</a:t>
            </a:r>
            <a:r>
              <a:rPr lang="en-US" sz="2000" dirty="0"/>
              <a:t> &lt;"Values are equal",0dh,0ah&gt;</a:t>
            </a:r>
          </a:p>
          <a:p>
            <a:pPr marL="0" indent="0">
              <a:buNone/>
            </a:pPr>
            <a:r>
              <a:rPr lang="en-US" sz="2000" dirty="0"/>
              <a:t>skip:</a:t>
            </a:r>
            <a:endParaRPr lang="es-MX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573016"/>
            <a:ext cx="4419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2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FPU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 - 1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; </a:t>
            </a:r>
            <a:r>
              <a:rPr lang="es-MX" dirty="0" err="1"/>
              <a:t>Evaluating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Expression</a:t>
            </a:r>
            <a:r>
              <a:rPr lang="es-MX" dirty="0"/>
              <a:t>: </a:t>
            </a:r>
            <a:r>
              <a:rPr lang="es-MX" dirty="0" err="1"/>
              <a:t>valD</a:t>
            </a:r>
            <a:r>
              <a:rPr lang="es-MX" dirty="0"/>
              <a:t> = -</a:t>
            </a:r>
            <a:r>
              <a:rPr lang="es-MX" dirty="0" err="1"/>
              <a:t>valA</a:t>
            </a:r>
            <a:r>
              <a:rPr lang="es-MX" dirty="0"/>
              <a:t> + (</a:t>
            </a:r>
            <a:r>
              <a:rPr lang="es-MX" dirty="0" err="1"/>
              <a:t>valB</a:t>
            </a:r>
            <a:r>
              <a:rPr lang="es-MX" dirty="0"/>
              <a:t> * </a:t>
            </a:r>
            <a:r>
              <a:rPr lang="es-MX" dirty="0" err="1"/>
              <a:t>valC</a:t>
            </a:r>
            <a:r>
              <a:rPr lang="es-MX" dirty="0"/>
              <a:t>).</a:t>
            </a:r>
          </a:p>
          <a:p>
            <a:pPr marL="0" indent="0">
              <a:buNone/>
            </a:pPr>
            <a:r>
              <a:rPr lang="es-MX" dirty="0"/>
              <a:t>.DATA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valA</a:t>
            </a:r>
            <a:r>
              <a:rPr lang="es-MX" dirty="0"/>
              <a:t>  REAL8  1.5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valB</a:t>
            </a:r>
            <a:r>
              <a:rPr lang="es-MX" dirty="0"/>
              <a:t>  REAL8  2.5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valC</a:t>
            </a:r>
            <a:r>
              <a:rPr lang="es-MX" dirty="0"/>
              <a:t>  REAL8  3.0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valD</a:t>
            </a:r>
            <a:r>
              <a:rPr lang="es-MX" dirty="0"/>
              <a:t>  REAL8 ?                               ; </a:t>
            </a:r>
            <a:r>
              <a:rPr lang="es-MX" dirty="0" err="1"/>
              <a:t>expected</a:t>
            </a:r>
            <a:r>
              <a:rPr lang="es-MX" dirty="0"/>
              <a:t> +6.0</a:t>
            </a:r>
          </a:p>
          <a:p>
            <a:pPr marL="0" indent="0">
              <a:buNone/>
            </a:pPr>
            <a:r>
              <a:rPr lang="es-MX" dirty="0"/>
              <a:t>.CODE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fld</a:t>
            </a:r>
            <a:r>
              <a:rPr lang="es-MX" dirty="0"/>
              <a:t>  </a:t>
            </a:r>
            <a:r>
              <a:rPr lang="es-MX" dirty="0" err="1"/>
              <a:t>valA</a:t>
            </a:r>
            <a:r>
              <a:rPr lang="es-MX" dirty="0"/>
              <a:t>                                ; ST(0) = </a:t>
            </a:r>
            <a:r>
              <a:rPr lang="es-MX" dirty="0" err="1"/>
              <a:t>valA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fchs</a:t>
            </a:r>
            <a:r>
              <a:rPr lang="es-MX" dirty="0"/>
              <a:t>                                       ;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sign</a:t>
            </a:r>
            <a:r>
              <a:rPr lang="es-MX" dirty="0"/>
              <a:t> of ST(0)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fld</a:t>
            </a:r>
            <a:r>
              <a:rPr lang="es-MX" dirty="0"/>
              <a:t>  </a:t>
            </a:r>
            <a:r>
              <a:rPr lang="es-MX" dirty="0" err="1"/>
              <a:t>valB</a:t>
            </a:r>
            <a:r>
              <a:rPr lang="es-MX" dirty="0"/>
              <a:t>                                ; load </a:t>
            </a:r>
            <a:r>
              <a:rPr lang="es-MX" dirty="0" err="1"/>
              <a:t>valB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ST(0)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fmul</a:t>
            </a:r>
            <a:r>
              <a:rPr lang="es-MX" dirty="0"/>
              <a:t>  </a:t>
            </a:r>
            <a:r>
              <a:rPr lang="es-MX" dirty="0" err="1"/>
              <a:t>valC</a:t>
            </a:r>
            <a:r>
              <a:rPr lang="es-MX" dirty="0"/>
              <a:t>                             ; ST(0) *= </a:t>
            </a:r>
            <a:r>
              <a:rPr lang="es-MX" dirty="0" err="1"/>
              <a:t>valC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fadd</a:t>
            </a:r>
            <a:r>
              <a:rPr lang="es-MX" dirty="0"/>
              <a:t>                                       ; ST(0) += ST(1)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fstp</a:t>
            </a:r>
            <a:r>
              <a:rPr lang="es-MX" dirty="0"/>
              <a:t> </a:t>
            </a:r>
            <a:r>
              <a:rPr lang="es-MX" dirty="0" err="1"/>
              <a:t>valD</a:t>
            </a:r>
            <a:r>
              <a:rPr lang="es-MX" dirty="0"/>
              <a:t>                                ; store ST(0) to </a:t>
            </a:r>
            <a:r>
              <a:rPr lang="es-MX" dirty="0" err="1"/>
              <a:t>valD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616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FPU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 - 2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5308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; Sum of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Array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ARRAY_SIZE = 20</a:t>
            </a:r>
          </a:p>
          <a:p>
            <a:pPr marL="0" indent="0">
              <a:buNone/>
            </a:pPr>
            <a:r>
              <a:rPr lang="es-MX" dirty="0"/>
              <a:t>.DATA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sngArray</a:t>
            </a:r>
            <a:r>
              <a:rPr lang="es-MX" dirty="0"/>
              <a:t>  REAL8  ARRAY_SIZE DUP(?)</a:t>
            </a:r>
          </a:p>
          <a:p>
            <a:pPr marL="0" indent="0">
              <a:buNone/>
            </a:pPr>
            <a:r>
              <a:rPr lang="es-MX" dirty="0"/>
              <a:t>.CODE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mov</a:t>
            </a:r>
            <a:r>
              <a:rPr lang="es-MX" dirty="0"/>
              <a:t>  esi,0                    ; array </a:t>
            </a:r>
            <a:r>
              <a:rPr lang="es-MX" dirty="0" err="1"/>
              <a:t>index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fldz</a:t>
            </a:r>
            <a:r>
              <a:rPr lang="es-MX" dirty="0"/>
              <a:t>                                ; </a:t>
            </a:r>
            <a:r>
              <a:rPr lang="es-MX" dirty="0" err="1"/>
              <a:t>push</a:t>
            </a:r>
            <a:r>
              <a:rPr lang="es-MX" dirty="0"/>
              <a:t> 0.0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stack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mov</a:t>
            </a:r>
            <a:r>
              <a:rPr lang="es-MX" dirty="0"/>
              <a:t>  </a:t>
            </a:r>
            <a:r>
              <a:rPr lang="es-MX" dirty="0" err="1"/>
              <a:t>ecx</a:t>
            </a:r>
            <a:r>
              <a:rPr lang="es-MX" dirty="0"/>
              <a:t>, ARRAY_SIZE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L1:      </a:t>
            </a:r>
            <a:r>
              <a:rPr lang="es-MX" dirty="0" err="1"/>
              <a:t>fld</a:t>
            </a:r>
            <a:r>
              <a:rPr lang="es-MX" dirty="0"/>
              <a:t>  </a:t>
            </a:r>
            <a:r>
              <a:rPr lang="es-MX" dirty="0" err="1"/>
              <a:t>sngArray</a:t>
            </a:r>
            <a:r>
              <a:rPr lang="es-MX" dirty="0"/>
              <a:t>[</a:t>
            </a:r>
            <a:r>
              <a:rPr lang="es-MX" dirty="0" err="1"/>
              <a:t>esi</a:t>
            </a:r>
            <a:r>
              <a:rPr lang="es-MX" dirty="0"/>
              <a:t>]          ; load </a:t>
            </a:r>
            <a:r>
              <a:rPr lang="es-MX" dirty="0" err="1"/>
              <a:t>mem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ST(0)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fadd</a:t>
            </a:r>
            <a:r>
              <a:rPr lang="es-MX" dirty="0"/>
              <a:t>                                ; </a:t>
            </a:r>
            <a:r>
              <a:rPr lang="es-MX" dirty="0" err="1"/>
              <a:t>add</a:t>
            </a:r>
            <a:r>
              <a:rPr lang="es-MX" dirty="0"/>
              <a:t> ST(0), ST(1), pop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add</a:t>
            </a:r>
            <a:r>
              <a:rPr lang="es-MX" dirty="0"/>
              <a:t>  </a:t>
            </a:r>
            <a:r>
              <a:rPr lang="es-MX" dirty="0" err="1"/>
              <a:t>esi</a:t>
            </a:r>
            <a:r>
              <a:rPr lang="es-MX" dirty="0"/>
              <a:t>, TYPE REAL8    ; </a:t>
            </a:r>
            <a:r>
              <a:rPr lang="es-MX" dirty="0" err="1"/>
              <a:t>move</a:t>
            </a:r>
            <a:r>
              <a:rPr lang="es-MX" dirty="0"/>
              <a:t> to </a:t>
            </a:r>
            <a:r>
              <a:rPr lang="es-MX" dirty="0" err="1"/>
              <a:t>next</a:t>
            </a:r>
            <a:r>
              <a:rPr lang="es-MX" dirty="0"/>
              <a:t> </a:t>
            </a:r>
            <a:r>
              <a:rPr lang="es-MX" dirty="0" err="1"/>
              <a:t>element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loop</a:t>
            </a:r>
            <a:r>
              <a:rPr lang="es-MX" dirty="0"/>
              <a:t> L1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call</a:t>
            </a:r>
            <a:r>
              <a:rPr lang="es-MX" dirty="0"/>
              <a:t> </a:t>
            </a:r>
            <a:r>
              <a:rPr lang="es-MX" dirty="0" err="1"/>
              <a:t>WriteFloat</a:t>
            </a:r>
            <a:r>
              <a:rPr lang="es-MX" dirty="0"/>
              <a:t>               ; display </a:t>
            </a:r>
            <a:r>
              <a:rPr lang="es-MX" dirty="0" err="1"/>
              <a:t>the</a:t>
            </a:r>
            <a:r>
              <a:rPr lang="es-MX" dirty="0"/>
              <a:t> sum in ST(0)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5524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FPU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 - 3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; Sum of </a:t>
            </a:r>
            <a:r>
              <a:rPr lang="es-MX" dirty="0" err="1"/>
              <a:t>Square</a:t>
            </a:r>
            <a:r>
              <a:rPr lang="es-MX" dirty="0"/>
              <a:t> </a:t>
            </a:r>
            <a:r>
              <a:rPr lang="es-MX" dirty="0" err="1"/>
              <a:t>Roots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.DATA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valA</a:t>
            </a:r>
            <a:r>
              <a:rPr lang="es-MX" dirty="0"/>
              <a:t>  REAL8  25.0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valB</a:t>
            </a:r>
            <a:r>
              <a:rPr lang="es-MX" dirty="0"/>
              <a:t>  REAL8  36.0</a:t>
            </a:r>
          </a:p>
          <a:p>
            <a:pPr marL="0" indent="0">
              <a:buNone/>
            </a:pPr>
            <a:r>
              <a:rPr lang="es-MX" dirty="0"/>
              <a:t>.CODE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fld</a:t>
            </a:r>
            <a:r>
              <a:rPr lang="es-MX" dirty="0"/>
              <a:t> </a:t>
            </a:r>
            <a:r>
              <a:rPr lang="es-MX" dirty="0" err="1"/>
              <a:t>valA</a:t>
            </a:r>
            <a:r>
              <a:rPr lang="es-MX" dirty="0"/>
              <a:t>              ;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valA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fsqrt</a:t>
            </a:r>
            <a:r>
              <a:rPr lang="es-MX" dirty="0"/>
              <a:t>                   ; ST(0) = </a:t>
            </a:r>
            <a:r>
              <a:rPr lang="es-MX" dirty="0" err="1"/>
              <a:t>sqrt</a:t>
            </a:r>
            <a:r>
              <a:rPr lang="es-MX" dirty="0"/>
              <a:t>(</a:t>
            </a:r>
            <a:r>
              <a:rPr lang="es-MX" dirty="0" err="1"/>
              <a:t>valA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fld</a:t>
            </a:r>
            <a:r>
              <a:rPr lang="es-MX" dirty="0"/>
              <a:t> </a:t>
            </a:r>
            <a:r>
              <a:rPr lang="es-MX" dirty="0" err="1"/>
              <a:t>valB</a:t>
            </a:r>
            <a:r>
              <a:rPr lang="es-MX" dirty="0"/>
              <a:t>              ;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valB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fsqrt</a:t>
            </a:r>
            <a:r>
              <a:rPr lang="es-MX" dirty="0"/>
              <a:t>                   ; ST(0) = </a:t>
            </a:r>
            <a:r>
              <a:rPr lang="es-MX" dirty="0" err="1"/>
              <a:t>sqrt</a:t>
            </a:r>
            <a:r>
              <a:rPr lang="es-MX" dirty="0"/>
              <a:t>(</a:t>
            </a:r>
            <a:r>
              <a:rPr lang="es-MX" dirty="0" err="1"/>
              <a:t>valB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fadd</a:t>
            </a:r>
            <a:r>
              <a:rPr lang="es-MX" dirty="0"/>
              <a:t>                   ; </a:t>
            </a:r>
            <a:r>
              <a:rPr lang="es-MX" dirty="0" err="1"/>
              <a:t>add</a:t>
            </a:r>
            <a:r>
              <a:rPr lang="es-MX" dirty="0"/>
              <a:t> ST(0), ST(1)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5456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jconds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</a:t>
            </a:fld>
            <a:endParaRPr lang="es-MX" dirty="0"/>
          </a:p>
        </p:txBody>
      </p:sp>
      <p:pic>
        <p:nvPicPr>
          <p:cNvPr id="6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6" y="1772816"/>
            <a:ext cx="3988435" cy="195072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7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331" y="4050452"/>
            <a:ext cx="4038600" cy="197231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19022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/>
              <a:t>Intel Architecture Software Developer’s Manual: Floating-Point Unit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28-nov-2019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x86 FPU </a:t>
            </a:r>
            <a:r>
              <a:rPr lang="es-MX" dirty="0" err="1"/>
              <a:t>References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Irvine’s book, 7</a:t>
            </a:r>
            <a:r>
              <a:rPr lang="en-US" baseline="30000" dirty="0"/>
              <a:t>th</a:t>
            </a:r>
            <a:r>
              <a:rPr lang="en-US" dirty="0"/>
              <a:t> e.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Chapter</a:t>
            </a:r>
            <a:r>
              <a:rPr lang="es-MX" dirty="0"/>
              <a:t> 12,  </a:t>
            </a:r>
            <a:r>
              <a:rPr lang="es-MX" dirty="0" err="1"/>
              <a:t>Floating</a:t>
            </a:r>
            <a:r>
              <a:rPr lang="es-MX" dirty="0"/>
              <a:t>-Point </a:t>
            </a:r>
            <a:r>
              <a:rPr lang="es-MX" dirty="0" err="1"/>
              <a:t>Unit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 err="1"/>
              <a:t>Appendix</a:t>
            </a:r>
            <a:r>
              <a:rPr lang="es-MX" dirty="0"/>
              <a:t> B.3,  </a:t>
            </a:r>
            <a:r>
              <a:rPr lang="es-MX" dirty="0" err="1"/>
              <a:t>Floating</a:t>
            </a:r>
            <a:r>
              <a:rPr lang="es-MX" dirty="0"/>
              <a:t>-Point </a:t>
            </a:r>
            <a:r>
              <a:rPr lang="es-MX" dirty="0" err="1"/>
              <a:t>Instructions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23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Loading</a:t>
            </a:r>
            <a:r>
              <a:rPr lang="es-MX" dirty="0"/>
              <a:t> </a:t>
            </a:r>
            <a:r>
              <a:rPr lang="es-MX" dirty="0" err="1"/>
              <a:t>Constants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following instructions load specialized constants on the stack. With no operands.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FLD1:  pushes 1.0 onto the register stack.</a:t>
            </a:r>
          </a:p>
          <a:p>
            <a:r>
              <a:rPr lang="en-US" dirty="0"/>
              <a:t>FLDZ (load zero):  pushes 0.0 on the FPU stack.</a:t>
            </a:r>
          </a:p>
          <a:p>
            <a:r>
              <a:rPr lang="en-US" dirty="0"/>
              <a:t>FLDL2T:  pushes log</a:t>
            </a:r>
            <a:r>
              <a:rPr lang="en-US" baseline="-25000" dirty="0"/>
              <a:t>2</a:t>
            </a:r>
            <a:r>
              <a:rPr lang="en-US" dirty="0"/>
              <a:t>10 onto the register stack.</a:t>
            </a:r>
          </a:p>
          <a:p>
            <a:r>
              <a:rPr lang="en-US" dirty="0"/>
              <a:t>FLDL2E:  pushes log</a:t>
            </a:r>
            <a:r>
              <a:rPr lang="en-US" baseline="-25000" dirty="0"/>
              <a:t>2</a:t>
            </a:r>
            <a:r>
              <a:rPr lang="en-US" dirty="0"/>
              <a:t>e onto the register stack.</a:t>
            </a:r>
          </a:p>
          <a:p>
            <a:r>
              <a:rPr lang="en-US" dirty="0"/>
              <a:t>FLDPI:  pushes PI onto the register stack.</a:t>
            </a:r>
          </a:p>
          <a:p>
            <a:r>
              <a:rPr lang="en-US" dirty="0"/>
              <a:t>FLDLG2:  pushes log</a:t>
            </a:r>
            <a:r>
              <a:rPr lang="en-US" baseline="-25000" dirty="0"/>
              <a:t>10</a:t>
            </a:r>
            <a:r>
              <a:rPr lang="en-US" dirty="0"/>
              <a:t>2 onto the register stack.</a:t>
            </a:r>
          </a:p>
          <a:p>
            <a:r>
              <a:rPr lang="en-US" dirty="0"/>
              <a:t>FLDLN2:  pushes log</a:t>
            </a:r>
            <a:r>
              <a:rPr lang="en-US" baseline="-25000" dirty="0"/>
              <a:t>e</a:t>
            </a:r>
            <a:r>
              <a:rPr lang="en-US" dirty="0"/>
              <a:t>2 onto the register stack.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655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Conversions</a:t>
            </a:r>
            <a:r>
              <a:rPr lang="es-MX" dirty="0"/>
              <a:t>: </a:t>
            </a:r>
            <a:r>
              <a:rPr lang="es-MX" dirty="0" err="1"/>
              <a:t>Integer</a:t>
            </a:r>
            <a:r>
              <a:rPr lang="es-MX" dirty="0"/>
              <a:t> &lt;&gt; </a:t>
            </a:r>
            <a:r>
              <a:rPr lang="es-MX" dirty="0" err="1"/>
              <a:t>Floating</a:t>
            </a:r>
            <a:r>
              <a:rPr lang="es-MX" dirty="0"/>
              <a:t>-Point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FILD</a:t>
            </a:r>
            <a:r>
              <a:rPr lang="es-MX" dirty="0"/>
              <a:t>,</a:t>
            </a:r>
          </a:p>
          <a:p>
            <a:pPr lvl="1"/>
            <a:r>
              <a:rPr lang="en-US" dirty="0"/>
              <a:t>Load Integer. Instruction converts a 16-, 32-, or 64-bit </a:t>
            </a:r>
            <a:r>
              <a:rPr lang="en-US" i="1" dirty="0">
                <a:solidFill>
                  <a:srgbClr val="FF0000"/>
                </a:solidFill>
              </a:rPr>
              <a:t>signed integer source operand</a:t>
            </a:r>
            <a:r>
              <a:rPr lang="en-US" dirty="0"/>
              <a:t> to double-precision floating point and loads it into ST(0).</a:t>
            </a:r>
          </a:p>
          <a:p>
            <a:pPr lvl="1"/>
            <a:endParaRPr lang="en-US" i="1" dirty="0"/>
          </a:p>
          <a:p>
            <a:r>
              <a:rPr lang="es-MX" b="1" dirty="0"/>
              <a:t>FIST</a:t>
            </a:r>
            <a:r>
              <a:rPr lang="es-MX" dirty="0"/>
              <a:t>,</a:t>
            </a:r>
          </a:p>
          <a:p>
            <a:pPr lvl="1"/>
            <a:r>
              <a:rPr lang="en-US" dirty="0"/>
              <a:t>Store Integer. Instruction converts the value in ST(0) to </a:t>
            </a:r>
            <a:r>
              <a:rPr lang="en-US" i="1" dirty="0">
                <a:solidFill>
                  <a:srgbClr val="FF0000"/>
                </a:solidFill>
              </a:rPr>
              <a:t>signed integer</a:t>
            </a:r>
            <a:r>
              <a:rPr lang="en-US" dirty="0"/>
              <a:t> and stores the result in the </a:t>
            </a:r>
            <a:r>
              <a:rPr lang="en-US" i="1" dirty="0">
                <a:solidFill>
                  <a:srgbClr val="FF0000"/>
                </a:solidFill>
              </a:rPr>
              <a:t>destination operand</a:t>
            </a:r>
            <a:r>
              <a:rPr lang="en-US" dirty="0"/>
              <a:t>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63289"/>
              </p:ext>
            </p:extLst>
          </p:nvPr>
        </p:nvGraphicFramePr>
        <p:xfrm>
          <a:off x="4860032" y="3645024"/>
          <a:ext cx="20152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FILD/FIST  m16int</a:t>
                      </a: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FILD/FIST</a:t>
                      </a:r>
                      <a:r>
                        <a:rPr lang="es-MX" sz="2000" b="0" baseline="0" dirty="0">
                          <a:solidFill>
                            <a:schemeClr val="tx1"/>
                          </a:solidFill>
                        </a:rPr>
                        <a:t>  m32int</a:t>
                      </a: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FILD/FIST</a:t>
                      </a:r>
                      <a:r>
                        <a:rPr lang="es-MX" sz="2000" b="0" baseline="0" dirty="0">
                          <a:solidFill>
                            <a:schemeClr val="tx1"/>
                          </a:solidFill>
                        </a:rPr>
                        <a:t>  m64int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52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 dirty="0"/>
              <a:t>Similar operand types as FLD and FST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20888"/>
            <a:ext cx="5562600" cy="33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7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SIGN </a:t>
            </a:r>
            <a:r>
              <a:rPr lang="es-MX" dirty="0" err="1"/>
              <a:t>modifier</a:t>
            </a:r>
            <a:r>
              <a:rPr lang="es-MX" dirty="0"/>
              <a:t> </a:t>
            </a:r>
            <a:r>
              <a:rPr lang="es-MX" dirty="0" err="1"/>
              <a:t>instruction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FCHS</a:t>
            </a:r>
            <a:r>
              <a:rPr lang="es-MX" dirty="0"/>
              <a:t>,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sign</a:t>
            </a:r>
            <a:r>
              <a:rPr lang="es-MX" dirty="0"/>
              <a:t>,</a:t>
            </a:r>
          </a:p>
          <a:p>
            <a:pPr lvl="1"/>
            <a:r>
              <a:rPr lang="en-US" dirty="0"/>
              <a:t>reverses the sign of the floating-point value in ST(0).</a:t>
            </a:r>
          </a:p>
          <a:p>
            <a:r>
              <a:rPr lang="en-US" b="1" dirty="0"/>
              <a:t>FABS</a:t>
            </a:r>
            <a:r>
              <a:rPr lang="en-US" dirty="0"/>
              <a:t>, absolute sign,</a:t>
            </a:r>
          </a:p>
          <a:p>
            <a:pPr lvl="1"/>
            <a:r>
              <a:rPr lang="en-US" dirty="0"/>
              <a:t>clears the sign of the number in ST(0) to create its absolute value.</a:t>
            </a:r>
          </a:p>
          <a:p>
            <a:endParaRPr lang="es-MX" dirty="0"/>
          </a:p>
          <a:p>
            <a:r>
              <a:rPr lang="es-MX" dirty="0" err="1">
                <a:solidFill>
                  <a:srgbClr val="FF0000"/>
                </a:solidFill>
              </a:rPr>
              <a:t>With</a:t>
            </a:r>
            <a:r>
              <a:rPr lang="es-MX" dirty="0">
                <a:solidFill>
                  <a:srgbClr val="FF0000"/>
                </a:solidFill>
              </a:rPr>
              <a:t> no </a:t>
            </a:r>
            <a:r>
              <a:rPr lang="es-MX" dirty="0" err="1">
                <a:solidFill>
                  <a:srgbClr val="FF0000"/>
                </a:solidFill>
              </a:rPr>
              <a:t>operands</a:t>
            </a:r>
            <a:r>
              <a:rPr lang="es-MX" dirty="0"/>
              <a:t>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632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Multiply / Division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MX" sz="2000" dirty="0"/>
              <a:t>FMUL</a:t>
            </a:r>
          </a:p>
          <a:p>
            <a:pPr lvl="1"/>
            <a:r>
              <a:rPr lang="en-US" altLang="es-MX" sz="2000" dirty="0"/>
              <a:t>Multiplies source by destination, stores product in destination</a:t>
            </a:r>
          </a:p>
          <a:p>
            <a:endParaRPr lang="en-US" altLang="es-MX" sz="2000" dirty="0"/>
          </a:p>
          <a:p>
            <a:endParaRPr lang="en-US" altLang="es-MX" sz="2000" dirty="0"/>
          </a:p>
          <a:p>
            <a:endParaRPr lang="en-US" altLang="es-MX" sz="2000" dirty="0"/>
          </a:p>
          <a:p>
            <a:pPr marL="0" indent="0">
              <a:buNone/>
            </a:pPr>
            <a:endParaRPr lang="en-US" altLang="es-MX" sz="2000" dirty="0"/>
          </a:p>
          <a:p>
            <a:r>
              <a:rPr lang="en-US" altLang="es-MX" sz="2000" dirty="0"/>
              <a:t>FDIV</a:t>
            </a:r>
          </a:p>
          <a:p>
            <a:pPr lvl="1"/>
            <a:r>
              <a:rPr lang="en-US" altLang="es-MX" sz="2000" dirty="0"/>
              <a:t>Divides destination by source, then pops the stack</a:t>
            </a:r>
          </a:p>
          <a:p>
            <a:endParaRPr lang="en-US" sz="2000" dirty="0"/>
          </a:p>
          <a:p>
            <a:r>
              <a:rPr lang="en-US" sz="2000" dirty="0"/>
              <a:t>Examples</a:t>
            </a:r>
          </a:p>
          <a:p>
            <a:pPr lvl="1"/>
            <a:r>
              <a:rPr lang="en-US" sz="1600" dirty="0" err="1"/>
              <a:t>fmul</a:t>
            </a:r>
            <a:r>
              <a:rPr lang="en-US" sz="1600" dirty="0"/>
              <a:t> </a:t>
            </a:r>
            <a:r>
              <a:rPr lang="en-US" sz="1600" dirty="0" err="1"/>
              <a:t>mySingle</a:t>
            </a:r>
            <a:r>
              <a:rPr lang="en-US" sz="1600" dirty="0"/>
              <a:t>         ; ST(0)  *=  </a:t>
            </a:r>
            <a:r>
              <a:rPr lang="en-US" sz="1600" dirty="0" err="1"/>
              <a:t>mySingle</a:t>
            </a:r>
            <a:endParaRPr lang="en-US" sz="1600" dirty="0"/>
          </a:p>
          <a:p>
            <a:pPr lvl="1"/>
            <a:r>
              <a:rPr lang="en-US" sz="1600" dirty="0" err="1"/>
              <a:t>fdiv</a:t>
            </a:r>
            <a:r>
              <a:rPr lang="en-US" sz="1600" dirty="0"/>
              <a:t> </a:t>
            </a:r>
            <a:r>
              <a:rPr lang="en-US" sz="1600" dirty="0" err="1"/>
              <a:t>mySingle</a:t>
            </a:r>
            <a:r>
              <a:rPr lang="en-US" sz="1600" dirty="0"/>
              <a:t>           ; ST(0)  /=  </a:t>
            </a:r>
            <a:r>
              <a:rPr lang="en-US" sz="1600" dirty="0" err="1"/>
              <a:t>mySingle</a:t>
            </a:r>
            <a:endParaRPr lang="en-US" sz="1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62668"/>
              </p:ext>
            </p:extLst>
          </p:nvPr>
        </p:nvGraphicFramePr>
        <p:xfrm>
          <a:off x="3159155" y="2348880"/>
          <a:ext cx="2823738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FMUL/FDIV</a:t>
                      </a: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FMUL/FDIV  m32fp</a:t>
                      </a: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FMUL/FDIV</a:t>
                      </a:r>
                      <a:r>
                        <a:rPr lang="es-MX" sz="2000" b="0" baseline="0" dirty="0">
                          <a:solidFill>
                            <a:schemeClr val="tx1"/>
                          </a:solidFill>
                        </a:rPr>
                        <a:t>  m64fp</a:t>
                      </a: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FMUL/FDIV</a:t>
                      </a:r>
                      <a:r>
                        <a:rPr lang="es-MX" sz="2000" b="0" baseline="0" dirty="0">
                          <a:solidFill>
                            <a:schemeClr val="tx1"/>
                          </a:solidFill>
                        </a:rPr>
                        <a:t>  ST(0), ST(i)</a:t>
                      </a:r>
                    </a:p>
                    <a:p>
                      <a:r>
                        <a:rPr lang="es-MX" sz="2000" b="0" dirty="0">
                          <a:solidFill>
                            <a:schemeClr val="tx1"/>
                          </a:solidFill>
                        </a:rPr>
                        <a:t>FMUL/FDIV</a:t>
                      </a:r>
                      <a:r>
                        <a:rPr lang="es-MX" sz="2000" b="0" baseline="0" dirty="0">
                          <a:solidFill>
                            <a:schemeClr val="tx1"/>
                          </a:solidFill>
                        </a:rPr>
                        <a:t>  ST(i), ST(0)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Examples</a:t>
            </a:r>
          </a:p>
          <a:p>
            <a:pPr lvl="1"/>
            <a:r>
              <a:rPr lang="en-US" sz="1600" dirty="0"/>
              <a:t>.DATA</a:t>
            </a:r>
          </a:p>
          <a:p>
            <a:pPr lvl="1"/>
            <a:r>
              <a:rPr lang="en-US" sz="1600" dirty="0" err="1"/>
              <a:t>dblOne</a:t>
            </a:r>
            <a:r>
              <a:rPr lang="en-US" sz="1600" dirty="0"/>
              <a:t>  REAL8  1234.56</a:t>
            </a:r>
          </a:p>
          <a:p>
            <a:pPr lvl="1"/>
            <a:r>
              <a:rPr lang="en-US" sz="1600" dirty="0" err="1"/>
              <a:t>dblTwo</a:t>
            </a:r>
            <a:r>
              <a:rPr lang="en-US" sz="1600" dirty="0"/>
              <a:t>  REAL8  10.0</a:t>
            </a:r>
          </a:p>
          <a:p>
            <a:pPr lvl="1"/>
            <a:r>
              <a:rPr lang="en-US" sz="1600" dirty="0" err="1"/>
              <a:t>dblQuot</a:t>
            </a:r>
            <a:r>
              <a:rPr lang="en-US" sz="1600" dirty="0"/>
              <a:t>  REAL8  ?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.CODE</a:t>
            </a:r>
          </a:p>
          <a:p>
            <a:pPr lvl="1"/>
            <a:r>
              <a:rPr lang="en-US" sz="1600" dirty="0" err="1"/>
              <a:t>fld</a:t>
            </a:r>
            <a:r>
              <a:rPr lang="en-US" sz="1600" dirty="0"/>
              <a:t> </a:t>
            </a:r>
            <a:r>
              <a:rPr lang="en-US" sz="1600" dirty="0" err="1"/>
              <a:t>dblOne</a:t>
            </a:r>
            <a:r>
              <a:rPr lang="en-US" sz="1600" dirty="0"/>
              <a:t>            ; load  into  ST(0),   (push </a:t>
            </a:r>
            <a:r>
              <a:rPr lang="en-US" sz="1600" dirty="0" err="1"/>
              <a:t>dblOne</a:t>
            </a:r>
            <a:r>
              <a:rPr lang="en-US" sz="1600" dirty="0"/>
              <a:t>)   ST(0)=1234.56</a:t>
            </a:r>
          </a:p>
          <a:p>
            <a:pPr lvl="1"/>
            <a:r>
              <a:rPr lang="en-US" sz="1600" dirty="0" err="1"/>
              <a:t>fdiv</a:t>
            </a:r>
            <a:r>
              <a:rPr lang="en-US" sz="1600" dirty="0"/>
              <a:t> </a:t>
            </a:r>
            <a:r>
              <a:rPr lang="en-US" sz="1600" dirty="0" err="1"/>
              <a:t>dblTwo</a:t>
            </a:r>
            <a:r>
              <a:rPr lang="en-US" sz="1600" dirty="0"/>
              <a:t>          ; divide  ST(0)  by  </a:t>
            </a:r>
            <a:r>
              <a:rPr lang="en-US" sz="1600" dirty="0" err="1"/>
              <a:t>dblTwo</a:t>
            </a:r>
            <a:r>
              <a:rPr lang="en-US" sz="1600" dirty="0"/>
              <a:t>,    ST(0)=ST(0)/</a:t>
            </a:r>
            <a:r>
              <a:rPr lang="en-US" sz="1600" dirty="0" err="1"/>
              <a:t>dblTwo</a:t>
            </a:r>
            <a:r>
              <a:rPr lang="en-US" sz="1600" dirty="0"/>
              <a:t>=1234.56/10.0</a:t>
            </a:r>
          </a:p>
          <a:p>
            <a:pPr lvl="1"/>
            <a:r>
              <a:rPr lang="en-US" sz="1600" dirty="0" err="1"/>
              <a:t>fstp</a:t>
            </a:r>
            <a:r>
              <a:rPr lang="en-US" sz="1600" dirty="0"/>
              <a:t> </a:t>
            </a:r>
            <a:r>
              <a:rPr lang="en-US" sz="1600" dirty="0" err="1"/>
              <a:t>dblQuot</a:t>
            </a:r>
            <a:r>
              <a:rPr lang="en-US" sz="1600" dirty="0"/>
              <a:t>        ; store  ST(0)  to  </a:t>
            </a:r>
            <a:r>
              <a:rPr lang="en-US" sz="1600" dirty="0" err="1"/>
              <a:t>dblQuot</a:t>
            </a:r>
            <a:r>
              <a:rPr lang="en-US" sz="1600" dirty="0"/>
              <a:t>,    (pop  </a:t>
            </a:r>
            <a:r>
              <a:rPr lang="en-US" sz="1600" dirty="0" err="1"/>
              <a:t>dblQuot</a:t>
            </a:r>
            <a:r>
              <a:rPr lang="en-US" sz="1600" dirty="0"/>
              <a:t>)   </a:t>
            </a:r>
            <a:r>
              <a:rPr lang="en-US" sz="1600" dirty="0" err="1"/>
              <a:t>dblQuot</a:t>
            </a:r>
            <a:r>
              <a:rPr lang="en-US" sz="1600" dirty="0"/>
              <a:t>=123.456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0243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1386</Words>
  <Application>Microsoft Office PowerPoint</Application>
  <PresentationFormat>Presentación en pantalla (4:3)</PresentationFormat>
  <Paragraphs>285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de Office</vt:lpstr>
      <vt:lpstr>ORGANIZACIÓN Y PROGRAMACIÓN DE COMPUTADORAS</vt:lpstr>
      <vt:lpstr>FADD and FSUB Families +</vt:lpstr>
      <vt:lpstr>x86 FPU References</vt:lpstr>
      <vt:lpstr>Loading Constants</vt:lpstr>
      <vt:lpstr>Conversions: Integer &lt;&gt; Floating-Point</vt:lpstr>
      <vt:lpstr>Arithmetic Instructions</vt:lpstr>
      <vt:lpstr>SIGN modifier instruction</vt:lpstr>
      <vt:lpstr>Floating-Point Multiply / Division</vt:lpstr>
      <vt:lpstr>Floating-Point Division</vt:lpstr>
      <vt:lpstr>FMUL and FDIV Families +</vt:lpstr>
      <vt:lpstr>Where is the TOP field?</vt:lpstr>
      <vt:lpstr>Comparing Floating-Points Values - 1</vt:lpstr>
      <vt:lpstr>Comparing Floating-Point Values - 2</vt:lpstr>
      <vt:lpstr>Jumping after FCOMs</vt:lpstr>
      <vt:lpstr>FCOM, FCOMP, FCOMPP</vt:lpstr>
      <vt:lpstr>FCOMs Sample - 1</vt:lpstr>
      <vt:lpstr>FCOMI</vt:lpstr>
      <vt:lpstr>FCOMs Sample - 2</vt:lpstr>
      <vt:lpstr>Comparing for Equality - 1</vt:lpstr>
      <vt:lpstr>Comparing for Equality - 2</vt:lpstr>
      <vt:lpstr>FPU Code Example - 1</vt:lpstr>
      <vt:lpstr>FPU Code Example - 2</vt:lpstr>
      <vt:lpstr>FPU Code Example - 3</vt:lpstr>
      <vt:lpstr>jconds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j-ramon</cp:lastModifiedBy>
  <cp:revision>622</cp:revision>
  <dcterms:created xsi:type="dcterms:W3CDTF">2014-08-28T12:23:32Z</dcterms:created>
  <dcterms:modified xsi:type="dcterms:W3CDTF">2019-11-28T06:32:18Z</dcterms:modified>
</cp:coreProperties>
</file>