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271" r:id="rId3"/>
    <p:sldId id="273" r:id="rId4"/>
    <p:sldId id="272" r:id="rId5"/>
    <p:sldId id="299" r:id="rId6"/>
    <p:sldId id="275" r:id="rId7"/>
    <p:sldId id="300" r:id="rId8"/>
    <p:sldId id="260" r:id="rId9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239C-D69A-42DD-8500-E536CDF2AB8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80B3-A3CD-4CDB-BC73-29FAFEFDF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98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19/08/2019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5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0DD1-D1A4-4322-A82E-EF6D31A8529F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6A87-34FE-4421-B8AD-3D0CBF85F6E6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8F6B-0529-4736-9E33-8A432409EA7D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0E26-AA9C-4E35-9A6F-497A1CF1F801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4717-DBEF-453A-B8EA-71B2EDD1BB26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146-7B54-4BBE-88BE-3CFC3499516C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5517-9335-4287-A9CE-5D22D6D11352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C00E-5152-410F-A59D-C2263A1DB674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EDD-B9D6-4A2C-8481-7056D785A4E0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A4ED-9CB4-493C-B57D-F72D6B265100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BF7-2075-4137-AEFE-0652864A47E4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22C3-4B39-4777-8723-547838F6053A}" type="datetime1">
              <a:rPr lang="es-MX" smtClean="0"/>
              <a:pPr/>
              <a:t>19/08/2019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Ranges of </a:t>
            </a:r>
            <a:r>
              <a:rPr lang="en-US" dirty="0" smtClean="0"/>
              <a:t>Unsigned </a:t>
            </a:r>
            <a:r>
              <a:rPr lang="en-US" dirty="0"/>
              <a:t>Integers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/>
          </p:nvPr>
        </p:nvGraphicFramePr>
        <p:xfrm>
          <a:off x="3907904" y="1484784"/>
          <a:ext cx="3124200" cy="11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VISIO" r:id="rId4" imgW="2929128" imgH="891540" progId="">
                  <p:embed/>
                </p:oleObj>
              </mc:Choice>
              <mc:Fallback>
                <p:oleObj name="VISIO" r:id="rId4" imgW="2929128" imgH="8915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3907904" y="1484784"/>
                        <a:ext cx="3124200" cy="118221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04" y="3115756"/>
            <a:ext cx="6858000" cy="216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59904" y="5638800"/>
            <a:ext cx="7391400" cy="541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What is the largest unsigned integer that may be stored in 20 bits?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74304" y="1676400"/>
            <a:ext cx="2438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Standard sizes: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1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Integers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1519170"/>
            <a:ext cx="7772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highest bit indicates the sign. 1 = negative, 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= positive</a:t>
            </a:r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56650"/>
              </p:ext>
            </p:extLst>
          </p:nvPr>
        </p:nvGraphicFramePr>
        <p:xfrm>
          <a:off x="2286000" y="258597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3" imgW="2808732" imgH="1199388" progId="">
                  <p:embed/>
                </p:oleObj>
              </mc:Choice>
              <mc:Fallback>
                <p:oleObj name="VISIO" r:id="rId3" imgW="2808732" imgH="1199388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2286000" y="2585970"/>
                        <a:ext cx="4800600" cy="2286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525297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If the highest digit of a hexadecimal integer is &gt; 7, the value is negative. Examples: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F5, 8A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, C5, A2, 9D</a:t>
            </a: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29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Ranges of Signed Integers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4" y="2253208"/>
            <a:ext cx="81534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55104" y="1567408"/>
            <a:ext cx="8077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The highest bit is reserved for the sign. This limits the range: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83704" y="5301208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rgbClr val="FF0000"/>
                </a:solidFill>
              </a:rPr>
              <a:t>Practice: What is the largest positive value that may be stored in 20 bits?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4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Forming the Two's Complement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920" y="16288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Negative numbers are stored in two's complement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Represents the </a:t>
            </a:r>
            <a:r>
              <a:rPr lang="en-US" altLang="en-US">
                <a:solidFill>
                  <a:srgbClr val="FF0000"/>
                </a:solidFill>
              </a:rPr>
              <a:t>additive Inverse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20" y="3152800"/>
            <a:ext cx="606583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16720" y="5591200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rgbClr val="FF0000"/>
                </a:solidFill>
              </a:rPr>
              <a:t>Note that 00000001 + 11111111 = 00000000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47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Subtraction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6858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subtracting A – B, convert B to its two's complement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to (–B)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 0 0 0 1 1 0 0			0 0 0 0 1 1 0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	0 0 0 0 0 0 1 1			1 1 1 1 1 1 0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	   			           0 0 0 0 1 0 0 1</a:t>
            </a:r>
          </a:p>
        </p:txBody>
      </p:sp>
      <p:sp>
        <p:nvSpPr>
          <p:cNvPr id="11" name="Line 1028"/>
          <p:cNvSpPr>
            <a:spLocks noChangeShapeType="1"/>
          </p:cNvSpPr>
          <p:nvPr/>
        </p:nvSpPr>
        <p:spPr bwMode="auto">
          <a:xfrm>
            <a:off x="3429000" y="37338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029"/>
          <p:cNvSpPr>
            <a:spLocks noChangeShapeType="1"/>
          </p:cNvSpPr>
          <p:nvPr/>
        </p:nvSpPr>
        <p:spPr bwMode="auto">
          <a:xfrm>
            <a:off x="1066800" y="41910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030"/>
          <p:cNvSpPr>
            <a:spLocks noChangeShapeType="1"/>
          </p:cNvSpPr>
          <p:nvPr/>
        </p:nvSpPr>
        <p:spPr bwMode="auto">
          <a:xfrm>
            <a:off x="5268913" y="415925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984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 How To Do the Following: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/>
              <a:t>Form the two's complement of a hexadecimal integer</a:t>
            </a:r>
          </a:p>
          <a:p>
            <a:pPr eaLnBrk="1" hangingPunct="1"/>
            <a:r>
              <a:rPr lang="en-US" altLang="en-US"/>
              <a:t>Convert signed binary to decimal</a:t>
            </a:r>
          </a:p>
          <a:p>
            <a:pPr eaLnBrk="1" hangingPunct="1"/>
            <a:r>
              <a:rPr lang="en-US" altLang="en-US"/>
              <a:t>Convert signed decimal to binary</a:t>
            </a:r>
          </a:p>
          <a:p>
            <a:pPr eaLnBrk="1" hangingPunct="1"/>
            <a:r>
              <a:rPr lang="en-US" altLang="en-US"/>
              <a:t>Convert signed decimal to hexadecimal</a:t>
            </a:r>
          </a:p>
          <a:p>
            <a:pPr eaLnBrk="1" hangingPunct="1"/>
            <a:r>
              <a:rPr lang="en-US" altLang="en-US"/>
              <a:t>Convert signed hexadecimal to decimal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94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Hex</a:t>
            </a:r>
            <a:r>
              <a:rPr lang="es-MX" dirty="0"/>
              <a:t> </a:t>
            </a:r>
            <a:r>
              <a:rPr lang="es-MX" dirty="0" err="1"/>
              <a:t>One’s</a:t>
            </a:r>
            <a:r>
              <a:rPr lang="es-MX" dirty="0"/>
              <a:t> </a:t>
            </a:r>
            <a:r>
              <a:rPr lang="es-MX" dirty="0" err="1"/>
              <a:t>Complement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35540"/>
              </p:ext>
            </p:extLst>
          </p:nvPr>
        </p:nvGraphicFramePr>
        <p:xfrm>
          <a:off x="1762399" y="1442379"/>
          <a:ext cx="5619201" cy="4913971"/>
        </p:xfrm>
        <a:graphic>
          <a:graphicData uri="http://schemas.openxmlformats.org/drawingml/2006/table">
            <a:tbl>
              <a:tblPr/>
              <a:tblGrid>
                <a:gridCol w="1234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4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49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64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49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25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 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13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smtClean="0"/>
              <a:t>20-Agosto-2019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332</Words>
  <Application>Microsoft Office PowerPoint</Application>
  <PresentationFormat>Presentación en pantalla (4:3)</PresentationFormat>
  <Paragraphs>168</Paragraphs>
  <Slides>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Tema de Office</vt:lpstr>
      <vt:lpstr>VISIO</vt:lpstr>
      <vt:lpstr>Ranges of Unsigned Integers</vt:lpstr>
      <vt:lpstr>Signed Integers</vt:lpstr>
      <vt:lpstr>Ranges of Signed Integers</vt:lpstr>
      <vt:lpstr>Forming the Two's Complement</vt:lpstr>
      <vt:lpstr>Binary Subtraction</vt:lpstr>
      <vt:lpstr>Learn How To Do the Following:</vt:lpstr>
      <vt:lpstr>Hex One’s Complement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135</cp:revision>
  <cp:lastPrinted>2017-07-20T17:34:57Z</cp:lastPrinted>
  <dcterms:created xsi:type="dcterms:W3CDTF">2014-08-28T12:23:32Z</dcterms:created>
  <dcterms:modified xsi:type="dcterms:W3CDTF">2019-08-19T18:23:24Z</dcterms:modified>
</cp:coreProperties>
</file>