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78" r:id="rId3"/>
    <p:sldId id="279" r:id="rId4"/>
    <p:sldId id="297" r:id="rId5"/>
    <p:sldId id="298" r:id="rId6"/>
    <p:sldId id="281" r:id="rId7"/>
    <p:sldId id="283" r:id="rId8"/>
    <p:sldId id="284" r:id="rId9"/>
    <p:sldId id="285" r:id="rId10"/>
    <p:sldId id="288" r:id="rId11"/>
    <p:sldId id="295" r:id="rId12"/>
    <p:sldId id="296" r:id="rId13"/>
    <p:sldId id="290" r:id="rId14"/>
    <p:sldId id="260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63"/>
  </p:normalViewPr>
  <p:slideViewPr>
    <p:cSldViewPr>
      <p:cViewPr>
        <p:scale>
          <a:sx n="120" d="100"/>
          <a:sy n="120" d="100"/>
        </p:scale>
        <p:origin x="-592" y="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21/09/19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42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0C4A20-6630-4367-9AB9-BF7F9175EBAF}" type="slidenum">
              <a:rPr kumimoji="0" lang="en-US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kumimoji="0" lang="en-US" altLang="en-US" sz="120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15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01E-AA66-4C55-971E-4D610AE70E8F}" type="datetime1">
              <a:rPr lang="es-MX" smtClean="0"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FE59-2B02-45BE-A659-DD7AEC072F2E}" type="datetime1">
              <a:rPr lang="es-MX" smtClean="0"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63A-BBB9-4319-A797-DBF67D7813FA}" type="datetime1">
              <a:rPr lang="es-MX" smtClean="0"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05A9-D1C1-465A-8DA8-BA7494F75B52}" type="datetime1">
              <a:rPr lang="es-MX" smtClean="0"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2A71-803E-4EC8-B338-BAC39B95CA04}" type="datetime1">
              <a:rPr lang="es-MX" smtClean="0"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798-E797-4681-85BB-F629908AFEBD}" type="datetime1">
              <a:rPr lang="es-MX" smtClean="0"/>
              <a:t>21/09/19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519F-8860-47A3-8920-AE160ACB7353}" type="datetime1">
              <a:rPr lang="es-MX" smtClean="0"/>
              <a:t>21/09/19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525-36B0-4815-AFA6-0375B18DE20D}" type="datetime1">
              <a:rPr lang="es-MX" smtClean="0"/>
              <a:t>21/09/19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72E7-6255-45BE-A2D5-1F3573315F1B}" type="datetime1">
              <a:rPr lang="es-MX" smtClean="0"/>
              <a:t>21/09/19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7F9F-4225-4077-A421-E47161E05582}" type="datetime1">
              <a:rPr lang="es-MX" smtClean="0"/>
              <a:t>21/09/19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901-3185-4B9C-949F-68647E61D061}" type="datetime1">
              <a:rPr lang="es-MX" smtClean="0"/>
              <a:t>21/09/19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944D-8751-4257-A0FD-90E17600BF43}" type="datetime1">
              <a:rPr lang="es-MX" smtClean="0"/>
              <a:t>21/09/19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Character Interpretation &amp; Storage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6629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Character sets</a:t>
            </a:r>
          </a:p>
          <a:p>
            <a:pPr lvl="1" eaLnBrk="1" hangingPunct="1"/>
            <a:r>
              <a:rPr lang="en-US" altLang="en-US" dirty="0"/>
              <a:t>Standard ASCII	(0 – 127)</a:t>
            </a:r>
          </a:p>
          <a:p>
            <a:pPr lvl="2"/>
            <a:r>
              <a:rPr lang="en-US" altLang="en-US" dirty="0"/>
              <a:t>‘u’, ‘U’, ‘A’, ‘8’, ‘2’</a:t>
            </a:r>
          </a:p>
          <a:p>
            <a:pPr lvl="1" eaLnBrk="1" hangingPunct="1"/>
            <a:r>
              <a:rPr lang="en-US" altLang="en-US" dirty="0"/>
              <a:t>Extended ASCII (0 – 255)</a:t>
            </a:r>
          </a:p>
          <a:p>
            <a:pPr lvl="1" eaLnBrk="1" hangingPunct="1"/>
            <a:r>
              <a:rPr lang="en-US" altLang="en-US" dirty="0"/>
              <a:t>ANSI (0 – 255)</a:t>
            </a:r>
          </a:p>
          <a:p>
            <a:pPr lvl="1" eaLnBrk="1" hangingPunct="1"/>
            <a:r>
              <a:rPr lang="en-US" altLang="en-US" dirty="0"/>
              <a:t>Unicode  (0 – 65,535)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441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b="1"/>
              <a:t>Boolean Operator Precedence</a:t>
            </a:r>
          </a:p>
        </p:txBody>
      </p:sp>
      <p:sp>
        <p:nvSpPr>
          <p:cNvPr id="21510" name="Slide Number Placeholder 4"/>
          <p:cNvSpPr txBox="1">
            <a:spLocks noGrp="1"/>
          </p:cNvSpPr>
          <p:nvPr/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BC94C38-31E6-40D9-89BE-A63F8C1E54F5}" type="slidenum">
              <a:rPr lang="en-US" altLang="en-US" sz="1600">
                <a:solidFill>
                  <a:srgbClr val="002060"/>
                </a:solidFill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solidFill>
                <a:srgbClr val="002060"/>
              </a:solidFill>
              <a:latin typeface="Times New Roman" pitchFamily="18" charset="0"/>
            </a:endParaRPr>
          </a:p>
        </p:txBody>
      </p: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684213" y="1306513"/>
            <a:ext cx="4857750" cy="2809875"/>
            <a:chOff x="431" y="823"/>
            <a:chExt cx="3060" cy="1770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431" y="823"/>
              <a:ext cx="30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altLang="en-US" sz="2800" b="1">
                  <a:solidFill>
                    <a:schemeClr val="tx1"/>
                  </a:solidFill>
                </a:rPr>
                <a:t>  The order of evaluation is:</a:t>
              </a:r>
              <a:endParaRPr lang="en-US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673" y="1241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1.</a:t>
              </a: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1104" y="1241"/>
              <a:ext cx="179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>
                  <a:solidFill>
                    <a:schemeClr val="tx1"/>
                  </a:solidFill>
                </a:rPr>
                <a:t>Parentheses    (  )</a:t>
              </a: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673" y="1604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2.</a:t>
              </a: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104" y="1604"/>
              <a:ext cx="4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NOT</a:t>
              </a: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673" y="1966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3.</a:t>
              </a: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04" y="1966"/>
              <a:ext cx="4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673" y="2322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4.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1104" y="2322"/>
              <a:ext cx="6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>
                  <a:solidFill>
                    <a:schemeClr val="tx1"/>
                  </a:solidFill>
                </a:rPr>
                <a:t>OR   v</a:t>
              </a:r>
            </a:p>
          </p:txBody>
        </p:sp>
      </p:grp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652463" y="4316413"/>
            <a:ext cx="7951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</a:rPr>
              <a:t>Example 1: </a:t>
            </a:r>
            <a:r>
              <a:rPr lang="en-US" altLang="en-US" sz="2800" dirty="0">
                <a:solidFill>
                  <a:schemeClr val="tx1"/>
                </a:solidFill>
              </a:rPr>
              <a:t>F = A ^ (B v C) ^ (C v  </a:t>
            </a:r>
            <a:r>
              <a:rPr lang="en-US" altLang="en-US" sz="2800" baseline="300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 </a:t>
            </a:r>
            <a:r>
              <a:rPr lang="en-US" altLang="en-US" sz="2800" dirty="0">
                <a:solidFill>
                  <a:schemeClr val="tx1"/>
                </a:solidFill>
              </a:rPr>
              <a:t>D)</a:t>
            </a: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6156176" y="4488993"/>
            <a:ext cx="234950" cy="85725"/>
            <a:chOff x="5556738" y="3429000"/>
            <a:chExt cx="234462" cy="85725"/>
          </a:xfrm>
        </p:grpSpPr>
        <p:cxnSp>
          <p:nvCxnSpPr>
            <p:cNvPr id="44" name="Straight Connector 17"/>
            <p:cNvCxnSpPr>
              <a:cxnSpLocks noChangeShapeType="1"/>
            </p:cNvCxnSpPr>
            <p:nvPr/>
          </p:nvCxnSpPr>
          <p:spPr bwMode="auto">
            <a:xfrm>
              <a:off x="5556738" y="3429000"/>
              <a:ext cx="2344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19"/>
            <p:cNvCxnSpPr>
              <a:cxnSpLocks noChangeShapeType="1"/>
            </p:cNvCxnSpPr>
            <p:nvPr/>
          </p:nvCxnSpPr>
          <p:spPr bwMode="auto">
            <a:xfrm>
              <a:off x="5791200" y="3429000"/>
              <a:ext cx="0" cy="857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675722" y="5035518"/>
            <a:ext cx="7951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</a:rPr>
              <a:t>Example 2: </a:t>
            </a:r>
            <a:r>
              <a:rPr lang="en-US" altLang="en-US" sz="2800" dirty="0">
                <a:solidFill>
                  <a:schemeClr val="tx1"/>
                </a:solidFill>
              </a:rPr>
              <a:t>F = A ^ B v C ^ C v  </a:t>
            </a:r>
            <a:r>
              <a:rPr lang="en-US" altLang="en-US" sz="2800" baseline="300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 </a:t>
            </a:r>
            <a:r>
              <a:rPr lang="en-US" altLang="en-US" sz="28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806621" y="5253679"/>
            <a:ext cx="234950" cy="85725"/>
            <a:chOff x="5556738" y="3429000"/>
            <a:chExt cx="234462" cy="85725"/>
          </a:xfrm>
        </p:grpSpPr>
        <p:cxnSp>
          <p:nvCxnSpPr>
            <p:cNvPr id="22" name="Straight Connector 17"/>
            <p:cNvCxnSpPr>
              <a:cxnSpLocks noChangeShapeType="1"/>
            </p:cNvCxnSpPr>
            <p:nvPr/>
          </p:nvCxnSpPr>
          <p:spPr bwMode="auto">
            <a:xfrm>
              <a:off x="5556738" y="3429000"/>
              <a:ext cx="2344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19"/>
            <p:cNvCxnSpPr>
              <a:cxnSpLocks noChangeShapeType="1"/>
            </p:cNvCxnSpPr>
            <p:nvPr/>
          </p:nvCxnSpPr>
          <p:spPr bwMode="auto">
            <a:xfrm>
              <a:off x="5791200" y="3429000"/>
              <a:ext cx="0" cy="857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D5C823-10FF-4819-9995-DF3A3F0F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1" y="2705794"/>
            <a:ext cx="249958" cy="1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9FD4B-46D2-498A-944B-FA2B0A908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220" y="3051531"/>
            <a:ext cx="603556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91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NAND</a:t>
            </a:r>
          </a:p>
        </p:txBody>
      </p: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838200" y="1409700"/>
            <a:ext cx="7772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Both T = F, otherwise 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NAND operator: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4038600" y="4175125"/>
            <a:ext cx="3733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Digital gate diagram for NAND:</a:t>
            </a:r>
          </a:p>
        </p:txBody>
      </p:sp>
      <p:grpSp>
        <p:nvGrpSpPr>
          <p:cNvPr id="41" name="Group 57"/>
          <p:cNvGrpSpPr>
            <a:grpSpLocks/>
          </p:cNvGrpSpPr>
          <p:nvPr/>
        </p:nvGrpSpPr>
        <p:grpSpPr bwMode="auto">
          <a:xfrm>
            <a:off x="1131888" y="3679825"/>
            <a:ext cx="2743200" cy="2435225"/>
            <a:chOff x="903767" y="3413051"/>
            <a:chExt cx="2743200" cy="2434856"/>
          </a:xfrm>
        </p:grpSpPr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903767" y="3413051"/>
              <a:ext cx="2743200" cy="24348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43" name="Straight Connector 15"/>
            <p:cNvCxnSpPr>
              <a:cxnSpLocks noChangeShapeType="1"/>
            </p:cNvCxnSpPr>
            <p:nvPr/>
          </p:nvCxnSpPr>
          <p:spPr bwMode="auto">
            <a:xfrm>
              <a:off x="978195" y="3912783"/>
              <a:ext cx="2622255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16"/>
            <p:cNvCxnSpPr>
              <a:cxnSpLocks noChangeShapeType="1"/>
            </p:cNvCxnSpPr>
            <p:nvPr/>
          </p:nvCxnSpPr>
          <p:spPr bwMode="auto">
            <a:xfrm>
              <a:off x="970303" y="4384173"/>
              <a:ext cx="2633957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17"/>
            <p:cNvCxnSpPr>
              <a:cxnSpLocks noChangeShapeType="1"/>
            </p:cNvCxnSpPr>
            <p:nvPr/>
          </p:nvCxnSpPr>
          <p:spPr bwMode="auto">
            <a:xfrm>
              <a:off x="970031" y="4855563"/>
              <a:ext cx="263422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8"/>
            <p:cNvCxnSpPr>
              <a:cxnSpLocks noChangeShapeType="1"/>
            </p:cNvCxnSpPr>
            <p:nvPr/>
          </p:nvCxnSpPr>
          <p:spPr bwMode="auto">
            <a:xfrm>
              <a:off x="969759" y="5326953"/>
              <a:ext cx="2630691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967563" y="3487479"/>
              <a:ext cx="2636874" cy="2339163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48" name="Straight Connector 22"/>
            <p:cNvCxnSpPr>
              <a:cxnSpLocks noChangeShapeType="1"/>
            </p:cNvCxnSpPr>
            <p:nvPr/>
          </p:nvCxnSpPr>
          <p:spPr bwMode="auto">
            <a:xfrm>
              <a:off x="1456664" y="3476847"/>
              <a:ext cx="0" cy="233916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23"/>
            <p:cNvCxnSpPr>
              <a:cxnSpLocks noChangeShapeType="1"/>
            </p:cNvCxnSpPr>
            <p:nvPr/>
          </p:nvCxnSpPr>
          <p:spPr bwMode="auto">
            <a:xfrm>
              <a:off x="1970586" y="3480385"/>
              <a:ext cx="0" cy="233916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28"/>
            <p:cNvSpPr txBox="1">
              <a:spLocks noChangeArrowheads="1"/>
            </p:cNvSpPr>
            <p:nvPr/>
          </p:nvSpPr>
          <p:spPr bwMode="auto">
            <a:xfrm>
              <a:off x="1019175" y="3486150"/>
              <a:ext cx="36420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X</a:t>
              </a:r>
            </a:p>
          </p:txBody>
        </p:sp>
        <p:sp>
          <p:nvSpPr>
            <p:cNvPr id="51" name="TextBox 29"/>
            <p:cNvSpPr txBox="1">
              <a:spLocks noChangeArrowheads="1"/>
            </p:cNvSpPr>
            <p:nvPr/>
          </p:nvSpPr>
          <p:spPr bwMode="auto">
            <a:xfrm>
              <a:off x="1543050" y="3486150"/>
              <a:ext cx="36420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Y</a:t>
              </a:r>
            </a:p>
          </p:txBody>
        </p:sp>
        <p:sp>
          <p:nvSpPr>
            <p:cNvPr id="52" name="TextBox 30"/>
            <p:cNvSpPr txBox="1">
              <a:spLocks noChangeArrowheads="1"/>
            </p:cNvSpPr>
            <p:nvPr/>
          </p:nvSpPr>
          <p:spPr bwMode="auto">
            <a:xfrm>
              <a:off x="1971675" y="3505200"/>
              <a:ext cx="146540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X NAND Y</a:t>
              </a: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019175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4" name="TextBox 32"/>
            <p:cNvSpPr txBox="1">
              <a:spLocks noChangeArrowheads="1"/>
            </p:cNvSpPr>
            <p:nvPr/>
          </p:nvSpPr>
          <p:spPr bwMode="auto">
            <a:xfrm>
              <a:off x="1019175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5" name="TextBox 33"/>
            <p:cNvSpPr txBox="1">
              <a:spLocks noChangeArrowheads="1"/>
            </p:cNvSpPr>
            <p:nvPr/>
          </p:nvSpPr>
          <p:spPr bwMode="auto">
            <a:xfrm>
              <a:off x="1019175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6" name="TextBox 34"/>
            <p:cNvSpPr txBox="1">
              <a:spLocks noChangeArrowheads="1"/>
            </p:cNvSpPr>
            <p:nvPr/>
          </p:nvSpPr>
          <p:spPr bwMode="auto">
            <a:xfrm>
              <a:off x="1019175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7" name="TextBox 35"/>
            <p:cNvSpPr txBox="1">
              <a:spLocks noChangeArrowheads="1"/>
            </p:cNvSpPr>
            <p:nvPr/>
          </p:nvSpPr>
          <p:spPr bwMode="auto">
            <a:xfrm>
              <a:off x="1524000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8" name="TextBox 36"/>
            <p:cNvSpPr txBox="1">
              <a:spLocks noChangeArrowheads="1"/>
            </p:cNvSpPr>
            <p:nvPr/>
          </p:nvSpPr>
          <p:spPr bwMode="auto">
            <a:xfrm>
              <a:off x="1524000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60" name="TextBox 38"/>
            <p:cNvSpPr txBox="1">
              <a:spLocks noChangeArrowheads="1"/>
            </p:cNvSpPr>
            <p:nvPr/>
          </p:nvSpPr>
          <p:spPr bwMode="auto">
            <a:xfrm>
              <a:off x="1524000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1" name="TextBox 39"/>
            <p:cNvSpPr txBox="1">
              <a:spLocks noChangeArrowheads="1"/>
            </p:cNvSpPr>
            <p:nvPr/>
          </p:nvSpPr>
          <p:spPr bwMode="auto">
            <a:xfrm>
              <a:off x="2524125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2" name="TextBox 40"/>
            <p:cNvSpPr txBox="1">
              <a:spLocks noChangeArrowheads="1"/>
            </p:cNvSpPr>
            <p:nvPr/>
          </p:nvSpPr>
          <p:spPr bwMode="auto">
            <a:xfrm>
              <a:off x="2524125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3" name="TextBox 41"/>
            <p:cNvSpPr txBox="1">
              <a:spLocks noChangeArrowheads="1"/>
            </p:cNvSpPr>
            <p:nvPr/>
          </p:nvSpPr>
          <p:spPr bwMode="auto">
            <a:xfrm>
              <a:off x="2524125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4" name="TextBox 42"/>
            <p:cNvSpPr txBox="1">
              <a:spLocks noChangeArrowheads="1"/>
            </p:cNvSpPr>
            <p:nvPr/>
          </p:nvSpPr>
          <p:spPr bwMode="auto">
            <a:xfrm>
              <a:off x="2524125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</p:grpSp>
      <p:grpSp>
        <p:nvGrpSpPr>
          <p:cNvPr id="65" name="Group 60"/>
          <p:cNvGrpSpPr>
            <a:grpSpLocks/>
          </p:cNvGrpSpPr>
          <p:nvPr/>
        </p:nvGrpSpPr>
        <p:grpSpPr bwMode="auto">
          <a:xfrm>
            <a:off x="4914900" y="4667250"/>
            <a:ext cx="1971675" cy="1042988"/>
            <a:chOff x="4914900" y="4400550"/>
            <a:chExt cx="1971675" cy="1043404"/>
          </a:xfrm>
        </p:grpSpPr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4914900" y="4400550"/>
              <a:ext cx="1971675" cy="103822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Flowchart: Delay 48"/>
            <p:cNvSpPr>
              <a:spLocks noChangeArrowheads="1"/>
            </p:cNvSpPr>
            <p:nvPr/>
          </p:nvSpPr>
          <p:spPr bwMode="auto">
            <a:xfrm>
              <a:off x="5457825" y="4505325"/>
              <a:ext cx="752475" cy="600075"/>
            </a:xfrm>
            <a:prstGeom prst="flowChartDelay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68" name="Straight Connector 50"/>
            <p:cNvCxnSpPr>
              <a:cxnSpLocks noChangeShapeType="1"/>
            </p:cNvCxnSpPr>
            <p:nvPr/>
          </p:nvCxnSpPr>
          <p:spPr bwMode="auto">
            <a:xfrm>
              <a:off x="5223177" y="4657725"/>
              <a:ext cx="238125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Straight Connector 51"/>
            <p:cNvCxnSpPr>
              <a:cxnSpLocks noChangeShapeType="1"/>
            </p:cNvCxnSpPr>
            <p:nvPr/>
          </p:nvCxnSpPr>
          <p:spPr bwMode="auto">
            <a:xfrm>
              <a:off x="5224034" y="4924425"/>
              <a:ext cx="238125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52"/>
            <p:cNvCxnSpPr>
              <a:cxnSpLocks noChangeShapeType="1"/>
            </p:cNvCxnSpPr>
            <p:nvPr/>
          </p:nvCxnSpPr>
          <p:spPr bwMode="auto">
            <a:xfrm>
              <a:off x="6203346" y="4818062"/>
              <a:ext cx="238125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TextBox 46"/>
            <p:cNvSpPr txBox="1">
              <a:spLocks noChangeArrowheads="1"/>
            </p:cNvSpPr>
            <p:nvPr/>
          </p:nvSpPr>
          <p:spPr bwMode="auto">
            <a:xfrm>
              <a:off x="5381625" y="5105400"/>
              <a:ext cx="7633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NAND</a:t>
              </a:r>
            </a:p>
          </p:txBody>
        </p:sp>
        <p:sp>
          <p:nvSpPr>
            <p:cNvPr id="72" name="Flowchart: Connector 45"/>
            <p:cNvSpPr>
              <a:spLocks noChangeArrowheads="1"/>
            </p:cNvSpPr>
            <p:nvPr/>
          </p:nvSpPr>
          <p:spPr bwMode="auto">
            <a:xfrm>
              <a:off x="6206445" y="4786010"/>
              <a:ext cx="66675" cy="7620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643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NOR</a:t>
            </a:r>
          </a:p>
        </p:txBody>
      </p: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833503" y="1556792"/>
            <a:ext cx="7772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Any T = F, otherwise 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NOR operator: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4033903" y="4322217"/>
            <a:ext cx="3733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Digital gate diagram for NAND:</a:t>
            </a:r>
          </a:p>
        </p:txBody>
      </p:sp>
      <p:grpSp>
        <p:nvGrpSpPr>
          <p:cNvPr id="41" name="Group 57"/>
          <p:cNvGrpSpPr>
            <a:grpSpLocks/>
          </p:cNvGrpSpPr>
          <p:nvPr/>
        </p:nvGrpSpPr>
        <p:grpSpPr bwMode="auto">
          <a:xfrm>
            <a:off x="1127191" y="3826917"/>
            <a:ext cx="2743200" cy="2435225"/>
            <a:chOff x="903767" y="3413051"/>
            <a:chExt cx="2743200" cy="2434856"/>
          </a:xfrm>
        </p:grpSpPr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903767" y="3413051"/>
              <a:ext cx="2743200" cy="24348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43" name="Straight Connector 15"/>
            <p:cNvCxnSpPr>
              <a:cxnSpLocks noChangeShapeType="1"/>
            </p:cNvCxnSpPr>
            <p:nvPr/>
          </p:nvCxnSpPr>
          <p:spPr bwMode="auto">
            <a:xfrm>
              <a:off x="978195" y="3912783"/>
              <a:ext cx="2622255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16"/>
            <p:cNvCxnSpPr>
              <a:cxnSpLocks noChangeShapeType="1"/>
            </p:cNvCxnSpPr>
            <p:nvPr/>
          </p:nvCxnSpPr>
          <p:spPr bwMode="auto">
            <a:xfrm>
              <a:off x="970303" y="4384173"/>
              <a:ext cx="2633957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17"/>
            <p:cNvCxnSpPr>
              <a:cxnSpLocks noChangeShapeType="1"/>
            </p:cNvCxnSpPr>
            <p:nvPr/>
          </p:nvCxnSpPr>
          <p:spPr bwMode="auto">
            <a:xfrm>
              <a:off x="970031" y="4855563"/>
              <a:ext cx="263422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8"/>
            <p:cNvCxnSpPr>
              <a:cxnSpLocks noChangeShapeType="1"/>
            </p:cNvCxnSpPr>
            <p:nvPr/>
          </p:nvCxnSpPr>
          <p:spPr bwMode="auto">
            <a:xfrm>
              <a:off x="969759" y="5326953"/>
              <a:ext cx="2630691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967563" y="3487479"/>
              <a:ext cx="2636874" cy="2339163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48" name="Straight Connector 22"/>
            <p:cNvCxnSpPr>
              <a:cxnSpLocks noChangeShapeType="1"/>
            </p:cNvCxnSpPr>
            <p:nvPr/>
          </p:nvCxnSpPr>
          <p:spPr bwMode="auto">
            <a:xfrm>
              <a:off x="1456664" y="3476847"/>
              <a:ext cx="0" cy="233916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23"/>
            <p:cNvCxnSpPr>
              <a:cxnSpLocks noChangeShapeType="1"/>
            </p:cNvCxnSpPr>
            <p:nvPr/>
          </p:nvCxnSpPr>
          <p:spPr bwMode="auto">
            <a:xfrm>
              <a:off x="1970586" y="3480385"/>
              <a:ext cx="0" cy="233916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28"/>
            <p:cNvSpPr txBox="1">
              <a:spLocks noChangeArrowheads="1"/>
            </p:cNvSpPr>
            <p:nvPr/>
          </p:nvSpPr>
          <p:spPr bwMode="auto">
            <a:xfrm>
              <a:off x="1019175" y="3486150"/>
              <a:ext cx="36420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X</a:t>
              </a:r>
            </a:p>
          </p:txBody>
        </p:sp>
        <p:sp>
          <p:nvSpPr>
            <p:cNvPr id="51" name="TextBox 29"/>
            <p:cNvSpPr txBox="1">
              <a:spLocks noChangeArrowheads="1"/>
            </p:cNvSpPr>
            <p:nvPr/>
          </p:nvSpPr>
          <p:spPr bwMode="auto">
            <a:xfrm>
              <a:off x="1543050" y="3486150"/>
              <a:ext cx="36420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Y</a:t>
              </a:r>
            </a:p>
          </p:txBody>
        </p:sp>
        <p:sp>
          <p:nvSpPr>
            <p:cNvPr id="52" name="TextBox 30"/>
            <p:cNvSpPr txBox="1">
              <a:spLocks noChangeArrowheads="1"/>
            </p:cNvSpPr>
            <p:nvPr/>
          </p:nvSpPr>
          <p:spPr bwMode="auto">
            <a:xfrm>
              <a:off x="1971675" y="3505200"/>
              <a:ext cx="128746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X NOR Y</a:t>
              </a: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019175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4" name="TextBox 32"/>
            <p:cNvSpPr txBox="1">
              <a:spLocks noChangeArrowheads="1"/>
            </p:cNvSpPr>
            <p:nvPr/>
          </p:nvSpPr>
          <p:spPr bwMode="auto">
            <a:xfrm>
              <a:off x="1019175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5" name="TextBox 33"/>
            <p:cNvSpPr txBox="1">
              <a:spLocks noChangeArrowheads="1"/>
            </p:cNvSpPr>
            <p:nvPr/>
          </p:nvSpPr>
          <p:spPr bwMode="auto">
            <a:xfrm>
              <a:off x="1019175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6" name="TextBox 34"/>
            <p:cNvSpPr txBox="1">
              <a:spLocks noChangeArrowheads="1"/>
            </p:cNvSpPr>
            <p:nvPr/>
          </p:nvSpPr>
          <p:spPr bwMode="auto">
            <a:xfrm>
              <a:off x="1019175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7" name="TextBox 35"/>
            <p:cNvSpPr txBox="1">
              <a:spLocks noChangeArrowheads="1"/>
            </p:cNvSpPr>
            <p:nvPr/>
          </p:nvSpPr>
          <p:spPr bwMode="auto">
            <a:xfrm>
              <a:off x="1524000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8" name="TextBox 36"/>
            <p:cNvSpPr txBox="1">
              <a:spLocks noChangeArrowheads="1"/>
            </p:cNvSpPr>
            <p:nvPr/>
          </p:nvSpPr>
          <p:spPr bwMode="auto">
            <a:xfrm>
              <a:off x="1524000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60" name="TextBox 38"/>
            <p:cNvSpPr txBox="1">
              <a:spLocks noChangeArrowheads="1"/>
            </p:cNvSpPr>
            <p:nvPr/>
          </p:nvSpPr>
          <p:spPr bwMode="auto">
            <a:xfrm>
              <a:off x="1524000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1" name="TextBox 39"/>
            <p:cNvSpPr txBox="1">
              <a:spLocks noChangeArrowheads="1"/>
            </p:cNvSpPr>
            <p:nvPr/>
          </p:nvSpPr>
          <p:spPr bwMode="auto">
            <a:xfrm>
              <a:off x="2524125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2" name="TextBox 40"/>
            <p:cNvSpPr txBox="1">
              <a:spLocks noChangeArrowheads="1"/>
            </p:cNvSpPr>
            <p:nvPr/>
          </p:nvSpPr>
          <p:spPr bwMode="auto">
            <a:xfrm>
              <a:off x="2524125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63" name="TextBox 41"/>
            <p:cNvSpPr txBox="1">
              <a:spLocks noChangeArrowheads="1"/>
            </p:cNvSpPr>
            <p:nvPr/>
          </p:nvSpPr>
          <p:spPr bwMode="auto">
            <a:xfrm>
              <a:off x="2524125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64" name="TextBox 42"/>
            <p:cNvSpPr txBox="1">
              <a:spLocks noChangeArrowheads="1"/>
            </p:cNvSpPr>
            <p:nvPr/>
          </p:nvSpPr>
          <p:spPr bwMode="auto">
            <a:xfrm>
              <a:off x="2524125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4910203" y="4814342"/>
            <a:ext cx="1971675" cy="1042988"/>
            <a:chOff x="4914900" y="4400550"/>
            <a:chExt cx="1971675" cy="1043404"/>
          </a:xfrm>
        </p:grpSpPr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4914900" y="4400550"/>
              <a:ext cx="1971675" cy="103822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TextBox 46"/>
            <p:cNvSpPr txBox="1">
              <a:spLocks noChangeArrowheads="1"/>
            </p:cNvSpPr>
            <p:nvPr/>
          </p:nvSpPr>
          <p:spPr bwMode="auto">
            <a:xfrm>
              <a:off x="5505450" y="5105400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NOR</a:t>
              </a: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auto">
            <a:xfrm>
              <a:off x="5494338" y="4572000"/>
              <a:ext cx="642938" cy="506413"/>
            </a:xfrm>
            <a:custGeom>
              <a:avLst/>
              <a:gdLst>
                <a:gd name="T0" fmla="*/ 2147483647 w 190"/>
                <a:gd name="T1" fmla="*/ 2147483647 h 150"/>
                <a:gd name="T2" fmla="*/ 2147483647 w 190"/>
                <a:gd name="T3" fmla="*/ 2147483647 h 150"/>
                <a:gd name="T4" fmla="*/ 2147483647 w 190"/>
                <a:gd name="T5" fmla="*/ 2147483647 h 150"/>
                <a:gd name="T6" fmla="*/ 2147483647 w 190"/>
                <a:gd name="T7" fmla="*/ 0 h 150"/>
                <a:gd name="T8" fmla="*/ 2147483647 w 190"/>
                <a:gd name="T9" fmla="*/ 0 h 150"/>
                <a:gd name="T10" fmla="*/ 2147483647 w 190"/>
                <a:gd name="T11" fmla="*/ 2147483647 h 150"/>
                <a:gd name="T12" fmla="*/ 2147483647 w 190"/>
                <a:gd name="T13" fmla="*/ 2147483647 h 150"/>
                <a:gd name="T14" fmla="*/ 2147483647 w 190"/>
                <a:gd name="T15" fmla="*/ 2147483647 h 150"/>
                <a:gd name="T16" fmla="*/ 0 w 190"/>
                <a:gd name="T17" fmla="*/ 2147483647 h 150"/>
                <a:gd name="T18" fmla="*/ 2147483647 w 190"/>
                <a:gd name="T19" fmla="*/ 2147483647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0"/>
                <a:gd name="T31" fmla="*/ 0 h 150"/>
                <a:gd name="T32" fmla="*/ 190 w 190"/>
                <a:gd name="T33" fmla="*/ 150 h 1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0" h="150">
                  <a:moveTo>
                    <a:pt x="3" y="146"/>
                  </a:moveTo>
                  <a:cubicBezTo>
                    <a:pt x="15" y="123"/>
                    <a:pt x="22" y="98"/>
                    <a:pt x="22" y="72"/>
                  </a:cubicBezTo>
                  <a:cubicBezTo>
                    <a:pt x="22" y="48"/>
                    <a:pt x="16" y="25"/>
                    <a:pt x="4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115" y="0"/>
                    <a:pt x="164" y="28"/>
                    <a:pt x="190" y="73"/>
                  </a:cubicBezTo>
                  <a:cubicBezTo>
                    <a:pt x="189" y="77"/>
                    <a:pt x="189" y="77"/>
                    <a:pt x="189" y="77"/>
                  </a:cubicBezTo>
                  <a:cubicBezTo>
                    <a:pt x="163" y="122"/>
                    <a:pt x="115" y="150"/>
                    <a:pt x="6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6"/>
                    <a:pt x="3" y="146"/>
                    <a:pt x="3" y="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69" name="Straight Connector 57"/>
            <p:cNvCxnSpPr>
              <a:cxnSpLocks noChangeShapeType="1"/>
            </p:cNvCxnSpPr>
            <p:nvPr/>
          </p:nvCxnSpPr>
          <p:spPr bwMode="auto">
            <a:xfrm>
              <a:off x="5267325" y="4714875"/>
              <a:ext cx="3048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58"/>
            <p:cNvCxnSpPr>
              <a:cxnSpLocks noChangeShapeType="1"/>
            </p:cNvCxnSpPr>
            <p:nvPr/>
          </p:nvCxnSpPr>
          <p:spPr bwMode="auto">
            <a:xfrm>
              <a:off x="5267325" y="4924425"/>
              <a:ext cx="3048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59"/>
            <p:cNvCxnSpPr>
              <a:cxnSpLocks noChangeShapeType="1"/>
            </p:cNvCxnSpPr>
            <p:nvPr/>
          </p:nvCxnSpPr>
          <p:spPr bwMode="auto">
            <a:xfrm>
              <a:off x="6134100" y="4823049"/>
              <a:ext cx="3048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Flowchart: Connector 60"/>
            <p:cNvSpPr>
              <a:spLocks noChangeArrowheads="1"/>
            </p:cNvSpPr>
            <p:nvPr/>
          </p:nvSpPr>
          <p:spPr bwMode="auto">
            <a:xfrm>
              <a:off x="6133644" y="4783955"/>
              <a:ext cx="66675" cy="7620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950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Truth Tables</a:t>
            </a:r>
            <a:endParaRPr lang="en-US" sz="24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001000" cy="1676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A </a:t>
            </a:r>
            <a:r>
              <a:rPr lang="en-US" altLang="en-US">
                <a:solidFill>
                  <a:srgbClr val="FF0000"/>
                </a:solidFill>
              </a:rPr>
              <a:t>Boolean function </a:t>
            </a:r>
            <a:r>
              <a:rPr lang="en-US" altLang="en-US"/>
              <a:t>has one or more Boolean inputs, and returns a single Boolean output.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>
                <a:solidFill>
                  <a:srgbClr val="FF0000"/>
                </a:solidFill>
              </a:rPr>
              <a:t>truth table </a:t>
            </a:r>
            <a:r>
              <a:rPr lang="en-US" altLang="en-US"/>
              <a:t>shows all the inputs and outputs of a Boolean function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60" y="3461792"/>
            <a:ext cx="328453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916360" y="4022180"/>
            <a:ext cx="263366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2500" dirty="0">
                <a:solidFill>
                  <a:schemeClr val="tx1"/>
                </a:solidFill>
              </a:rPr>
              <a:t>Example: </a:t>
            </a:r>
            <a:r>
              <a:rPr lang="en-US" altLang="en-US" sz="2500" dirty="0">
                <a:solidFill>
                  <a:schemeClr val="tx1"/>
                </a:solidFill>
                <a:sym typeface="Symbol" pitchFamily="18" charset="2"/>
              </a:rPr>
              <a:t></a:t>
            </a:r>
            <a:r>
              <a:rPr lang="en-US" altLang="en-US" sz="2500" dirty="0">
                <a:solidFill>
                  <a:schemeClr val="tx1"/>
                </a:solidFill>
              </a:rPr>
              <a:t>X </a:t>
            </a:r>
            <a:r>
              <a:rPr lang="en-US" altLang="en-US" sz="2500" dirty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500" dirty="0">
                <a:solidFill>
                  <a:schemeClr val="tx1"/>
                </a:solidFill>
              </a:rPr>
              <a:t> Y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225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20-Ago-2019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ASCII Code (7-bit)</a:t>
            </a:r>
            <a:br>
              <a:rPr lang="en-US" dirty="0"/>
            </a:br>
            <a:r>
              <a:rPr lang="en-US" sz="2400" dirty="0"/>
              <a:t>American Standard Code for Information Interchange</a:t>
            </a:r>
            <a:endParaRPr lang="en-US" dirty="0"/>
          </a:p>
        </p:txBody>
      </p:sp>
      <p:pic>
        <p:nvPicPr>
          <p:cNvPr id="21508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9642"/>
            <a:ext cx="7272808" cy="49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03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Extended ASCII Code (8-bit)</a:t>
            </a:r>
          </a:p>
        </p:txBody>
      </p:sp>
      <p:pic>
        <p:nvPicPr>
          <p:cNvPr id="22532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5742582" cy="335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2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Character Interpretation &amp; Storage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6629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String</a:t>
            </a:r>
          </a:p>
          <a:p>
            <a:pPr lvl="1" eaLnBrk="1" hangingPunct="1"/>
            <a:r>
              <a:rPr lang="en-US" altLang="en-US" dirty="0"/>
              <a:t>A set or Array of characters</a:t>
            </a:r>
          </a:p>
          <a:p>
            <a:pPr lvl="1" eaLnBrk="1" hangingPunct="1"/>
            <a:r>
              <a:rPr lang="en-US" altLang="en-US" dirty="0"/>
              <a:t>“</a:t>
            </a:r>
            <a:r>
              <a:rPr lang="en-US" altLang="en-US" dirty="0" err="1"/>
              <a:t>Mundo</a:t>
            </a:r>
            <a:r>
              <a:rPr lang="en-US" altLang="en-US" dirty="0"/>
              <a:t>”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Null-terminated String</a:t>
            </a:r>
          </a:p>
          <a:p>
            <a:pPr lvl="1" eaLnBrk="1" hangingPunct="1"/>
            <a:r>
              <a:rPr lang="en-US" altLang="en-US" dirty="0"/>
              <a:t>Array of characters followed by a </a:t>
            </a:r>
            <a:r>
              <a:rPr lang="en-US" altLang="en-US" i="1" dirty="0"/>
              <a:t>null byte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1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Numeric Data Representation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91680" y="1676400"/>
            <a:ext cx="5715000" cy="3733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pure binary</a:t>
            </a:r>
          </a:p>
          <a:p>
            <a:pPr lvl="1" eaLnBrk="1" hangingPunct="1"/>
            <a:r>
              <a:rPr lang="en-US" altLang="en-US"/>
              <a:t>can be calculated directly</a:t>
            </a:r>
          </a:p>
          <a:p>
            <a:pPr eaLnBrk="1" hangingPunct="1"/>
            <a:r>
              <a:rPr lang="en-US" altLang="en-US"/>
              <a:t>ASCII binary</a:t>
            </a:r>
          </a:p>
          <a:p>
            <a:pPr lvl="1" eaLnBrk="1" hangingPunct="1"/>
            <a:r>
              <a:rPr lang="en-US" altLang="en-US"/>
              <a:t>string of digits: "01010101"</a:t>
            </a:r>
          </a:p>
          <a:p>
            <a:pPr eaLnBrk="1" hangingPunct="1"/>
            <a:r>
              <a:rPr lang="en-US" altLang="en-US"/>
              <a:t>ASCII decimal</a:t>
            </a:r>
          </a:p>
          <a:p>
            <a:pPr lvl="1" eaLnBrk="1" hangingPunct="1"/>
            <a:r>
              <a:rPr lang="en-US" altLang="en-US"/>
              <a:t>string of digits: "65"</a:t>
            </a:r>
          </a:p>
          <a:p>
            <a:pPr eaLnBrk="1" hangingPunct="1"/>
            <a:r>
              <a:rPr lang="en-US" altLang="en-US"/>
              <a:t>ASCII hexadecimal</a:t>
            </a:r>
          </a:p>
          <a:p>
            <a:pPr lvl="1" eaLnBrk="1" hangingPunct="1"/>
            <a:r>
              <a:rPr lang="en-US" altLang="en-US"/>
              <a:t>string of digits: "9C"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079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Boolean Operations</a:t>
            </a:r>
          </a:p>
        </p:txBody>
      </p:sp>
      <p:sp>
        <p:nvSpPr>
          <p:cNvPr id="1434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019800" cy="391703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MX" altLang="en-US" dirty="0"/>
              <a:t>Bit-to-bit</a:t>
            </a:r>
          </a:p>
          <a:p>
            <a:pPr eaLnBrk="1" hangingPunct="1"/>
            <a:r>
              <a:rPr lang="es-MX" altLang="en-US" dirty="0"/>
              <a:t>True:1,    False:0</a:t>
            </a:r>
            <a:endParaRPr lang="en-US" altLang="en-US" dirty="0"/>
          </a:p>
          <a:p>
            <a:pPr eaLnBrk="1" hangingPunct="1"/>
            <a:r>
              <a:rPr lang="en-US" altLang="en-US" dirty="0"/>
              <a:t>NOT</a:t>
            </a:r>
          </a:p>
          <a:p>
            <a:pPr eaLnBrk="1" hangingPunct="1"/>
            <a:r>
              <a:rPr lang="en-US" altLang="en-US" dirty="0"/>
              <a:t>AND</a:t>
            </a:r>
          </a:p>
          <a:p>
            <a:pPr eaLnBrk="1" hangingPunct="1"/>
            <a:r>
              <a:rPr lang="en-US" altLang="en-US" dirty="0"/>
              <a:t>OR</a:t>
            </a:r>
          </a:p>
          <a:p>
            <a:pPr eaLnBrk="1" hangingPunct="1"/>
            <a:r>
              <a:rPr lang="en-US" altLang="en-US" dirty="0"/>
              <a:t>Operator Precedence</a:t>
            </a:r>
          </a:p>
          <a:p>
            <a:pPr eaLnBrk="1" hangingPunct="1"/>
            <a:r>
              <a:rPr lang="en-US" altLang="en-US" dirty="0"/>
              <a:t>Truth Tables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296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85047" y="1628800"/>
            <a:ext cx="6553200" cy="1790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Inverts (reverses) a boolean value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One operand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operator is T, than T, if F, than 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NOT operator: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47" y="4306913"/>
            <a:ext cx="14700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4052047" y="4232300"/>
            <a:ext cx="3733800" cy="1541463"/>
            <a:chOff x="2544" y="1729"/>
            <a:chExt cx="2352" cy="971"/>
          </a:xfrm>
        </p:grpSpPr>
        <p:graphicFrame>
          <p:nvGraphicFramePr>
            <p:cNvPr id="13" name="Object 1024"/>
            <p:cNvGraphicFramePr>
              <a:graphicFrameLocks noChangeAspect="1"/>
            </p:cNvGraphicFramePr>
            <p:nvPr/>
          </p:nvGraphicFramePr>
          <p:xfrm>
            <a:off x="2928" y="2064"/>
            <a:ext cx="148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VISIO" r:id="rId4" imgW="790956" imgH="336804" progId="Visio.Drawing.6">
                    <p:embed/>
                  </p:oleObj>
                </mc:Choice>
                <mc:Fallback>
                  <p:oleObj name="VISIO" r:id="rId4" imgW="790956" imgH="336804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64"/>
                          <a:ext cx="1488" cy="636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544" y="1729"/>
              <a:ext cx="23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Digital gate diagram for NOT: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98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AND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38200" y="1673180"/>
            <a:ext cx="7772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Both must be T for T, otherwise 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AND operator: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755"/>
            <a:ext cx="19812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4038600" y="4495755"/>
            <a:ext cx="3733800" cy="1544638"/>
            <a:chOff x="2544" y="1872"/>
            <a:chExt cx="2352" cy="973"/>
          </a:xfrm>
        </p:grpSpPr>
        <p:graphicFrame>
          <p:nvGraphicFramePr>
            <p:cNvPr id="18" name="Object 1024"/>
            <p:cNvGraphicFramePr>
              <a:graphicFrameLocks noChangeAspect="1"/>
            </p:cNvGraphicFramePr>
            <p:nvPr/>
          </p:nvGraphicFramePr>
          <p:xfrm>
            <a:off x="3120" y="2208"/>
            <a:ext cx="124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VISIO" r:id="rId4" imgW="790956" imgH="402336" progId="Visio.Drawing.6">
                    <p:embed/>
                  </p:oleObj>
                </mc:Choice>
                <mc:Fallback>
                  <p:oleObj name="VISIO" r:id="rId4" imgW="790956" imgH="40233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248" cy="637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544" y="1872"/>
              <a:ext cx="23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Digital gate diagram for AND: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70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576" y="1484784"/>
            <a:ext cx="7772400" cy="131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Both must be F for F, otherwise 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OR operator: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76" y="3399309"/>
            <a:ext cx="19732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879776" y="4161309"/>
            <a:ext cx="3733800" cy="1466850"/>
            <a:chOff x="2496" y="1872"/>
            <a:chExt cx="2352" cy="924"/>
          </a:xfrm>
        </p:grpSpPr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3120" y="2208"/>
            <a:ext cx="115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VISIO" r:id="rId4" imgW="790956" imgH="402336" progId="Visio.Drawing.6">
                    <p:embed/>
                  </p:oleObj>
                </mc:Choice>
                <mc:Fallback>
                  <p:oleObj name="VISIO" r:id="rId4" imgW="790956" imgH="40233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152" cy="588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496" y="1872"/>
              <a:ext cx="23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Digital gate diagram for OR: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39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410</Words>
  <Application>Microsoft Macintosh PowerPoint</Application>
  <PresentationFormat>Presentación en pantalla (4:3)</PresentationFormat>
  <Paragraphs>143</Paragraphs>
  <Slides>14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Tema de Office</vt:lpstr>
      <vt:lpstr>VISIO</vt:lpstr>
      <vt:lpstr>Character Interpretation &amp; Storage</vt:lpstr>
      <vt:lpstr>ASCII Code (7-bit) American Standard Code for Information Interchange</vt:lpstr>
      <vt:lpstr>Extended ASCII Code (8-bit)</vt:lpstr>
      <vt:lpstr>Character Interpretation &amp; Storage</vt:lpstr>
      <vt:lpstr>Numeric Data Representation</vt:lpstr>
      <vt:lpstr>Boolean Operations</vt:lpstr>
      <vt:lpstr>NOT</vt:lpstr>
      <vt:lpstr>AND</vt:lpstr>
      <vt:lpstr>OR</vt:lpstr>
      <vt:lpstr>Boolean Operator Precedence</vt:lpstr>
      <vt:lpstr>NAND</vt:lpstr>
      <vt:lpstr>NOR</vt:lpstr>
      <vt:lpstr>Truth Tables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ANDREA MARIN ALARCON</cp:lastModifiedBy>
  <cp:revision>126</cp:revision>
  <dcterms:created xsi:type="dcterms:W3CDTF">2014-08-28T12:23:32Z</dcterms:created>
  <dcterms:modified xsi:type="dcterms:W3CDTF">2019-09-21T20:28:17Z</dcterms:modified>
</cp:coreProperties>
</file>