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1" r:id="rId3"/>
    <p:sldId id="282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7" r:id="rId13"/>
    <p:sldId id="270" r:id="rId14"/>
    <p:sldId id="278" r:id="rId15"/>
    <p:sldId id="272" r:id="rId16"/>
    <p:sldId id="273" r:id="rId17"/>
    <p:sldId id="275" r:id="rId18"/>
    <p:sldId id="279" r:id="rId19"/>
    <p:sldId id="280" r:id="rId20"/>
    <p:sldId id="281" r:id="rId21"/>
    <p:sldId id="276" r:id="rId22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A545F-ABF5-4F75-978A-3CB5D5B6252B}" type="datetimeFigureOut">
              <a:rPr lang="es-MX" smtClean="0"/>
              <a:t>01/09/2019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FD2CC-A17B-4D8B-8ABE-EB1D3D911C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89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01/09/2019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90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01/09/2019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Strings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End-of-line character sequence:</a:t>
            </a:r>
          </a:p>
          <a:p>
            <a:pPr lvl="1"/>
            <a:r>
              <a:rPr lang="en-US" altLang="en-US"/>
              <a:t>0Dh = carriage return</a:t>
            </a:r>
          </a:p>
          <a:p>
            <a:pPr lvl="1"/>
            <a:r>
              <a:rPr lang="en-US" altLang="en-US"/>
              <a:t>0Ah = line feed</a:t>
            </a:r>
            <a:endParaRPr lang="en-US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00200" y="3080792"/>
            <a:ext cx="5943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str1 BYTE "Enter your name:    ",0Dh,0Ah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BYTE "Enter your address: ",0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newLine</a:t>
            </a:r>
            <a:r>
              <a:rPr lang="en-US" altLang="en-US" sz="1800" b="1" dirty="0">
                <a:latin typeface="Courier New" pitchFamily="49" charset="0"/>
              </a:rPr>
              <a:t> BYTE 0Dh,0Ah,0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66800" y="5214392"/>
            <a:ext cx="7010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Idea:</a:t>
            </a:r>
            <a:r>
              <a:rPr lang="en-US" altLang="en-US" dirty="0"/>
              <a:t> Define all strings used by your program in the same area of the data segment.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DUP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411266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Use DUP to allocate (create space for) an array or string. Syntax: </a:t>
            </a:r>
            <a:r>
              <a:rPr lang="en-US" altLang="en-US" sz="2800" i="1" dirty="0">
                <a:solidFill>
                  <a:srgbClr val="FF0000"/>
                </a:solidFill>
              </a:rPr>
              <a:t>counter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</a:rPr>
              <a:t>DUP</a:t>
            </a:r>
            <a:r>
              <a:rPr lang="en-US" altLang="en-US" sz="2800" dirty="0">
                <a:solidFill>
                  <a:schemeClr val="tx2"/>
                </a:solidFill>
              </a:rPr>
              <a:t> ( </a:t>
            </a:r>
            <a:r>
              <a:rPr lang="en-US" altLang="en-US" sz="2800" i="1" dirty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en-US" altLang="en-US" sz="2800" dirty="0">
                <a:solidFill>
                  <a:schemeClr val="tx2"/>
                </a:solidFill>
              </a:rPr>
              <a:t> )</a:t>
            </a:r>
          </a:p>
          <a:p>
            <a:r>
              <a:rPr lang="en-US" altLang="en-US" sz="2800" i="1" dirty="0"/>
              <a:t>Counter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argument</a:t>
            </a:r>
            <a:r>
              <a:rPr lang="en-US" altLang="en-US" sz="2800" dirty="0"/>
              <a:t> must be constants or constant expressions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3343253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v1   BYTE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20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	; 20 bytes, all with zero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v2   BYTE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20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?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	; 20 bytes, uninitialized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v3   BYTE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4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"STACK"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      ; 20 bytes: "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STACK</a:t>
            </a:r>
            <a:r>
              <a:rPr lang="en-US" altLang="en-US" sz="1600" b="1" dirty="0">
                <a:latin typeface="Courier New" pitchFamily="49" charset="0"/>
              </a:rPr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v4   BYTE 10h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,3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DUP(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altLang="en-US" sz="1600" b="1" dirty="0">
                <a:latin typeface="Courier New" pitchFamily="49" charset="0"/>
              </a:rPr>
              <a:t>20	; 5 bytes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74520" y="4916466"/>
            <a:ext cx="819150" cy="158273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7274520" y="5135541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0"/>
          <p:cNvCxnSpPr>
            <a:cxnSpLocks noChangeShapeType="1"/>
          </p:cNvCxnSpPr>
          <p:nvPr/>
        </p:nvCxnSpPr>
        <p:spPr bwMode="auto">
          <a:xfrm>
            <a:off x="7249120" y="5395891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1"/>
          <p:cNvCxnSpPr>
            <a:cxnSpLocks noChangeShapeType="1"/>
          </p:cNvCxnSpPr>
          <p:nvPr/>
        </p:nvCxnSpPr>
        <p:spPr bwMode="auto">
          <a:xfrm>
            <a:off x="7223720" y="5657828"/>
            <a:ext cx="874712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2"/>
          <p:cNvCxnSpPr>
            <a:cxnSpLocks noChangeShapeType="1"/>
          </p:cNvCxnSpPr>
          <p:nvPr/>
        </p:nvCxnSpPr>
        <p:spPr bwMode="auto">
          <a:xfrm>
            <a:off x="7199907" y="5919766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3"/>
          <p:cNvCxnSpPr>
            <a:cxnSpLocks noChangeShapeType="1"/>
          </p:cNvCxnSpPr>
          <p:nvPr/>
        </p:nvCxnSpPr>
        <p:spPr bwMode="auto">
          <a:xfrm>
            <a:off x="7174507" y="6181703"/>
            <a:ext cx="873125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7452320" y="4862491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/>
              <a:t>10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524328" y="508518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7538045" y="5357791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7526932" y="5592741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7460257" y="5881666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14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6876256" y="4797152"/>
            <a:ext cx="428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dirty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081" y="1772816"/>
            <a:ext cx="81534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All data types larger than one </a:t>
            </a:r>
            <a:r>
              <a:rPr lang="en-US" altLang="en-US" i="1" dirty="0"/>
              <a:t>byte</a:t>
            </a:r>
            <a:r>
              <a:rPr lang="en-US" altLang="en-US" dirty="0"/>
              <a:t>, store their individual bytes in reverse order. The </a:t>
            </a:r>
            <a:r>
              <a:rPr lang="en-US" altLang="en-US" i="1" dirty="0"/>
              <a:t>least significant byte</a:t>
            </a:r>
            <a:r>
              <a:rPr lang="en-US" altLang="en-US" dirty="0"/>
              <a:t> occurs at the </a:t>
            </a:r>
            <a:r>
              <a:rPr lang="en-US" altLang="en-US" i="1" dirty="0"/>
              <a:t>first (lowest)</a:t>
            </a:r>
            <a:r>
              <a:rPr lang="en-US" altLang="en-US" dirty="0"/>
              <a:t> memory address.</a:t>
            </a:r>
          </a:p>
          <a:p>
            <a:endParaRPr lang="en-US" altLang="en-US" dirty="0"/>
          </a:p>
          <a:p>
            <a:r>
              <a:rPr lang="en-US" altLang="en-US" dirty="0"/>
              <a:t>2-Byte Example: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sz="2000" b="1" dirty="0">
                <a:latin typeface="Courier New" pitchFamily="49" charset="0"/>
              </a:rPr>
              <a:t>val1 WORD 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>
                <a:latin typeface="Courier New" pitchFamily="49" charset="0"/>
              </a:rPr>
              <a:t>h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004048" y="4437112"/>
          <a:ext cx="1524000" cy="381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0000: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0001: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8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WORD and SWORD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33113" y="2060848"/>
            <a:ext cx="7391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Define storage for 16-bit integers</a:t>
            </a:r>
          </a:p>
          <a:p>
            <a:pPr lvl="1"/>
            <a:r>
              <a:rPr lang="en-US" altLang="en-US" sz="2400" dirty="0"/>
              <a:t>or double characters</a:t>
            </a:r>
          </a:p>
          <a:p>
            <a:pPr lvl="1"/>
            <a:r>
              <a:rPr lang="en-US" altLang="en-US" sz="2400" dirty="0"/>
              <a:t>single value or multiple values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80713" y="3661048"/>
            <a:ext cx="769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word1  WORD  65535 	; largest unsigned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word2  SWORD –32768	; smallest 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word3  WORD  ?	; uninitialized,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word4  WORD  "AB"	; double characters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myList</a:t>
            </a:r>
            <a:r>
              <a:rPr lang="en-US" altLang="en-US" sz="1800" b="1" dirty="0">
                <a:latin typeface="Courier New" pitchFamily="49" charset="0"/>
              </a:rPr>
              <a:t> WORD  1,2,3,4,5	; array of words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  WORD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5 DUP(?)</a:t>
            </a:r>
            <a:r>
              <a:rPr lang="en-US" altLang="en-US" sz="1800" b="1" dirty="0">
                <a:latin typeface="Courier New" pitchFamily="49" charset="0"/>
              </a:rPr>
              <a:t>	; uninitialized array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081" y="1772816"/>
            <a:ext cx="81534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4-Byte Example: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sz="2000" b="1" dirty="0">
                <a:latin typeface="Courier New" pitchFamily="49" charset="0"/>
              </a:rPr>
              <a:t>val1 DWORD 12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>
                <a:latin typeface="Courier New" pitchFamily="49" charset="0"/>
              </a:rPr>
              <a:t>56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78</a:t>
            </a:r>
            <a:r>
              <a:rPr lang="en-US" altLang="en-US" sz="2000" b="1" dirty="0">
                <a:latin typeface="Courier New" pitchFamily="49" charset="0"/>
              </a:rPr>
              <a:t>h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004048" y="3861048"/>
          <a:ext cx="15240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0000 0000: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0001: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0002: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0003: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DWORD and SDWORD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8530" y="3175088"/>
            <a:ext cx="7696200" cy="284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val1 DWORD  12345678h 		;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val2 SDWORD –2147483648 		; 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val3 DWORD  20 DUP(?) 		; unsigned array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val4 SDWORD –3,–2,–1,0,1		; signed array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s-MX" altLang="en-US" sz="1800" b="1" dirty="0">
                <a:latin typeface="Courier New" pitchFamily="49" charset="0"/>
              </a:rPr>
              <a:t>val5 DWORD “ABCD”             ; </a:t>
            </a:r>
            <a:r>
              <a:rPr lang="es-MX" altLang="en-US" sz="1800" b="1" dirty="0" err="1">
                <a:latin typeface="Courier New" pitchFamily="49" charset="0"/>
              </a:rPr>
              <a:t>quad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>
                <a:latin typeface="Courier New" pitchFamily="49" charset="0"/>
              </a:rPr>
              <a:t>characters</a:t>
            </a:r>
            <a:endParaRPr lang="es-MX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s-MX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s-MX" altLang="en-US" sz="1800" b="1" dirty="0" err="1">
                <a:latin typeface="Courier New" pitchFamily="49" charset="0"/>
              </a:rPr>
              <a:t>pVal</a:t>
            </a:r>
            <a:r>
              <a:rPr lang="es-MX" altLang="en-US" sz="1800" b="1" dirty="0">
                <a:latin typeface="Courier New" pitchFamily="49" charset="0"/>
              </a:rPr>
              <a:t> DWORD val4    ;</a:t>
            </a:r>
            <a:r>
              <a:rPr lang="es-MX" altLang="en-US" sz="1800" b="1" dirty="0" err="1">
                <a:latin typeface="Courier New" pitchFamily="49" charset="0"/>
              </a:rPr>
              <a:t>What´s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going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on</a:t>
            </a:r>
            <a:r>
              <a:rPr lang="es-MX" altLang="en-US" sz="1800" b="1" dirty="0">
                <a:latin typeface="Courier New" pitchFamily="49" charset="0"/>
              </a:rPr>
              <a:t> </a:t>
            </a:r>
            <a:r>
              <a:rPr lang="es-MX" altLang="en-US" sz="1800" b="1" dirty="0" err="1">
                <a:latin typeface="Courier New" pitchFamily="49" charset="0"/>
              </a:rPr>
              <a:t>here</a:t>
            </a:r>
            <a:r>
              <a:rPr lang="es-MX" altLang="en-US" sz="1800" b="1" dirty="0">
                <a:latin typeface="Courier New" pitchFamily="49" charset="0"/>
              </a:rPr>
              <a:t>?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9930" y="1879689"/>
            <a:ext cx="7696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Storage definitions for signed and unsigned 32-bit integers:</a:t>
            </a:r>
          </a:p>
        </p:txBody>
      </p:sp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QWORD, TBYTE, Real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0" y="2992414"/>
            <a:ext cx="7620000" cy="259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773238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quad1 QWORD  1234567812345678h         ;____ Bytes?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val1  TBYTE  1000000000123456789Ah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rVal1 REAL4  -2.1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rVal2 REAL8  3.2E-260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rVal3 REAL10 4.6E+4096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ShortArray</a:t>
            </a:r>
            <a:r>
              <a:rPr lang="en-US" altLang="en-US" sz="1800" b="1" dirty="0">
                <a:latin typeface="Courier New" pitchFamily="49" charset="0"/>
              </a:rPr>
              <a:t> REAL4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20 DUP(0.0)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20815"/>
            <a:ext cx="76962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Storage definitions for </a:t>
            </a:r>
            <a:r>
              <a:rPr lang="en-US" altLang="en-US" sz="2500" dirty="0" err="1"/>
              <a:t>quadwords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tenbyte</a:t>
            </a:r>
            <a:r>
              <a:rPr lang="en-US" altLang="en-US" sz="2500" dirty="0"/>
              <a:t> values, and real numbers:</a:t>
            </a:r>
          </a:p>
        </p:txBody>
      </p:sp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Variables to </a:t>
            </a:r>
            <a:r>
              <a:rPr lang="en-US" dirty="0" err="1"/>
              <a:t>AddSub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412776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TITLE Add and Subtract, Version 2            (AddSub2.asm)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; This program adds and subtracts 32-bit unsigned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; integers and stores the sum in a variable.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INCLUDE Irvine32.inc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val1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val2 DWORD 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val3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finalVal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	MOV EAX,val1	; EAX ?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ADD EAX,val2	; EAX ?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SUB EAX,val3	; EAX ?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MOV </a:t>
            </a:r>
            <a:r>
              <a:rPr lang="en-US" altLang="en-US" sz="1600" b="1" dirty="0" err="1">
                <a:latin typeface="Courier New" pitchFamily="49" charset="0"/>
              </a:rPr>
              <a:t>finalVal,EAX</a:t>
            </a:r>
            <a:r>
              <a:rPr lang="en-US" altLang="en-US" sz="1600" b="1" dirty="0">
                <a:latin typeface="Courier New" pitchFamily="49" charset="0"/>
              </a:rPr>
              <a:t>	; store the result (_____?)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CALL </a:t>
            </a:r>
            <a:r>
              <a:rPr lang="en-US" altLang="en-US" sz="1600" b="1" dirty="0" err="1">
                <a:latin typeface="Courier New" pitchFamily="49" charset="0"/>
              </a:rPr>
              <a:t>DumpRegs</a:t>
            </a:r>
            <a:r>
              <a:rPr lang="en-US" altLang="en-US" sz="1600" b="1" dirty="0">
                <a:latin typeface="Courier New" pitchFamily="49" charset="0"/>
              </a:rPr>
              <a:t>	; display the registers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EXIT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62664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Operator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700808"/>
            <a:ext cx="769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dirty="0"/>
              <a:t>OFFSET returns </a:t>
            </a:r>
            <a:r>
              <a:rPr lang="en-US" altLang="en-US" sz="2200" dirty="0"/>
              <a:t>the distance in bytes, of a LABEL from the beginning of its enclosing DATA segment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Protected mode: 32, 64 bits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Real mode: 16 bits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548557"/>
            <a:ext cx="4800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Examples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1600" y="2467000"/>
            <a:ext cx="6477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bVal</a:t>
            </a:r>
            <a:r>
              <a:rPr lang="en-US" altLang="en-US" sz="1800" b="1" dirty="0">
                <a:latin typeface="Courier New" pitchFamily="49" charset="0"/>
              </a:rPr>
              <a:t>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wVal</a:t>
            </a:r>
            <a:r>
              <a:rPr lang="en-US" altLang="en-US" sz="1800" b="1" dirty="0">
                <a:latin typeface="Courier New" pitchFamily="49" charset="0"/>
              </a:rPr>
              <a:t>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</a:t>
            </a:r>
            <a:r>
              <a:rPr lang="en-US" altLang="en-US" sz="1800" b="1" dirty="0" err="1">
                <a:latin typeface="Courier New" pitchFamily="49" charset="0"/>
              </a:rPr>
              <a:t>dVal</a:t>
            </a:r>
            <a:r>
              <a:rPr lang="en-US" altLang="en-US" sz="1800" b="1" dirty="0">
                <a:latin typeface="Courier New" pitchFamily="49" charset="0"/>
              </a:rPr>
              <a:t> 	; ESI = 00404003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 ESI,OFFSET dVal2	; ESI = 0040____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28800"/>
            <a:ext cx="76962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Let's assume that the DATA segment begins at 00404000h:</a:t>
            </a:r>
          </a:p>
        </p:txBody>
      </p:sp>
    </p:spTree>
    <p:extLst>
      <p:ext uri="{BB962C8B-B14F-4D97-AF65-F5344CB8AC3E}">
        <p14:creationId xmlns:p14="http://schemas.microsoft.com/office/powerpoint/2010/main" val="35526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Directives: Defining Data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Intrinsic Data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Definition Statement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BYTE and SBYTE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Following the Little Endian Order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WORD and SWORD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DWORD and SDWORD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QWORD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TBYTE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Defining Real Number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Declaring Uninitialized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7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to C/C++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3200400"/>
            <a:ext cx="2819400" cy="1905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// C++ version: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char array[1000];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char * p = array;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value returned by OFFSET is a pointer. Compare the following code written for both C++ and assembly language: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91000" y="3200400"/>
            <a:ext cx="4114800" cy="1905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; Assembly language: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array BYTE 1000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MOV	 ESI,OFFSET array</a:t>
            </a:r>
          </a:p>
        </p:txBody>
      </p:sp>
    </p:spTree>
    <p:extLst>
      <p:ext uri="{BB962C8B-B14F-4D97-AF65-F5344CB8AC3E}">
        <p14:creationId xmlns:p14="http://schemas.microsoft.com/office/powerpoint/2010/main" val="391211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/>
              <a:t>03-Sep-2019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087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 Directives: Defining Data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These assembly directives: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allocate memory space (bytes),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define an initial value in the memory space.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46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of Intrinsic Data Types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err="1"/>
              <a:t>Integer</a:t>
            </a:r>
            <a:r>
              <a:rPr lang="es-MX" dirty="0"/>
              <a:t>, </a:t>
            </a:r>
            <a:r>
              <a:rPr lang="es-MX" dirty="0" err="1"/>
              <a:t>size</a:t>
            </a:r>
            <a:r>
              <a:rPr lang="es-MX" dirty="0"/>
              <a:t> and </a:t>
            </a:r>
            <a:r>
              <a:rPr lang="es-MX" dirty="0" err="1"/>
              <a:t>content</a:t>
            </a:r>
            <a:r>
              <a:rPr lang="es-MX" dirty="0"/>
              <a:t> (</a:t>
            </a:r>
            <a:r>
              <a:rPr lang="es-MX" dirty="0" err="1"/>
              <a:t>unsigned</a:t>
            </a:r>
            <a:r>
              <a:rPr lang="es-MX" dirty="0"/>
              <a:t>, </a:t>
            </a:r>
            <a:r>
              <a:rPr lang="es-MX" dirty="0" err="1"/>
              <a:t>signed</a:t>
            </a:r>
            <a:r>
              <a:rPr lang="es-MX" dirty="0"/>
              <a:t>)</a:t>
            </a:r>
            <a:endParaRPr lang="en-US" altLang="en-US" dirty="0"/>
          </a:p>
          <a:p>
            <a:r>
              <a:rPr lang="en-US" altLang="en-US" dirty="0"/>
              <a:t>BYTE, SBYTE</a:t>
            </a:r>
          </a:p>
          <a:p>
            <a:pPr lvl="1"/>
            <a:r>
              <a:rPr lang="en-US" altLang="en-US" dirty="0"/>
              <a:t>8-bit unsigned integer; 8-bit signed integer (1 byte)</a:t>
            </a:r>
          </a:p>
          <a:p>
            <a:r>
              <a:rPr lang="en-US" altLang="en-US" dirty="0"/>
              <a:t>WORD, SWORD</a:t>
            </a:r>
          </a:p>
          <a:p>
            <a:pPr lvl="1"/>
            <a:r>
              <a:rPr lang="en-US" altLang="en-US" dirty="0"/>
              <a:t>16-bit unsigned &amp; signed integer (2 bytes)</a:t>
            </a:r>
          </a:p>
          <a:p>
            <a:r>
              <a:rPr lang="en-US" altLang="en-US" dirty="0"/>
              <a:t>DWORD, SDWORD</a:t>
            </a:r>
          </a:p>
          <a:p>
            <a:pPr lvl="1"/>
            <a:r>
              <a:rPr lang="en-US" altLang="en-US" dirty="0"/>
              <a:t>32-bit unsigned &amp; signed integer (Double word, 4 bytes)</a:t>
            </a:r>
          </a:p>
          <a:p>
            <a:r>
              <a:rPr lang="en-US" altLang="en-US" dirty="0"/>
              <a:t>QWORD, SQWORD</a:t>
            </a:r>
          </a:p>
          <a:p>
            <a:pPr lvl="1"/>
            <a:r>
              <a:rPr lang="en-US" altLang="en-US" dirty="0"/>
              <a:t>64-bit unsigned integer (Quad word, 8 bytes)</a:t>
            </a:r>
          </a:p>
          <a:p>
            <a:pPr lvl="1"/>
            <a:r>
              <a:rPr lang="en-US" altLang="en-US" dirty="0"/>
              <a:t>64-bit signed integer (not valid in IA-32)</a:t>
            </a:r>
          </a:p>
          <a:p>
            <a:r>
              <a:rPr lang="en-US" altLang="en-US" dirty="0"/>
              <a:t>TBYTE</a:t>
            </a:r>
          </a:p>
          <a:p>
            <a:pPr lvl="1"/>
            <a:r>
              <a:rPr lang="en-US" altLang="en-US" dirty="0"/>
              <a:t>80-bit integer (Ten bytes)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of Intrinsic Data Types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REAL4</a:t>
            </a:r>
          </a:p>
          <a:p>
            <a:pPr lvl="1"/>
            <a:r>
              <a:rPr lang="en-US" altLang="en-US" dirty="0"/>
              <a:t>4-byte IEEE short real</a:t>
            </a:r>
          </a:p>
          <a:p>
            <a:r>
              <a:rPr lang="en-US" altLang="en-US" dirty="0"/>
              <a:t>REAL8</a:t>
            </a:r>
          </a:p>
          <a:p>
            <a:pPr lvl="1"/>
            <a:r>
              <a:rPr lang="en-US" altLang="en-US" dirty="0"/>
              <a:t>8-byte IEEE long real</a:t>
            </a:r>
          </a:p>
          <a:p>
            <a:r>
              <a:rPr lang="en-US" altLang="en-US" dirty="0"/>
              <a:t>REAL10</a:t>
            </a:r>
          </a:p>
          <a:p>
            <a:pPr lvl="1"/>
            <a:r>
              <a:rPr lang="en-US" altLang="en-US" dirty="0"/>
              <a:t>10-byte IEEE extended real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Statement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i="1" dirty="0"/>
              <a:t>data definition statement</a:t>
            </a:r>
            <a:r>
              <a:rPr lang="en-US" altLang="en-US" sz="2000" dirty="0"/>
              <a:t> (a directive) sets aside storage in memory for a variable.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May optionally assign a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(data label) to the 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Syntax: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/>
              <a:t>[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]  </a:t>
            </a:r>
            <a:r>
              <a:rPr lang="en-US" altLang="en-US" sz="2000" i="1" dirty="0"/>
              <a:t>directive</a:t>
            </a:r>
            <a:r>
              <a:rPr lang="en-US" altLang="en-US" sz="2000" dirty="0"/>
              <a:t>  </a:t>
            </a:r>
            <a:r>
              <a:rPr lang="en-US" altLang="en-US" sz="2000" i="1" dirty="0"/>
              <a:t>initializer</a:t>
            </a:r>
            <a:r>
              <a:rPr lang="en-US" altLang="en-US" sz="2000" dirty="0"/>
              <a:t>  [,</a:t>
            </a:r>
            <a:r>
              <a:rPr lang="en-US" altLang="en-US" sz="2000" i="1" dirty="0"/>
              <a:t>initializer</a:t>
            </a:r>
            <a:r>
              <a:rPr lang="en-US" altLang="en-US" sz="2000" dirty="0"/>
              <a:t>] . . 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b="1" dirty="0" err="1">
                <a:latin typeface="Courier New" pitchFamily="49" charset="0"/>
              </a:rPr>
              <a:t>alfa</a:t>
            </a:r>
            <a:r>
              <a:rPr lang="en-US" altLang="en-US" sz="2000" b="1" dirty="0">
                <a:latin typeface="Courier New" pitchFamily="49" charset="0"/>
              </a:rPr>
              <a:t> BYTE 10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All initializers become binary data in memory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403648" y="3212976"/>
            <a:ext cx="228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267744" y="3212976"/>
            <a:ext cx="1524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2987824" y="3212976"/>
            <a:ext cx="762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BYTE and SBYTE Data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0" y="1968119"/>
            <a:ext cx="769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beta   BYTE 'A'	; character constant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gamma   BYTE 0	; smallest unsigned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omega  BYTE 255	; largest unsigned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delta  SBYTE -128	; smallest 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sigma  SBYTE +127	; largest 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eagle BYTE ?	; uninitialized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MX" altLang="en-US" sz="1800" b="1" dirty="0" err="1">
                <a:latin typeface="Courier New" pitchFamily="49" charset="0"/>
              </a:rPr>
              <a:t>falcon</a:t>
            </a:r>
            <a:r>
              <a:rPr lang="es-MX" altLang="en-US" sz="1800" b="1" dirty="0">
                <a:latin typeface="Courier New" pitchFamily="49" charset="0"/>
              </a:rPr>
              <a:t> BYTE 10h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1374394"/>
            <a:ext cx="7391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Each of the following defines a single byte of storage: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492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 err="1"/>
              <a:t>Defining</a:t>
            </a:r>
            <a:r>
              <a:rPr lang="es-MX" dirty="0"/>
              <a:t> </a:t>
            </a:r>
            <a:r>
              <a:rPr lang="es-MX" dirty="0" err="1"/>
              <a:t>Multiple</a:t>
            </a:r>
            <a:br>
              <a:rPr lang="es-MX" dirty="0"/>
            </a:br>
            <a:r>
              <a:rPr lang="es-MX" dirty="0" err="1"/>
              <a:t>Initializers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527050" y="2723356"/>
            <a:ext cx="4508500" cy="351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list1 BYTE 10,20h,30,40h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list2 BYTE 10h,20,30h,40h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 BYTE 50h,60h,70h,80h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      BYTE 81,82h,83h,84h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list3 BYTE ?,32,41h,00100010b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list4 BYTE 0Ah,20h,‘A’,22h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Offset = relative address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914400" y="1686719"/>
            <a:ext cx="3262313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dirty="0"/>
              <a:t>Examples that use multiple initializers: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84168" y="2002631"/>
            <a:ext cx="6619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list2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60945"/>
              </p:ext>
            </p:extLst>
          </p:nvPr>
        </p:nvGraphicFramePr>
        <p:xfrm>
          <a:off x="6727825" y="226630"/>
          <a:ext cx="2187576" cy="6583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Offset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 (h)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0000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0A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0001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0002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1E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0003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0004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0005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0006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0007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0008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0009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000A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000B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000C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000D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000E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83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000F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84</a:t>
                      </a:r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5867">
                <a:tc>
                  <a:txBody>
                    <a:bodyPr/>
                    <a:lstStyle/>
                    <a:p>
                      <a:r>
                        <a:rPr lang="en-US" sz="1800" dirty="0"/>
                        <a:t>0010</a:t>
                      </a:r>
                    </a:p>
                  </a:txBody>
                  <a:tcPr marL="91414" marR="91414" marT="45722" marB="4572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4" marR="91414" marT="45722" marB="45722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84168" y="548680"/>
            <a:ext cx="6619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list1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4168" y="6362700"/>
            <a:ext cx="6619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list3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Strings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 string is implemented as an array of characters</a:t>
            </a:r>
          </a:p>
          <a:p>
            <a:pPr lvl="1"/>
            <a:r>
              <a:rPr lang="en-US" altLang="en-US" sz="2000"/>
              <a:t>For convenience, it is usually enclosed in quotation marks</a:t>
            </a:r>
          </a:p>
          <a:p>
            <a:pPr lvl="1"/>
            <a:r>
              <a:rPr lang="en-US" altLang="en-US" sz="2000"/>
              <a:t>It often will be </a:t>
            </a:r>
            <a:r>
              <a:rPr lang="en-US" altLang="en-US" sz="2000">
                <a:solidFill>
                  <a:schemeClr val="tx2"/>
                </a:solidFill>
              </a:rPr>
              <a:t>null-terminated (ending with ,0)</a:t>
            </a:r>
          </a:p>
          <a:p>
            <a:r>
              <a:rPr lang="en-US" altLang="en-US"/>
              <a:t>Examples:</a:t>
            </a:r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4400" y="3564546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str1 BYTE "Enter your name",0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str2 BYTE 'Error: halting program',0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str3 BYTE 'A','E','I','O','U’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itchFamily="49" charset="0"/>
              </a:rPr>
              <a:t>AEQuote</a:t>
            </a:r>
            <a:r>
              <a:rPr lang="en-US" altLang="en-US" sz="1600" b="1" dirty="0">
                <a:latin typeface="Courier New" pitchFamily="49" charset="0"/>
              </a:rPr>
              <a:t>   BYTE "</a:t>
            </a:r>
            <a:r>
              <a:rPr lang="en-US" altLang="en-US" sz="1600" b="1" dirty="0" err="1">
                <a:latin typeface="Courier New" pitchFamily="49" charset="0"/>
              </a:rPr>
              <a:t>Imgination</a:t>
            </a:r>
            <a:r>
              <a:rPr lang="en-US" altLang="en-US" sz="1600" b="1" dirty="0">
                <a:latin typeface="Courier New" pitchFamily="49" charset="0"/>
              </a:rPr>
              <a:t> is more important than "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itchFamily="49" charset="0"/>
              </a:rPr>
              <a:t>          BYTE “knowledge, by Albert Einstein.",0</a:t>
            </a:r>
          </a:p>
        </p:txBody>
      </p:sp>
    </p:spTree>
    <p:extLst>
      <p:ext uri="{BB962C8B-B14F-4D97-AF65-F5344CB8AC3E}">
        <p14:creationId xmlns:p14="http://schemas.microsoft.com/office/powerpoint/2010/main" val="1530962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929</Words>
  <Application>Microsoft Office PowerPoint</Application>
  <PresentationFormat>Presentación en pantalla (4:3)</PresentationFormat>
  <Paragraphs>285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Tema de Office</vt:lpstr>
      <vt:lpstr>ORGANIZACIÓN Y PROGRAMACIÓN DE COMPUTADORAS</vt:lpstr>
      <vt:lpstr>IA Directives: Defining Data</vt:lpstr>
      <vt:lpstr>IA Directives: Defining Data</vt:lpstr>
      <vt:lpstr>Directives of Intrinsic Data Types 1</vt:lpstr>
      <vt:lpstr>Directives of Intrinsic Data Types 2</vt:lpstr>
      <vt:lpstr>Data Definition Statement</vt:lpstr>
      <vt:lpstr>Defining BYTE and SBYTE Data</vt:lpstr>
      <vt:lpstr>Defining Multiple Initializers</vt:lpstr>
      <vt:lpstr>Defining Strings 1</vt:lpstr>
      <vt:lpstr>Defining Strings 2</vt:lpstr>
      <vt:lpstr>Using the DUP Operator</vt:lpstr>
      <vt:lpstr>Little Endian Order</vt:lpstr>
      <vt:lpstr>Defining WORD and SWORD Data</vt:lpstr>
      <vt:lpstr>Little Endian Order</vt:lpstr>
      <vt:lpstr>Defining DWORD and SDWORD Data</vt:lpstr>
      <vt:lpstr>Defining QWORD, TBYTE, Real Data</vt:lpstr>
      <vt:lpstr>Adding Variables to AddSub</vt:lpstr>
      <vt:lpstr>OFFSET Operator</vt:lpstr>
      <vt:lpstr>OFFSET Examples</vt:lpstr>
      <vt:lpstr>Relating to C/C++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j-ramon</cp:lastModifiedBy>
  <cp:revision>180</cp:revision>
  <cp:lastPrinted>2018-09-04T18:45:05Z</cp:lastPrinted>
  <dcterms:created xsi:type="dcterms:W3CDTF">2014-08-28T12:23:32Z</dcterms:created>
  <dcterms:modified xsi:type="dcterms:W3CDTF">2019-09-01T23:48:57Z</dcterms:modified>
</cp:coreProperties>
</file>