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67" r:id="rId3"/>
    <p:sldId id="268" r:id="rId4"/>
    <p:sldId id="269" r:id="rId5"/>
    <p:sldId id="261" r:id="rId6"/>
    <p:sldId id="265" r:id="rId7"/>
    <p:sldId id="262" r:id="rId8"/>
    <p:sldId id="263" r:id="rId9"/>
    <p:sldId id="264" r:id="rId10"/>
    <p:sldId id="266" r:id="rId11"/>
    <p:sldId id="271" r:id="rId12"/>
    <p:sldId id="273" r:id="rId13"/>
    <p:sldId id="274" r:id="rId14"/>
    <p:sldId id="272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48"/>
    <p:restoredTop sz="94663"/>
  </p:normalViewPr>
  <p:slideViewPr>
    <p:cSldViewPr>
      <p:cViewPr varScale="1">
        <p:scale>
          <a:sx n="117" d="100"/>
          <a:sy n="117" d="100"/>
        </p:scale>
        <p:origin x="23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-4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pPr/>
              <a:t>21/09/19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pPr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5895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pPr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6129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8805-DA10-44E1-B382-16C2CDF9247D}" type="datetime1">
              <a:rPr lang="es-MX" smtClean="0"/>
              <a:pPr/>
              <a:t>21/09/19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363-F322-4472-A9BD-D6D2556D8B20}" type="datetime1">
              <a:rPr lang="es-MX" smtClean="0"/>
              <a:pPr/>
              <a:t>21/09/19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0CE8-F6DE-4D81-951C-6B8FE8D2C1AC}" type="datetime1">
              <a:rPr lang="es-MX" smtClean="0"/>
              <a:pPr/>
              <a:t>21/09/19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7294-F48A-4C0B-8472-897E42789EC5}" type="datetime1">
              <a:rPr lang="es-MX" smtClean="0"/>
              <a:pPr/>
              <a:t>21/09/19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F594-B1B5-4044-BFDF-8E278734D079}" type="datetime1">
              <a:rPr lang="es-MX" smtClean="0"/>
              <a:pPr/>
              <a:t>21/09/19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39AD-875E-4D6F-AA53-0AE78D40FA2F}" type="datetime1">
              <a:rPr lang="es-MX" smtClean="0"/>
              <a:pPr/>
              <a:t>21/09/19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A42A-EDE9-4C12-9644-4BC59EAE7198}" type="datetime1">
              <a:rPr lang="es-MX" smtClean="0"/>
              <a:pPr/>
              <a:t>21/09/19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EBCF-543F-48E8-BA51-CE320AED53E9}" type="datetime1">
              <a:rPr lang="es-MX" smtClean="0"/>
              <a:pPr/>
              <a:t>21/09/19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F4F1-F97F-4CA3-8CA4-1DE6EFCA7428}" type="datetime1">
              <a:rPr lang="es-MX" smtClean="0"/>
              <a:pPr/>
              <a:t>21/09/19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7824-C432-4D60-AA5D-47365DB180C9}" type="datetime1">
              <a:rPr lang="es-MX" smtClean="0"/>
              <a:pPr/>
              <a:t>21/09/19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5AEB-2854-4A17-983B-56715DADB78C}" type="datetime1">
              <a:rPr lang="es-MX" smtClean="0"/>
              <a:pPr/>
              <a:t>21/09/19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F29-A076-4F09-B1F1-36A660E21D78}" type="datetime1">
              <a:rPr lang="es-MX" smtClean="0"/>
              <a:pPr/>
              <a:t>21/09/19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2019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Direct-Offset Operands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5800" y="3128917"/>
            <a:ext cx="7696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arrayB</a:t>
            </a:r>
            <a:r>
              <a:rPr lang="en-US" altLang="en-US" sz="1800" b="1" dirty="0">
                <a:latin typeface="Courier New" pitchFamily="49" charset="0"/>
              </a:rPr>
              <a:t> BYTE 10h,20h,30h,40h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AL,arrayB+1		; AL = 20h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AL,[arrayB+1]		; alternative notation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1604917"/>
            <a:ext cx="7696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A constant offset is added to a data label to produce an effective address (EA). The address is dereferenced to get the value inside its memory location.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981200" y="5338717"/>
            <a:ext cx="5562600" cy="1292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Q: Why doesn't </a:t>
            </a:r>
            <a:r>
              <a:rPr lang="en-US" altLang="en-US" dirty="0">
                <a:solidFill>
                  <a:srgbClr val="FF0000"/>
                </a:solidFill>
              </a:rPr>
              <a:t>arrayB+1</a:t>
            </a:r>
            <a:r>
              <a:rPr lang="en-US" altLang="en-US" dirty="0"/>
              <a:t> produce 11h?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Porque</a:t>
            </a:r>
            <a:r>
              <a:rPr lang="en-US" alt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le sumo 1 a la </a:t>
            </a:r>
            <a:r>
              <a:rPr lang="en-US" alt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dirección</a:t>
            </a:r>
            <a:r>
              <a:rPr lang="en-US" alt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de </a:t>
            </a:r>
            <a:r>
              <a:rPr lang="en-US" alt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arrayB</a:t>
            </a:r>
            <a:r>
              <a:rPr lang="en-US" alt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no al valor</a:t>
            </a:r>
          </a:p>
        </p:txBody>
      </p:sp>
    </p:spTree>
    <p:extLst>
      <p:ext uri="{BB962C8B-B14F-4D97-AF65-F5344CB8AC3E}">
        <p14:creationId xmlns:p14="http://schemas.microsoft.com/office/powerpoint/2010/main" val="6327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Direct-Offset Operands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0600" y="2708176"/>
            <a:ext cx="6858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arrayW</a:t>
            </a:r>
            <a:r>
              <a:rPr lang="en-US" altLang="en-US" sz="1800" b="1" dirty="0">
                <a:latin typeface="Courier New" pitchFamily="49" charset="0"/>
              </a:rPr>
              <a:t>  WORD 1000h,2000h,3000h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arrayD</a:t>
            </a:r>
            <a:r>
              <a:rPr lang="en-US" altLang="en-US" sz="1800" b="1" dirty="0">
                <a:latin typeface="Courier New" pitchFamily="49" charset="0"/>
              </a:rPr>
              <a:t>  DWORD 1,2,3,4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AX,[arrayW+2 </a:t>
            </a:r>
            <a:r>
              <a:rPr lang="en-US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(20h)</a:t>
            </a:r>
            <a:r>
              <a:rPr lang="en-US" altLang="en-US" sz="1800" b="1" dirty="0">
                <a:latin typeface="Courier New" pitchFamily="49" charset="0"/>
              </a:rPr>
              <a:t>]		; AX = 2000h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AX,[arrayW+4 </a:t>
            </a:r>
            <a:r>
              <a:rPr lang="en-US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(30h)</a:t>
            </a:r>
            <a:r>
              <a:rPr lang="en-US" altLang="en-US" sz="1800" b="1" dirty="0">
                <a:latin typeface="Courier New" pitchFamily="49" charset="0"/>
              </a:rPr>
              <a:t>]		; AX = 3000h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EAX,[arrayD+4]		; EAX = 00000002h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9600" y="1412776"/>
            <a:ext cx="7696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A constant offset is added to a data label to produce an effective address (EA). The address is dereferenced to get the value inside its memory location.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14400" y="5146576"/>
            <a:ext cx="7239000" cy="973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; Will the following statements assemble?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AX,[arrayW-2]		; ??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EAX,[arrayD+16]		; ??</a:t>
            </a:r>
            <a:endParaRPr lang="en-US" altLang="en-US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914400" y="6000651"/>
            <a:ext cx="71628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What will happen when they run?</a:t>
            </a:r>
          </a:p>
        </p:txBody>
      </p:sp>
    </p:spTree>
    <p:extLst>
      <p:ext uri="{BB962C8B-B14F-4D97-AF65-F5344CB8AC3E}">
        <p14:creationId xmlns:p14="http://schemas.microsoft.com/office/powerpoint/2010/main" val="48226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Two</a:t>
            </a:r>
            <a:r>
              <a:rPr lang="es-MX" dirty="0"/>
              <a:t> </a:t>
            </a:r>
            <a:r>
              <a:rPr lang="es-MX" dirty="0" err="1"/>
              <a:t>operand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r>
              <a:rPr lang="es-MX" dirty="0"/>
              <a:t> ADD, SUB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ADD </a:t>
            </a:r>
            <a:r>
              <a:rPr lang="es-MX" dirty="0" err="1"/>
              <a:t>reg</a:t>
            </a:r>
            <a:r>
              <a:rPr lang="es-MX" dirty="0"/>
              <a:t>, </a:t>
            </a:r>
            <a:r>
              <a:rPr lang="es-MX" dirty="0" err="1"/>
              <a:t>reg</a:t>
            </a:r>
            <a:r>
              <a:rPr lang="es-MX" dirty="0"/>
              <a:t>         SUB </a:t>
            </a:r>
            <a:r>
              <a:rPr lang="es-MX" dirty="0" err="1"/>
              <a:t>reg</a:t>
            </a:r>
            <a:r>
              <a:rPr lang="es-MX" dirty="0"/>
              <a:t>, </a:t>
            </a:r>
            <a:r>
              <a:rPr lang="es-MX" dirty="0" err="1"/>
              <a:t>reg</a:t>
            </a:r>
            <a:r>
              <a:rPr lang="es-MX" dirty="0"/>
              <a:t>        </a:t>
            </a:r>
          </a:p>
          <a:p>
            <a:endParaRPr lang="es-MX" dirty="0"/>
          </a:p>
          <a:p>
            <a:r>
              <a:rPr lang="es-MX" dirty="0"/>
              <a:t>ADD </a:t>
            </a:r>
            <a:r>
              <a:rPr lang="es-MX" dirty="0" err="1"/>
              <a:t>mem</a:t>
            </a:r>
            <a:r>
              <a:rPr lang="es-MX" dirty="0"/>
              <a:t>, </a:t>
            </a:r>
            <a:r>
              <a:rPr lang="es-MX" dirty="0" err="1"/>
              <a:t>reg</a:t>
            </a:r>
            <a:r>
              <a:rPr lang="es-MX" dirty="0"/>
              <a:t>         SUB </a:t>
            </a:r>
            <a:r>
              <a:rPr lang="es-MX" dirty="0" err="1"/>
              <a:t>mem</a:t>
            </a:r>
            <a:r>
              <a:rPr lang="es-MX" dirty="0"/>
              <a:t>, </a:t>
            </a:r>
            <a:r>
              <a:rPr lang="es-MX" dirty="0" err="1"/>
              <a:t>reg</a:t>
            </a:r>
            <a:endParaRPr lang="es-MX" dirty="0"/>
          </a:p>
          <a:p>
            <a:r>
              <a:rPr lang="es-MX" dirty="0"/>
              <a:t>ADD </a:t>
            </a:r>
            <a:r>
              <a:rPr lang="es-MX" dirty="0" err="1"/>
              <a:t>reg</a:t>
            </a:r>
            <a:r>
              <a:rPr lang="es-MX" dirty="0"/>
              <a:t>, </a:t>
            </a:r>
            <a:r>
              <a:rPr lang="es-MX" dirty="0" err="1"/>
              <a:t>mem</a:t>
            </a:r>
            <a:r>
              <a:rPr lang="es-MX" dirty="0"/>
              <a:t>         SUB </a:t>
            </a:r>
            <a:r>
              <a:rPr lang="es-MX" dirty="0" err="1"/>
              <a:t>reg</a:t>
            </a:r>
            <a:r>
              <a:rPr lang="es-MX" dirty="0"/>
              <a:t>, </a:t>
            </a:r>
            <a:r>
              <a:rPr lang="es-MX" dirty="0" err="1"/>
              <a:t>mem</a:t>
            </a:r>
            <a:endParaRPr lang="es-MX" dirty="0"/>
          </a:p>
          <a:p>
            <a:endParaRPr lang="es-MX" dirty="0"/>
          </a:p>
          <a:p>
            <a:r>
              <a:rPr lang="es-MX" dirty="0"/>
              <a:t>ADD </a:t>
            </a:r>
            <a:r>
              <a:rPr lang="es-MX" dirty="0" err="1"/>
              <a:t>mem</a:t>
            </a:r>
            <a:r>
              <a:rPr lang="es-MX" dirty="0"/>
              <a:t>, </a:t>
            </a:r>
            <a:r>
              <a:rPr lang="es-MX" dirty="0" err="1"/>
              <a:t>imm</a:t>
            </a:r>
            <a:r>
              <a:rPr lang="es-MX" dirty="0"/>
              <a:t>         SUB </a:t>
            </a:r>
            <a:r>
              <a:rPr lang="es-MX" dirty="0" err="1"/>
              <a:t>mem</a:t>
            </a:r>
            <a:r>
              <a:rPr lang="es-MX" dirty="0"/>
              <a:t>, </a:t>
            </a:r>
            <a:r>
              <a:rPr lang="es-MX" dirty="0" err="1"/>
              <a:t>imm</a:t>
            </a:r>
            <a:endParaRPr lang="es-MX" dirty="0"/>
          </a:p>
          <a:p>
            <a:r>
              <a:rPr lang="es-MX" dirty="0"/>
              <a:t>ADD </a:t>
            </a:r>
            <a:r>
              <a:rPr lang="es-MX" dirty="0" err="1"/>
              <a:t>reg</a:t>
            </a:r>
            <a:r>
              <a:rPr lang="es-MX" dirty="0"/>
              <a:t>, </a:t>
            </a:r>
            <a:r>
              <a:rPr lang="es-MX" dirty="0" err="1"/>
              <a:t>imm</a:t>
            </a:r>
            <a:r>
              <a:rPr lang="es-MX" dirty="0"/>
              <a:t>         SUB </a:t>
            </a:r>
            <a:r>
              <a:rPr lang="es-MX" dirty="0" err="1"/>
              <a:t>reg</a:t>
            </a:r>
            <a:r>
              <a:rPr lang="es-MX" dirty="0"/>
              <a:t>, </a:t>
            </a:r>
            <a:r>
              <a:rPr lang="es-MX" dirty="0" err="1"/>
              <a:t>imm</a:t>
            </a:r>
            <a:endParaRPr lang="es-MX" dirty="0"/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8629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operand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r>
              <a:rPr lang="es-MX" dirty="0"/>
              <a:t> INC, DEC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INC </a:t>
            </a:r>
            <a:r>
              <a:rPr lang="es-MX" dirty="0" err="1"/>
              <a:t>reg</a:t>
            </a:r>
            <a:r>
              <a:rPr lang="es-MX" dirty="0"/>
              <a:t>         DEC </a:t>
            </a:r>
            <a:r>
              <a:rPr lang="es-MX" dirty="0" err="1"/>
              <a:t>reg</a:t>
            </a:r>
            <a:endParaRPr lang="es-MX" dirty="0"/>
          </a:p>
          <a:p>
            <a:endParaRPr lang="es-MX" dirty="0"/>
          </a:p>
          <a:p>
            <a:r>
              <a:rPr lang="es-MX" dirty="0"/>
              <a:t>INC mem         DEC mem</a:t>
            </a:r>
          </a:p>
          <a:p>
            <a:endParaRPr lang="es-MX" dirty="0"/>
          </a:p>
          <a:p>
            <a:r>
              <a:rPr lang="es-MX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 se pueden valores inmediatos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F0B2D2-8EBF-214C-A12B-FFE5FCA42A30}"/>
              </a:ext>
            </a:extLst>
          </p:cNvPr>
          <p:cNvSpPr txBox="1"/>
          <p:nvPr/>
        </p:nvSpPr>
        <p:spPr>
          <a:xfrm>
            <a:off x="5050971" y="30806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4731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Chapters: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Ramón Ríos.</a:t>
            </a:r>
          </a:p>
          <a:p>
            <a:r>
              <a:rPr lang="en-US" dirty="0"/>
              <a:t>5-Sep-2019</a:t>
            </a:r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264769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x86 </a:t>
            </a:r>
            <a:r>
              <a:rPr lang="es-MX" dirty="0" err="1"/>
              <a:t>instruction</a:t>
            </a:r>
            <a:r>
              <a:rPr lang="es-MX" dirty="0"/>
              <a:t> </a:t>
            </a:r>
            <a:r>
              <a:rPr lang="es-MX" dirty="0" err="1"/>
              <a:t>format</a:t>
            </a:r>
            <a:endParaRPr lang="es-MX" dirty="0"/>
          </a:p>
          <a:p>
            <a:pPr lvl="2"/>
            <a:r>
              <a:rPr lang="es-MX" dirty="0"/>
              <a:t>[</a:t>
            </a:r>
            <a:r>
              <a:rPr lang="es-MX" dirty="0" err="1"/>
              <a:t>label</a:t>
            </a:r>
            <a:r>
              <a:rPr lang="es-MX" dirty="0"/>
              <a:t>:]  [</a:t>
            </a:r>
            <a:r>
              <a:rPr lang="es-MX" b="1" dirty="0" err="1"/>
              <a:t>mnemonic</a:t>
            </a:r>
            <a:r>
              <a:rPr lang="es-MX" b="1" dirty="0"/>
              <a:t>  [</a:t>
            </a:r>
            <a:r>
              <a:rPr lang="es-MX" b="1" i="1" dirty="0" err="1"/>
              <a:t>operands</a:t>
            </a:r>
            <a:r>
              <a:rPr lang="es-MX" dirty="0"/>
              <a:t>]]  [;</a:t>
            </a:r>
            <a:r>
              <a:rPr lang="es-MX" dirty="0" err="1"/>
              <a:t>comments</a:t>
            </a:r>
            <a:r>
              <a:rPr lang="es-MX" dirty="0"/>
              <a:t>]</a:t>
            </a:r>
            <a:endParaRPr lang="en-US" dirty="0"/>
          </a:p>
          <a:p>
            <a:r>
              <a:rPr lang="en-US" dirty="0"/>
              <a:t>mnemonic  [operands]</a:t>
            </a:r>
          </a:p>
          <a:p>
            <a:pPr lvl="2"/>
            <a:r>
              <a:rPr lang="es-MX" dirty="0"/>
              <a:t>Mnemonic </a:t>
            </a:r>
            <a:r>
              <a:rPr lang="es-MX" b="1" dirty="0">
                <a:solidFill>
                  <a:schemeClr val="tx2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NOP</a:t>
            </a:r>
          </a:p>
          <a:p>
            <a:pPr lvl="2"/>
            <a:r>
              <a:rPr lang="es-MX" dirty="0"/>
              <a:t>mnemonic  </a:t>
            </a:r>
            <a:r>
              <a:rPr lang="es-MX" i="1" dirty="0"/>
              <a:t>source </a:t>
            </a:r>
            <a:r>
              <a:rPr lang="es-MX" b="1" dirty="0">
                <a:solidFill>
                  <a:schemeClr val="tx2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MUL 4 destino es EAX</a:t>
            </a:r>
            <a:endParaRPr lang="es-MX" dirty="0"/>
          </a:p>
          <a:p>
            <a:pPr lvl="2"/>
            <a:r>
              <a:rPr lang="es-MX" dirty="0"/>
              <a:t>mnemonic  </a:t>
            </a:r>
            <a:r>
              <a:rPr lang="es-MX" i="1" dirty="0"/>
              <a:t>destination </a:t>
            </a:r>
            <a:r>
              <a:rPr lang="es-MX" b="1" dirty="0">
                <a:solidFill>
                  <a:schemeClr val="tx2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inc EBX</a:t>
            </a:r>
            <a:endParaRPr lang="es-MX" dirty="0"/>
          </a:p>
          <a:p>
            <a:pPr lvl="2"/>
            <a:r>
              <a:rPr lang="es-MX" dirty="0"/>
              <a:t>mnemonic  </a:t>
            </a:r>
            <a:r>
              <a:rPr lang="es-MX" i="1" dirty="0"/>
              <a:t>destination</a:t>
            </a:r>
            <a:r>
              <a:rPr lang="es-MX" dirty="0"/>
              <a:t>, </a:t>
            </a:r>
            <a:r>
              <a:rPr lang="es-MX" i="1" dirty="0"/>
              <a:t>source</a:t>
            </a:r>
            <a:r>
              <a:rPr lang="es-MX" dirty="0"/>
              <a:t> </a:t>
            </a:r>
            <a:r>
              <a:rPr lang="es-MX" b="1" dirty="0">
                <a:solidFill>
                  <a:schemeClr val="tx2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add AL 7</a:t>
            </a:r>
            <a:endParaRPr lang="es-MX" dirty="0"/>
          </a:p>
          <a:p>
            <a:pPr lvl="2"/>
            <a:r>
              <a:rPr lang="es-MX" dirty="0" err="1"/>
              <a:t>mnemonic</a:t>
            </a:r>
            <a:r>
              <a:rPr lang="es-MX" dirty="0"/>
              <a:t>  </a:t>
            </a:r>
            <a:r>
              <a:rPr lang="es-MX" i="1" dirty="0" err="1"/>
              <a:t>destination</a:t>
            </a:r>
            <a:r>
              <a:rPr lang="es-MX" dirty="0"/>
              <a:t>, </a:t>
            </a:r>
            <a:r>
              <a:rPr lang="es-MX" i="1" dirty="0"/>
              <a:t>source-1</a:t>
            </a:r>
            <a:r>
              <a:rPr lang="es-MX" dirty="0"/>
              <a:t> , </a:t>
            </a:r>
            <a:r>
              <a:rPr lang="es-MX" i="1" dirty="0"/>
              <a:t>source-2</a:t>
            </a:r>
            <a:r>
              <a:rPr lang="es-MX" dirty="0"/>
              <a:t> </a:t>
            </a:r>
          </a:p>
          <a:p>
            <a:pPr lvl="2"/>
            <a:endParaRPr lang="es-MX" dirty="0"/>
          </a:p>
          <a:p>
            <a:pPr lvl="2"/>
            <a:endParaRPr lang="es-MX" dirty="0"/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466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Operand</a:t>
            </a:r>
            <a:r>
              <a:rPr lang="es-MX" dirty="0"/>
              <a:t> </a:t>
            </a:r>
            <a:r>
              <a:rPr lang="es-MX" dirty="0" err="1"/>
              <a:t>Types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US" altLang="en-US" b="1" i="1" dirty="0" err="1"/>
              <a:t>Imm</a:t>
            </a:r>
            <a:r>
              <a:rPr lang="en-US" altLang="en-US" b="1" dirty="0" err="1"/>
              <a:t>-ediate</a:t>
            </a:r>
            <a:r>
              <a:rPr lang="en-US" altLang="en-US" dirty="0"/>
              <a:t> – a constant integer (8, 16, or 32 bits)</a:t>
            </a:r>
          </a:p>
          <a:p>
            <a:pPr lvl="1"/>
            <a:r>
              <a:rPr lang="en-US" altLang="en-US" dirty="0"/>
              <a:t>value is encoded within the instruction</a:t>
            </a:r>
          </a:p>
          <a:p>
            <a:r>
              <a:rPr lang="en-US" altLang="en-US" b="1" i="1" dirty="0"/>
              <a:t>Reg</a:t>
            </a:r>
            <a:r>
              <a:rPr lang="en-US" altLang="en-US" b="1" dirty="0"/>
              <a:t>-</a:t>
            </a:r>
            <a:r>
              <a:rPr lang="en-US" altLang="en-US" b="1" dirty="0" err="1"/>
              <a:t>ister</a:t>
            </a:r>
            <a:r>
              <a:rPr lang="en-US" altLang="en-US" dirty="0"/>
              <a:t> – the name of a register</a:t>
            </a:r>
          </a:p>
          <a:p>
            <a:pPr lvl="1"/>
            <a:r>
              <a:rPr lang="en-US" altLang="en-US" dirty="0"/>
              <a:t>register name is converted to a number and encoded within the instruction</a:t>
            </a:r>
          </a:p>
          <a:p>
            <a:r>
              <a:rPr lang="en-US" altLang="en-US" b="1" i="1" dirty="0"/>
              <a:t>Mem</a:t>
            </a:r>
            <a:r>
              <a:rPr lang="en-US" altLang="en-US" b="1" dirty="0"/>
              <a:t>-</a:t>
            </a:r>
            <a:r>
              <a:rPr lang="en-US" altLang="en-US" b="1" dirty="0" err="1"/>
              <a:t>ory</a:t>
            </a:r>
            <a:r>
              <a:rPr lang="en-US" altLang="en-US" dirty="0"/>
              <a:t> – reference to a location in memory</a:t>
            </a:r>
          </a:p>
          <a:p>
            <a:pPr lvl="1"/>
            <a:r>
              <a:rPr lang="en-US" altLang="en-US" dirty="0"/>
              <a:t>memory address is encoded within the instruction, or a register holds the address of a memory location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159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Operand Notation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  <p:pic>
        <p:nvPicPr>
          <p:cNvPr id="6" name="Picture 10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560001" cy="438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78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Instruction</a:t>
            </a:r>
            <a:r>
              <a:rPr lang="es-MX" dirty="0"/>
              <a:t> Set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n-US" sz="4000" b="1" dirty="0"/>
              <a:t>Data Transfer Instruction</a:t>
            </a:r>
          </a:p>
          <a:p>
            <a:pPr marL="0" indent="0" algn="ctr">
              <a:buNone/>
            </a:pPr>
            <a:r>
              <a:rPr lang="en-US" sz="4000" b="1" dirty="0"/>
              <a:t>MOV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484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General </a:t>
            </a:r>
            <a:r>
              <a:rPr lang="es-MX" dirty="0" err="1"/>
              <a:t>Operand-Variants</a:t>
            </a:r>
            <a:r>
              <a:rPr lang="es-MX" dirty="0"/>
              <a:t> of MOV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MOV </a:t>
            </a:r>
            <a:r>
              <a:rPr lang="es-MX" dirty="0" err="1"/>
              <a:t>reg</a:t>
            </a:r>
            <a:r>
              <a:rPr lang="es-MX" dirty="0"/>
              <a:t>, </a:t>
            </a:r>
            <a:r>
              <a:rPr lang="es-MX" dirty="0" err="1"/>
              <a:t>reg</a:t>
            </a:r>
            <a:endParaRPr lang="es-MX" dirty="0"/>
          </a:p>
          <a:p>
            <a:endParaRPr lang="es-MX" dirty="0"/>
          </a:p>
          <a:p>
            <a:r>
              <a:rPr lang="es-MX" dirty="0"/>
              <a:t>MOV </a:t>
            </a:r>
            <a:r>
              <a:rPr lang="es-MX" dirty="0" err="1"/>
              <a:t>mem</a:t>
            </a:r>
            <a:r>
              <a:rPr lang="es-MX" dirty="0"/>
              <a:t>, </a:t>
            </a:r>
            <a:r>
              <a:rPr lang="es-MX" dirty="0" err="1"/>
              <a:t>reg</a:t>
            </a:r>
            <a:endParaRPr lang="es-MX" dirty="0"/>
          </a:p>
          <a:p>
            <a:r>
              <a:rPr lang="es-MX" dirty="0"/>
              <a:t>MOV </a:t>
            </a:r>
            <a:r>
              <a:rPr lang="es-MX" dirty="0" err="1"/>
              <a:t>reg</a:t>
            </a:r>
            <a:r>
              <a:rPr lang="es-MX" dirty="0"/>
              <a:t>, </a:t>
            </a:r>
            <a:r>
              <a:rPr lang="es-MX" dirty="0" err="1"/>
              <a:t>mem</a:t>
            </a:r>
            <a:endParaRPr lang="es-MX" dirty="0"/>
          </a:p>
          <a:p>
            <a:endParaRPr lang="es-MX" dirty="0"/>
          </a:p>
          <a:p>
            <a:r>
              <a:rPr lang="es-MX" dirty="0"/>
              <a:t>MOV </a:t>
            </a:r>
            <a:r>
              <a:rPr lang="es-MX" dirty="0" err="1"/>
              <a:t>mem</a:t>
            </a:r>
            <a:r>
              <a:rPr lang="es-MX" dirty="0"/>
              <a:t>, </a:t>
            </a:r>
            <a:r>
              <a:rPr lang="es-MX" dirty="0" err="1"/>
              <a:t>imm</a:t>
            </a:r>
            <a:endParaRPr lang="es-MX" dirty="0"/>
          </a:p>
          <a:p>
            <a:r>
              <a:rPr lang="es-MX" dirty="0"/>
              <a:t>MOV </a:t>
            </a:r>
            <a:r>
              <a:rPr lang="es-MX" dirty="0" err="1"/>
              <a:t>reg</a:t>
            </a:r>
            <a:r>
              <a:rPr lang="es-MX" dirty="0"/>
              <a:t>, </a:t>
            </a:r>
            <a:r>
              <a:rPr lang="es-MX" dirty="0" err="1"/>
              <a:t>imm</a:t>
            </a:r>
            <a:endParaRPr lang="es-MX" dirty="0"/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2287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Memory Operands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10662" y="1700808"/>
            <a:ext cx="7467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A direct memory operand is a named reference to storage in memory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named reference (label) is automatically dereferenced by the assembler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85576" y="3501008"/>
            <a:ext cx="685800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var1 BYTE 10h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EAX,21h	; EAX = 00000021h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ECX,EAX	; ECX = 00000021h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AL,var1	; AL = 10h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AL,[var1]	; AL = 10h</a:t>
            </a:r>
          </a:p>
        </p:txBody>
      </p:sp>
    </p:spTree>
    <p:extLst>
      <p:ext uri="{BB962C8B-B14F-4D97-AF65-F5344CB8AC3E}">
        <p14:creationId xmlns:p14="http://schemas.microsoft.com/office/powerpoint/2010/main" val="106054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75085" y="3546376"/>
            <a:ext cx="6324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count BYTE 100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wVal</a:t>
            </a:r>
            <a:r>
              <a:rPr lang="en-US" altLang="en-US" sz="1800" b="1" dirty="0">
                <a:latin typeface="Courier New" pitchFamily="49" charset="0"/>
              </a:rPr>
              <a:t>  WORD 2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MOV </a:t>
            </a:r>
            <a:r>
              <a:rPr lang="en-US" altLang="en-US" sz="1800" b="1" dirty="0" err="1">
                <a:latin typeface="Courier New" pitchFamily="49" charset="0"/>
              </a:rPr>
              <a:t>BL,count</a:t>
            </a:r>
            <a:r>
              <a:rPr lang="en-US" altLang="en-US" sz="1800" b="1" dirty="0">
                <a:latin typeface="Courier New" pitchFamily="49" charset="0"/>
              </a:rPr>
              <a:t>               ; ?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MOV </a:t>
            </a:r>
            <a:r>
              <a:rPr lang="en-US" altLang="en-US" sz="1800" b="1" dirty="0" err="1">
                <a:latin typeface="Courier New" pitchFamily="49" charset="0"/>
              </a:rPr>
              <a:t>AX,wVal</a:t>
            </a:r>
            <a:r>
              <a:rPr lang="en-US" altLang="en-US" sz="1800" b="1" dirty="0">
                <a:latin typeface="Courier New" pitchFamily="49" charset="0"/>
              </a:rPr>
              <a:t>                ; ?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MOV </a:t>
            </a:r>
            <a:r>
              <a:rPr lang="en-US" altLang="en-US" sz="1800" b="1" dirty="0" err="1">
                <a:latin typeface="Courier New" pitchFamily="49" charset="0"/>
              </a:rPr>
              <a:t>count,AL</a:t>
            </a:r>
            <a:r>
              <a:rPr lang="en-US" altLang="en-US" sz="1800" b="1" dirty="0">
                <a:latin typeface="Courier New" pitchFamily="49" charset="0"/>
              </a:rPr>
              <a:t>               ; ?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MOV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itchFamily="49" charset="0"/>
              </a:rPr>
              <a:t>AL,wVal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 (8 vs 16 bits)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		; ?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MOV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itchFamily="49" charset="0"/>
              </a:rPr>
              <a:t>AX,count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 (16 vs 8 bits)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	; ?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MOV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itchFamily="49" charset="0"/>
              </a:rPr>
              <a:t>EAX,count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 (32 vs 8 bits)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	; ?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41685" y="1412776"/>
            <a:ext cx="6934200" cy="205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/>
              <a:t>Move from source to destination. Syntax: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>
                <a:solidFill>
                  <a:schemeClr val="tx2"/>
                </a:solidFill>
              </a:rPr>
              <a:t>MOV </a:t>
            </a:r>
            <a:r>
              <a:rPr lang="en-US" altLang="en-US" b="1" i="1" dirty="0">
                <a:solidFill>
                  <a:schemeClr val="tx2"/>
                </a:solidFill>
              </a:rPr>
              <a:t>destination, source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/>
              <a:t>No more than one memory operand permitted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/>
              <a:t>CS, EIP, and IP cannot be the destination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/>
              <a:t>No </a:t>
            </a:r>
            <a:r>
              <a:rPr lang="en-US" altLang="en-US" i="1" dirty="0"/>
              <a:t>immediate</a:t>
            </a:r>
            <a:r>
              <a:rPr lang="en-US" altLang="en-US" dirty="0"/>
              <a:t> to segment moves</a:t>
            </a:r>
          </a:p>
        </p:txBody>
      </p:sp>
    </p:spTree>
    <p:extLst>
      <p:ext uri="{BB962C8B-B14F-4D97-AF65-F5344CB8AC3E}">
        <p14:creationId xmlns:p14="http://schemas.microsoft.com/office/powerpoint/2010/main" val="48742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5800" y="2469636"/>
            <a:ext cx="8077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bVal</a:t>
            </a:r>
            <a:r>
              <a:rPr lang="en-US" altLang="en-US" sz="1800" b="1" dirty="0">
                <a:latin typeface="Courier New" pitchFamily="49" charset="0"/>
              </a:rPr>
              <a:t>  BYTE   100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bVal2 BYTE   ?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wVal</a:t>
            </a:r>
            <a:r>
              <a:rPr lang="en-US" altLang="en-US" sz="1800" b="1" dirty="0">
                <a:latin typeface="Courier New" pitchFamily="49" charset="0"/>
              </a:rPr>
              <a:t>  WORD   2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dVal</a:t>
            </a:r>
            <a:r>
              <a:rPr lang="en-US" altLang="en-US" sz="1800" b="1" dirty="0">
                <a:latin typeface="Courier New" pitchFamily="49" charset="0"/>
              </a:rPr>
              <a:t>  DWORD  5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MOV DS,45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MOV </a:t>
            </a:r>
            <a:r>
              <a:rPr lang="en-US" altLang="en-US" sz="1800" b="1" dirty="0" err="1">
                <a:latin typeface="Courier New" pitchFamily="49" charset="0"/>
              </a:rPr>
              <a:t>ESI,wVal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MOV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itchFamily="49" charset="0"/>
              </a:rPr>
              <a:t>EIP,dVal</a:t>
            </a:r>
            <a:endParaRPr lang="en-US" altLang="en-US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MOV 25,bVal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MOV bVal2,bVal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9600" y="1555236"/>
            <a:ext cx="76962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Explain why each of the following MOV statements are invalid: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276600" y="3893937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;immediate move to DS not permitted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276600" y="4179687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;size mismatch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276600" y="4465437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;EIP cannot be the destination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276600" y="4732137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;immediate value cannot be destination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276600" y="5036937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;memory-to-memory move not permitted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2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561</Words>
  <Application>Microsoft Macintosh PowerPoint</Application>
  <PresentationFormat>Presentación en pantalla (4:3)</PresentationFormat>
  <Paragraphs>150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Andale Mono</vt:lpstr>
      <vt:lpstr>Arial</vt:lpstr>
      <vt:lpstr>Calibri</vt:lpstr>
      <vt:lpstr>Courier New</vt:lpstr>
      <vt:lpstr>Tema de Office</vt:lpstr>
      <vt:lpstr>ORGANIZACIÓN Y PROGRAMACIÓN DE COMPUTADORAS</vt:lpstr>
      <vt:lpstr>Instruction Format</vt:lpstr>
      <vt:lpstr>Operand Types</vt:lpstr>
      <vt:lpstr>Instruction Operand Notation</vt:lpstr>
      <vt:lpstr>Instruction Set</vt:lpstr>
      <vt:lpstr>General Operand-Variants of MOV</vt:lpstr>
      <vt:lpstr>Direct Memory Operands</vt:lpstr>
      <vt:lpstr>MOV Instruction</vt:lpstr>
      <vt:lpstr>MOV Instruction</vt:lpstr>
      <vt:lpstr>Direct-Offset Operands</vt:lpstr>
      <vt:lpstr>Direct-Offset Operands (cont)</vt:lpstr>
      <vt:lpstr>Two operand instructions ADD, SUB</vt:lpstr>
      <vt:lpstr>One operand instructions INC, DEC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ANDREA MARIN ALARCON</cp:lastModifiedBy>
  <cp:revision>207</cp:revision>
  <dcterms:created xsi:type="dcterms:W3CDTF">2014-08-28T12:23:32Z</dcterms:created>
  <dcterms:modified xsi:type="dcterms:W3CDTF">2019-09-22T16:38:02Z</dcterms:modified>
</cp:coreProperties>
</file>