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4" r:id="rId3"/>
    <p:sldId id="284" r:id="rId4"/>
    <p:sldId id="287" r:id="rId5"/>
    <p:sldId id="285" r:id="rId6"/>
    <p:sldId id="275" r:id="rId7"/>
    <p:sldId id="288" r:id="rId8"/>
    <p:sldId id="276" r:id="rId9"/>
    <p:sldId id="277" r:id="rId10"/>
    <p:sldId id="289" r:id="rId11"/>
    <p:sldId id="281" r:id="rId12"/>
    <p:sldId id="280" r:id="rId13"/>
    <p:sldId id="282" r:id="rId14"/>
    <p:sldId id="283" r:id="rId15"/>
    <p:sldId id="286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0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pPr/>
              <a:t>09/09/2019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8805-DA10-44E1-B382-16C2CDF9247D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5363-F322-4472-A9BD-D6D2556D8B20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F0CE8-F6DE-4D81-951C-6B8FE8D2C1AC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7294-F48A-4C0B-8472-897E42789EC5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89694F64-EAC4-420D-80A9-8D186F3C5535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F594-B1B5-4044-BFDF-8E278734D079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39AD-875E-4D6F-AA53-0AE78D40FA2F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A42A-EDE9-4C12-9644-4BC59EAE7198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7EBCF-543F-48E8-BA51-CE320AED53E9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F4F1-F97F-4CA3-8CA4-1DE6EFCA7428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7824-C432-4D60-AA5D-47365DB180C9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5AEB-2854-4A17-983B-56715DADB78C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F29-A076-4F09-B1F1-36A660E21D78}" type="datetime1">
              <a:rPr lang="es-MX" smtClean="0"/>
              <a:pPr/>
              <a:t>09/09/2019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ORGANIZACIÓN Y PROGRAMACIÓN DE COMPUTADORAS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OPC</a:t>
            </a:r>
          </a:p>
          <a:p>
            <a:r>
              <a:rPr lang="es-MX" dirty="0" smtClean="0"/>
              <a:t>A – D  </a:t>
            </a:r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NEG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NEG </a:t>
            </a:r>
            <a:r>
              <a:rPr lang="es-MX" dirty="0" err="1"/>
              <a:t>reg</a:t>
            </a:r>
            <a:r>
              <a:rPr lang="es-MX" dirty="0"/>
              <a:t>         </a:t>
            </a:r>
            <a:r>
              <a:rPr lang="es-MX" dirty="0" smtClean="0"/>
              <a:t>NEG </a:t>
            </a:r>
            <a:r>
              <a:rPr lang="es-MX" dirty="0" err="1"/>
              <a:t>mem</a:t>
            </a:r>
            <a:endParaRPr lang="es-MX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93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(negate) </a:t>
            </a:r>
            <a:r>
              <a:rPr lang="en-US" dirty="0" smtClean="0"/>
              <a:t>Instruction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990600" y="3758208"/>
            <a:ext cx="716280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valB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SBYTE </a:t>
            </a:r>
            <a:r>
              <a:rPr lang="en-US" altLang="en-US" sz="1800" b="1" dirty="0">
                <a:latin typeface="Courier New" pitchFamily="49" charset="0"/>
              </a:rPr>
              <a:t>1,0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valC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SBYTE -128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NEG </a:t>
            </a:r>
            <a:r>
              <a:rPr lang="en-US" altLang="en-US" sz="1800" b="1" dirty="0" err="1" smtClean="0">
                <a:latin typeface="Courier New" pitchFamily="49" charset="0"/>
              </a:rPr>
              <a:t>valB</a:t>
            </a:r>
            <a:r>
              <a:rPr lang="en-US" altLang="en-US" sz="1800" b="1" dirty="0" smtClean="0">
                <a:latin typeface="Courier New" pitchFamily="49" charset="0"/>
              </a:rPr>
              <a:t>           ; </a:t>
            </a:r>
            <a:r>
              <a:rPr lang="en-US" altLang="en-US" sz="1800" b="1" dirty="0" err="1" smtClean="0">
                <a:latin typeface="Courier New" pitchFamily="49" charset="0"/>
              </a:rPr>
              <a:t>valB</a:t>
            </a:r>
            <a:r>
              <a:rPr lang="en-US" altLang="en-US" sz="1800" b="1" dirty="0" smtClean="0">
                <a:latin typeface="Courier New" pitchFamily="49" charset="0"/>
              </a:rPr>
              <a:t> = ________</a:t>
            </a:r>
            <a:r>
              <a:rPr lang="en-US" alt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NEG </a:t>
            </a:r>
            <a:r>
              <a:rPr lang="en-US" altLang="en-US" sz="1800" b="1" dirty="0">
                <a:latin typeface="Courier New" pitchFamily="49" charset="0"/>
              </a:rPr>
              <a:t>[</a:t>
            </a:r>
            <a:r>
              <a:rPr lang="en-US" altLang="en-US" sz="1800" b="1" dirty="0" err="1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 + 1] </a:t>
            </a:r>
            <a:r>
              <a:rPr lang="en-US" altLang="en-US" sz="1800" b="1" dirty="0" smtClean="0">
                <a:latin typeface="Courier New" pitchFamily="49" charset="0"/>
              </a:rPr>
              <a:t>    ; valB+1 </a:t>
            </a:r>
            <a:r>
              <a:rPr lang="en-US" altLang="en-US" sz="1800" b="1" dirty="0">
                <a:latin typeface="Courier New" pitchFamily="49" charset="0"/>
              </a:rPr>
              <a:t>= ________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NEG </a:t>
            </a:r>
            <a:r>
              <a:rPr lang="en-US" altLang="en-US" sz="1800" b="1" dirty="0" err="1" smtClean="0">
                <a:latin typeface="Courier New" pitchFamily="49" charset="0"/>
              </a:rPr>
              <a:t>valC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          ; </a:t>
            </a:r>
            <a:r>
              <a:rPr lang="en-US" altLang="en-US" sz="1800" b="1" dirty="0" err="1" smtClean="0">
                <a:latin typeface="Courier New" pitchFamily="49" charset="0"/>
              </a:rPr>
              <a:t>valC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= ________</a:t>
            </a:r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762000" y="1700808"/>
            <a:ext cx="7620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processor </a:t>
            </a:r>
            <a:r>
              <a:rPr lang="en-US" altLang="en-US" dirty="0" smtClean="0"/>
              <a:t>implements </a:t>
            </a:r>
            <a:r>
              <a:rPr lang="en-US" altLang="en-US" b="1" i="1" dirty="0" smtClean="0"/>
              <a:t>NEG operand</a:t>
            </a:r>
            <a:r>
              <a:rPr lang="en-US" altLang="en-US" dirty="0" smtClean="0"/>
              <a:t> </a:t>
            </a:r>
            <a:r>
              <a:rPr lang="en-US" altLang="en-US" dirty="0"/>
              <a:t>using the following internal operation: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i="1" dirty="0">
                <a:solidFill>
                  <a:prstClr val="black"/>
                </a:solidFill>
                <a:latin typeface="Courier New" pitchFamily="49" charset="0"/>
              </a:rPr>
              <a:t> </a:t>
            </a:r>
            <a:r>
              <a:rPr lang="en-US" altLang="en-US" sz="1800" b="1" i="1" dirty="0" smtClean="0">
                <a:solidFill>
                  <a:prstClr val="black"/>
                </a:solidFill>
                <a:latin typeface="Courier New" pitchFamily="49" charset="0"/>
              </a:rPr>
              <a:t>operand = 0 - operand</a:t>
            </a:r>
            <a:endParaRPr lang="en-US" altLang="en-US" sz="1800" b="1" i="1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Two’s complement operation.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88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 (negate) Instruction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78183" y="2667000"/>
            <a:ext cx="6477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 smtClean="0">
                <a:latin typeface="Courier New" pitchFamily="49" charset="0"/>
              </a:rPr>
              <a:t>valB</a:t>
            </a:r>
            <a:r>
              <a:rPr lang="en-US" altLang="en-US" sz="1800" b="1" dirty="0" smtClean="0">
                <a:latin typeface="Courier New" pitchFamily="49" charset="0"/>
              </a:rPr>
              <a:t> SBYTE </a:t>
            </a:r>
            <a:r>
              <a:rPr lang="en-US" altLang="en-US" sz="1800" b="1" dirty="0">
                <a:latin typeface="Courier New" pitchFamily="49" charset="0"/>
              </a:rPr>
              <a:t>-1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smtClean="0">
                <a:latin typeface="Courier New" pitchFamily="49" charset="0"/>
              </a:rPr>
              <a:t>SWORD </a:t>
            </a:r>
            <a:r>
              <a:rPr lang="en-US" altLang="en-US" sz="1800" b="1" dirty="0">
                <a:latin typeface="Courier New" pitchFamily="49" charset="0"/>
              </a:rPr>
              <a:t>+32767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MOV AL, </a:t>
            </a:r>
            <a:r>
              <a:rPr lang="en-US" altLang="en-US" sz="1800" b="1" dirty="0" err="1" smtClean="0">
                <a:latin typeface="Courier New" pitchFamily="49" charset="0"/>
              </a:rPr>
              <a:t>valB</a:t>
            </a:r>
            <a:r>
              <a:rPr lang="en-US" altLang="en-US" sz="1800" b="1" dirty="0">
                <a:latin typeface="Courier New" pitchFamily="49" charset="0"/>
              </a:rPr>
              <a:t>	; AL = </a:t>
            </a:r>
            <a:r>
              <a:rPr lang="en-US" altLang="en-US" sz="1800" b="1" dirty="0" smtClean="0">
                <a:latin typeface="Courier New" pitchFamily="49" charset="0"/>
              </a:rPr>
              <a:t>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NEG AL</a:t>
            </a:r>
            <a:r>
              <a:rPr lang="en-US" altLang="en-US" sz="1800" b="1" dirty="0">
                <a:latin typeface="Courier New" pitchFamily="49" charset="0"/>
              </a:rPr>
              <a:t>	; AL = </a:t>
            </a:r>
            <a:r>
              <a:rPr lang="en-US" altLang="en-US" sz="1800" b="1" dirty="0" smtClean="0">
                <a:latin typeface="Courier New" pitchFamily="49" charset="0"/>
              </a:rPr>
              <a:t>____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NEG </a:t>
            </a: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	; </a:t>
            </a:r>
            <a:r>
              <a:rPr lang="en-US" altLang="en-US" sz="1800" b="1" dirty="0" err="1">
                <a:latin typeface="Courier New" pitchFamily="49" charset="0"/>
              </a:rPr>
              <a:t>valW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 smtClean="0">
                <a:latin typeface="Courier New" pitchFamily="49" charset="0"/>
              </a:rPr>
              <a:t>________</a:t>
            </a: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2383" y="15240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Reverses the sign of an operand. Operand can be a register or memory operand.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8583" y="5181600"/>
            <a:ext cx="754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Suppose AX contains –32,768 and we apply NEG to it. Will the result be valid?</a:t>
            </a:r>
          </a:p>
        </p:txBody>
      </p:sp>
    </p:spTree>
    <p:extLst>
      <p:ext uri="{BB962C8B-B14F-4D97-AF65-F5344CB8AC3E}">
        <p14:creationId xmlns:p14="http://schemas.microsoft.com/office/powerpoint/2010/main" val="217446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Arithmetic Expressions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18708" y="4065267"/>
            <a:ext cx="60198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s-MX" altLang="en-US" sz="1800" b="1" dirty="0" smtClean="0">
                <a:latin typeface="Courier New" pitchFamily="49" charset="0"/>
              </a:rPr>
              <a:t>.DATA</a:t>
            </a: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 smtClean="0">
                <a:latin typeface="Courier New" pitchFamily="49" charset="0"/>
              </a:rPr>
              <a:t>Rval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DWORD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DWORD 26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DWORD 30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>
                <a:latin typeface="Courier New" pitchFamily="49" charset="0"/>
              </a:rPr>
              <a:t> DWORD 40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" pitchFamily="49" charset="0"/>
              </a:rPr>
              <a:t>.CODE</a:t>
            </a:r>
            <a:endParaRPr lang="en-US" altLang="en-US" sz="1800" b="1" dirty="0">
              <a:latin typeface="Courier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" pitchFamily="49" charset="0"/>
              </a:rPr>
              <a:t>	</a:t>
            </a:r>
            <a:r>
              <a:rPr lang="en-US" altLang="en-US" sz="1800" b="1" dirty="0" smtClean="0">
                <a:latin typeface="Courier" pitchFamily="49" charset="0"/>
              </a:rPr>
              <a:t>MOV . . .</a:t>
            </a:r>
            <a:endParaRPr lang="en-US" altLang="en-US" sz="1800" b="1" dirty="0">
              <a:latin typeface="Courier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0508" y="1412776"/>
            <a:ext cx="7696200" cy="256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High Level Languages compilers </a:t>
            </a:r>
            <a:r>
              <a:rPr lang="en-US" altLang="en-US" dirty="0"/>
              <a:t>translate mathematical expressions into assembly language. </a:t>
            </a:r>
            <a:r>
              <a:rPr lang="en-US" altLang="en-US" dirty="0" smtClean="0"/>
              <a:t>Recall </a:t>
            </a:r>
            <a:r>
              <a:rPr lang="en-US" altLang="en-US" dirty="0"/>
              <a:t>precedence order. </a:t>
            </a:r>
            <a:endParaRPr lang="en-US" alt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For </a:t>
            </a:r>
            <a:r>
              <a:rPr lang="en-US" altLang="en-US" dirty="0"/>
              <a:t>example: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 err="1">
                <a:latin typeface="Courier New" pitchFamily="49" charset="0"/>
              </a:rPr>
              <a:t>Rval</a:t>
            </a:r>
            <a:r>
              <a:rPr lang="en-US" altLang="en-US" sz="1800" b="1" dirty="0">
                <a:latin typeface="Courier New" pitchFamily="49" charset="0"/>
              </a:rPr>
              <a:t> = -</a:t>
            </a: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+ (</a:t>
            </a: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– </a:t>
            </a: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s-MX" alt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MX" altLang="en-US" sz="1800" dirty="0" smtClean="0">
                <a:latin typeface="Courier New" pitchFamily="49" charset="0"/>
              </a:rPr>
              <a:t>Do </a:t>
            </a:r>
            <a:r>
              <a:rPr lang="es-MX" altLang="en-US" sz="1800" dirty="0" err="1" smtClean="0">
                <a:latin typeface="Courier New" pitchFamily="49" charset="0"/>
              </a:rPr>
              <a:t>not</a:t>
            </a:r>
            <a:r>
              <a:rPr lang="es-MX" altLang="en-US" sz="1800" dirty="0" smtClean="0">
                <a:latin typeface="Courier New" pitchFamily="49" charset="0"/>
              </a:rPr>
              <a:t> </a:t>
            </a:r>
            <a:r>
              <a:rPr lang="es-MX" altLang="en-US" sz="1800" dirty="0" err="1" smtClean="0">
                <a:latin typeface="Courier New" pitchFamily="49" charset="0"/>
              </a:rPr>
              <a:t>modify</a:t>
            </a:r>
            <a:r>
              <a:rPr lang="es-MX" altLang="en-US" sz="1800" dirty="0" smtClean="0">
                <a:latin typeface="Courier New" pitchFamily="49" charset="0"/>
              </a:rPr>
              <a:t> </a:t>
            </a:r>
            <a:r>
              <a:rPr lang="es-MX" altLang="en-US" sz="1800" dirty="0" err="1" smtClean="0">
                <a:latin typeface="Courier New" pitchFamily="49" charset="0"/>
              </a:rPr>
              <a:t>Xval</a:t>
            </a:r>
            <a:r>
              <a:rPr lang="es-MX" altLang="en-US" sz="1800" dirty="0" smtClean="0">
                <a:latin typeface="Courier New" pitchFamily="49" charset="0"/>
              </a:rPr>
              <a:t>, </a:t>
            </a:r>
            <a:r>
              <a:rPr lang="es-MX" altLang="en-US" sz="1800" dirty="0" err="1" smtClean="0">
                <a:latin typeface="Courier New" pitchFamily="49" charset="0"/>
              </a:rPr>
              <a:t>Yval</a:t>
            </a:r>
            <a:r>
              <a:rPr lang="es-MX" altLang="en-US" sz="1800" dirty="0" smtClean="0">
                <a:latin typeface="Courier New" pitchFamily="49" charset="0"/>
              </a:rPr>
              <a:t> and </a:t>
            </a:r>
            <a:r>
              <a:rPr lang="es-MX" altLang="en-US" sz="1800" dirty="0" err="1" smtClean="0">
                <a:latin typeface="Courier New" pitchFamily="49" charset="0"/>
              </a:rPr>
              <a:t>Zval</a:t>
            </a:r>
            <a:r>
              <a:rPr lang="es-MX" altLang="en-US" sz="1800" dirty="0" smtClean="0">
                <a:latin typeface="Courier New" pitchFamily="49" charset="0"/>
              </a:rPr>
              <a:t> </a:t>
            </a:r>
            <a:r>
              <a:rPr lang="es-MX" altLang="en-US" sz="1800" dirty="0" err="1" smtClean="0">
                <a:latin typeface="Courier New" pitchFamily="49" charset="0"/>
              </a:rPr>
              <a:t>contents</a:t>
            </a:r>
            <a:r>
              <a:rPr lang="es-MX" altLang="en-US" sz="1800" dirty="0" smtClean="0">
                <a:latin typeface="Courier New" pitchFamily="49" charset="0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5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turn...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41909" y="3833812"/>
            <a:ext cx="2895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MOV ...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3109" y="1700212"/>
            <a:ext cx="76962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Translate the following expression into assembly language. </a:t>
            </a:r>
            <a:br>
              <a:rPr lang="en-US" altLang="en-US" dirty="0"/>
            </a:br>
            <a:r>
              <a:rPr lang="en-US" altLang="en-US" sz="2000" dirty="0"/>
              <a:t>Do not permit </a:t>
            </a:r>
            <a:r>
              <a:rPr lang="en-US" altLang="en-US" sz="2000" dirty="0" err="1"/>
              <a:t>Xval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Yval</a:t>
            </a:r>
            <a:r>
              <a:rPr lang="en-US" altLang="en-US" sz="2000" dirty="0"/>
              <a:t>, or </a:t>
            </a:r>
            <a:r>
              <a:rPr lang="en-US" altLang="en-US" sz="2000" dirty="0" err="1"/>
              <a:t>Zval</a:t>
            </a:r>
            <a:r>
              <a:rPr lang="en-US" altLang="en-US" sz="2000" dirty="0"/>
              <a:t> to be modified</a:t>
            </a:r>
            <a:r>
              <a:rPr lang="en-US" altLang="en-US" dirty="0"/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1800" b="1" dirty="0" err="1">
                <a:latin typeface="Courier New" pitchFamily="49" charset="0"/>
              </a:rPr>
              <a:t>Rval</a:t>
            </a:r>
            <a:r>
              <a:rPr lang="en-US" altLang="en-US" sz="1800" b="1" dirty="0">
                <a:latin typeface="Courier New" pitchFamily="49" charset="0"/>
              </a:rPr>
              <a:t> = </a:t>
            </a:r>
            <a:r>
              <a:rPr lang="en-US" altLang="en-US" sz="1800" b="1" dirty="0" err="1">
                <a:latin typeface="Courier New" pitchFamily="49" charset="0"/>
              </a:rPr>
              <a:t>Xval</a:t>
            </a:r>
            <a:r>
              <a:rPr lang="en-US" altLang="en-US" sz="1800" b="1" dirty="0">
                <a:latin typeface="Courier New" pitchFamily="49" charset="0"/>
              </a:rPr>
              <a:t> - (-</a:t>
            </a:r>
            <a:r>
              <a:rPr lang="en-US" altLang="en-US" sz="1800" b="1" dirty="0" err="1">
                <a:latin typeface="Courier New" pitchFamily="49" charset="0"/>
              </a:rPr>
              <a:t>Yval</a:t>
            </a:r>
            <a:r>
              <a:rPr lang="en-US" altLang="en-US" sz="1800" b="1" dirty="0">
                <a:latin typeface="Courier New" pitchFamily="49" charset="0"/>
              </a:rPr>
              <a:t> + </a:t>
            </a:r>
            <a:r>
              <a:rPr lang="en-US" altLang="en-US" sz="1800" b="1" dirty="0" err="1">
                <a:latin typeface="Courier New" pitchFamily="49" charset="0"/>
              </a:rPr>
              <a:t>Zval</a:t>
            </a:r>
            <a:r>
              <a:rPr lang="en-US" altLang="en-US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5509" y="3071812"/>
            <a:ext cx="7086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Assume that all values are signed doublewords.</a:t>
            </a:r>
          </a:p>
        </p:txBody>
      </p:sp>
    </p:spTree>
    <p:extLst>
      <p:ext uri="{BB962C8B-B14F-4D97-AF65-F5344CB8AC3E}">
        <p14:creationId xmlns:p14="http://schemas.microsoft.com/office/powerpoint/2010/main" val="7167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Capítulos</a:t>
            </a:r>
            <a:r>
              <a:rPr lang="en-US" dirty="0" smtClean="0"/>
              <a:t>: </a:t>
            </a:r>
            <a:r>
              <a:rPr lang="en-US" dirty="0"/>
              <a:t>Irvine, Kip R. Assembly Language for x86 </a:t>
            </a:r>
            <a:r>
              <a:rPr lang="en-US" dirty="0" smtClean="0"/>
              <a:t>Processors.</a:t>
            </a:r>
          </a:p>
          <a:p>
            <a:r>
              <a:rPr lang="en-US" dirty="0" err="1" smtClean="0"/>
              <a:t>Notas</a:t>
            </a:r>
            <a:r>
              <a:rPr lang="en-US" dirty="0" smtClean="0"/>
              <a:t> de Ramón Ríos</a:t>
            </a:r>
          </a:p>
          <a:p>
            <a:r>
              <a:rPr lang="en-US" dirty="0" smtClean="0"/>
              <a:t>10</a:t>
            </a:r>
            <a:r>
              <a:rPr lang="en-US" dirty="0" smtClean="0"/>
              <a:t>-sep-2019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0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Instruction</a:t>
            </a:r>
            <a:r>
              <a:rPr lang="es-MX" dirty="0" smtClean="0"/>
              <a:t> Set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n-US" sz="4000" b="1" dirty="0"/>
              <a:t>Addition and </a:t>
            </a:r>
            <a:r>
              <a:rPr lang="en-US" sz="4000" b="1" dirty="0" smtClean="0"/>
              <a:t>Subtraction</a:t>
            </a:r>
          </a:p>
          <a:p>
            <a:pPr marL="0" indent="0" algn="ctr">
              <a:buNone/>
            </a:pPr>
            <a:r>
              <a:rPr lang="es-MX" sz="4000" dirty="0" err="1"/>
              <a:t>a</a:t>
            </a:r>
            <a:r>
              <a:rPr lang="es-MX" sz="4000" dirty="0" err="1" smtClean="0"/>
              <a:t>dd</a:t>
            </a:r>
            <a:r>
              <a:rPr lang="es-MX" sz="4000" dirty="0" smtClean="0"/>
              <a:t>, sub, </a:t>
            </a:r>
            <a:r>
              <a:rPr lang="es-MX" sz="4000" dirty="0" err="1" smtClean="0"/>
              <a:t>inc</a:t>
            </a:r>
            <a:r>
              <a:rPr lang="es-MX" sz="4000" dirty="0" smtClean="0"/>
              <a:t>, </a:t>
            </a:r>
            <a:r>
              <a:rPr lang="es-MX" sz="4000" dirty="0" err="1" smtClean="0"/>
              <a:t>dec</a:t>
            </a:r>
            <a:r>
              <a:rPr lang="es-MX" sz="4000" dirty="0" smtClean="0"/>
              <a:t>, </a:t>
            </a:r>
            <a:r>
              <a:rPr lang="es-MX" sz="4000" dirty="0" err="1" smtClean="0"/>
              <a:t>neg</a:t>
            </a:r>
            <a:endParaRPr lang="en-US" sz="4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99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/>
              <a:t>ADD destination, source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ym typeface="Symbol" pitchFamily="18" charset="2"/>
              </a:rPr>
              <a:t> </a:t>
            </a:r>
            <a:r>
              <a:rPr lang="en-US" altLang="en-US" sz="2000" i="1" dirty="0"/>
              <a:t>destination </a:t>
            </a:r>
            <a:r>
              <a:rPr lang="en-US" altLang="en-US" sz="2000" dirty="0"/>
              <a:t>+ source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endParaRPr lang="en-US" altLang="en-US" sz="2500" dirty="0" smtClean="0"/>
          </a:p>
          <a:p>
            <a:pPr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 smtClean="0"/>
              <a:t>SUB </a:t>
            </a:r>
            <a:r>
              <a:rPr lang="en-US" altLang="en-US" sz="2500" dirty="0"/>
              <a:t>destination, source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2000" dirty="0" smtClean="0"/>
              <a:t> </a:t>
            </a:r>
            <a:r>
              <a:rPr lang="en-US" altLang="en-US" sz="2000" i="1" dirty="0"/>
              <a:t>destination </a:t>
            </a:r>
            <a:r>
              <a:rPr lang="en-US" altLang="en-US" sz="2400" dirty="0">
                <a:sym typeface="Symbol" pitchFamily="18" charset="2"/>
              </a:rPr>
              <a:t> </a:t>
            </a:r>
            <a:r>
              <a:rPr lang="en-US" altLang="en-US" sz="2000" i="1" dirty="0"/>
              <a:t>destination </a:t>
            </a:r>
            <a:r>
              <a:rPr lang="en-US" altLang="en-US" sz="2000" dirty="0"/>
              <a:t>– source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altLang="en-US" sz="2500" dirty="0" smtClean="0"/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500" dirty="0" smtClean="0"/>
              <a:t>Same </a:t>
            </a:r>
            <a:r>
              <a:rPr lang="en-US" altLang="en-US" sz="2500" dirty="0"/>
              <a:t>operand rules as for the MOV instruction</a:t>
            </a:r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52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Two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r>
              <a:rPr lang="es-MX" dirty="0" smtClean="0"/>
              <a:t> </a:t>
            </a:r>
            <a:r>
              <a:rPr lang="es-MX" dirty="0" err="1" smtClean="0"/>
              <a:t>instructions</a:t>
            </a:r>
            <a:r>
              <a:rPr lang="es-MX" dirty="0" smtClean="0"/>
              <a:t> ADD, SUB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ADD </a:t>
            </a:r>
            <a:r>
              <a:rPr lang="es-MX" dirty="0" err="1" smtClean="0"/>
              <a:t>reg</a:t>
            </a:r>
            <a:r>
              <a:rPr lang="es-MX" dirty="0" smtClean="0"/>
              <a:t>, </a:t>
            </a:r>
            <a:r>
              <a:rPr lang="es-MX" dirty="0" err="1" smtClean="0"/>
              <a:t>reg</a:t>
            </a:r>
            <a:r>
              <a:rPr lang="es-MX" dirty="0" smtClean="0"/>
              <a:t> 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reg</a:t>
            </a:r>
            <a:r>
              <a:rPr lang="es-MX" dirty="0" smtClean="0"/>
              <a:t>        </a:t>
            </a:r>
          </a:p>
          <a:p>
            <a:endParaRPr lang="es-MX" dirty="0" smtClean="0"/>
          </a:p>
          <a:p>
            <a:r>
              <a:rPr lang="es-MX" dirty="0" smtClean="0"/>
              <a:t>ADD </a:t>
            </a:r>
            <a:r>
              <a:rPr lang="es-MX" dirty="0" err="1" smtClean="0"/>
              <a:t>mem</a:t>
            </a:r>
            <a:r>
              <a:rPr lang="es-MX" dirty="0" smtClean="0"/>
              <a:t>, </a:t>
            </a:r>
            <a:r>
              <a:rPr lang="es-MX" dirty="0" err="1"/>
              <a:t>reg</a:t>
            </a:r>
            <a:r>
              <a:rPr lang="es-MX" dirty="0"/>
              <a:t> </a:t>
            </a:r>
            <a:r>
              <a:rPr lang="es-MX" dirty="0" smtClean="0"/>
              <a:t>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reg</a:t>
            </a:r>
            <a:endParaRPr lang="es-MX" dirty="0" smtClean="0"/>
          </a:p>
          <a:p>
            <a:r>
              <a:rPr lang="es-MX" dirty="0" smtClean="0"/>
              <a:t>ADD </a:t>
            </a:r>
            <a:r>
              <a:rPr lang="es-MX" dirty="0" err="1" smtClean="0"/>
              <a:t>reg</a:t>
            </a:r>
            <a:r>
              <a:rPr lang="es-MX" dirty="0" smtClean="0"/>
              <a:t>, </a:t>
            </a:r>
            <a:r>
              <a:rPr lang="es-MX" dirty="0" err="1"/>
              <a:t>mem</a:t>
            </a:r>
            <a:r>
              <a:rPr lang="es-MX" dirty="0"/>
              <a:t> </a:t>
            </a:r>
            <a:r>
              <a:rPr lang="es-MX" dirty="0" smtClean="0"/>
              <a:t>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mem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ADD </a:t>
            </a:r>
            <a:r>
              <a:rPr lang="es-MX" dirty="0" err="1" smtClean="0"/>
              <a:t>mem</a:t>
            </a:r>
            <a:r>
              <a:rPr lang="es-MX" dirty="0" smtClean="0"/>
              <a:t>, </a:t>
            </a:r>
            <a:r>
              <a:rPr lang="es-MX" dirty="0" err="1" smtClean="0"/>
              <a:t>imm</a:t>
            </a:r>
            <a:r>
              <a:rPr lang="es-MX" dirty="0"/>
              <a:t> </a:t>
            </a:r>
            <a:r>
              <a:rPr lang="es-MX" dirty="0" smtClean="0"/>
              <a:t>        SUB </a:t>
            </a:r>
            <a:r>
              <a:rPr lang="es-MX" dirty="0" err="1"/>
              <a:t>mem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 smtClean="0"/>
          </a:p>
          <a:p>
            <a:r>
              <a:rPr lang="es-MX" dirty="0" smtClean="0"/>
              <a:t>ADD </a:t>
            </a:r>
            <a:r>
              <a:rPr lang="es-MX" dirty="0" err="1" smtClean="0"/>
              <a:t>reg</a:t>
            </a:r>
            <a:r>
              <a:rPr lang="es-MX" dirty="0" smtClean="0"/>
              <a:t>, </a:t>
            </a:r>
            <a:r>
              <a:rPr lang="es-MX" dirty="0" err="1" smtClean="0"/>
              <a:t>imm</a:t>
            </a:r>
            <a:r>
              <a:rPr lang="es-MX" dirty="0"/>
              <a:t> </a:t>
            </a:r>
            <a:r>
              <a:rPr lang="es-MX" dirty="0" smtClean="0"/>
              <a:t>        SUB </a:t>
            </a:r>
            <a:r>
              <a:rPr lang="es-MX" dirty="0" err="1"/>
              <a:t>reg</a:t>
            </a:r>
            <a:r>
              <a:rPr lang="es-MX" dirty="0"/>
              <a:t>, </a:t>
            </a:r>
            <a:r>
              <a:rPr lang="es-MX" dirty="0" err="1"/>
              <a:t>imm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80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and SUB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.DATA</a:t>
            </a:r>
          </a:p>
          <a:p>
            <a:pPr marL="0" indent="0">
              <a:buNone/>
            </a:pPr>
            <a:r>
              <a:rPr lang="en-US" dirty="0" smtClean="0"/>
              <a:t>      var1 </a:t>
            </a:r>
            <a:r>
              <a:rPr lang="en-US" dirty="0"/>
              <a:t>DWORD 10000h</a:t>
            </a:r>
          </a:p>
          <a:p>
            <a:pPr marL="0" indent="0">
              <a:buNone/>
            </a:pPr>
            <a:r>
              <a:rPr lang="en-US" dirty="0" smtClean="0"/>
              <a:t>      var2 </a:t>
            </a:r>
            <a:r>
              <a:rPr lang="en-US" dirty="0"/>
              <a:t>DWORD 20000h</a:t>
            </a:r>
          </a:p>
          <a:p>
            <a:pPr marL="0" indent="0">
              <a:buNone/>
            </a:pPr>
            <a:r>
              <a:rPr lang="en-US" dirty="0" smtClean="0"/>
              <a:t>.CODE</a:t>
            </a:r>
            <a:r>
              <a:rPr lang="en-US" dirty="0"/>
              <a:t>	</a:t>
            </a:r>
            <a:r>
              <a:rPr lang="en-US" dirty="0" smtClean="0"/>
              <a:t>                     ; </a:t>
            </a:r>
            <a:r>
              <a:rPr lang="en-US" dirty="0"/>
              <a:t>---EAX---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 EAX, var1</a:t>
            </a:r>
            <a:r>
              <a:rPr lang="en-US" dirty="0"/>
              <a:t>	; ________ 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EAX, var2 </a:t>
            </a:r>
            <a:r>
              <a:rPr lang="en-US" dirty="0"/>
              <a:t>	; ________ 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AX, 0FFFFh</a:t>
            </a:r>
            <a:r>
              <a:rPr lang="en-US" dirty="0"/>
              <a:t>	; </a:t>
            </a:r>
            <a:r>
              <a:rPr lang="en-US" dirty="0" smtClean="0"/>
              <a:t>________ 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EAX, 1  </a:t>
            </a:r>
            <a:r>
              <a:rPr lang="en-US" dirty="0"/>
              <a:t>	; </a:t>
            </a:r>
            <a:r>
              <a:rPr lang="en-US" dirty="0" smtClean="0"/>
              <a:t>________ 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SUB AX, 1     </a:t>
            </a:r>
            <a:r>
              <a:rPr lang="en-US" dirty="0"/>
              <a:t>	; </a:t>
            </a:r>
            <a:r>
              <a:rPr lang="en-US" dirty="0" smtClean="0"/>
              <a:t>________ 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329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Add 1, </a:t>
            </a:r>
            <a:r>
              <a:rPr lang="en-US" altLang="en-US" dirty="0" smtClean="0"/>
              <a:t>Subtract </a:t>
            </a:r>
            <a:r>
              <a:rPr lang="en-US" altLang="en-US" dirty="0"/>
              <a:t>1 from destination operand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operand may be register or memory</a:t>
            </a:r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INC </a:t>
            </a:r>
            <a:r>
              <a:rPr lang="en-US" altLang="en-US" sz="2000" i="1" dirty="0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 smtClean="0"/>
              <a:t>destination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+ 1</a:t>
            </a:r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DEC </a:t>
            </a:r>
            <a:r>
              <a:rPr lang="en-US" altLang="en-US" sz="2000" i="1" dirty="0"/>
              <a:t>destination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 smtClean="0"/>
              <a:t>destination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sz="1800" i="1" dirty="0"/>
              <a:t>destination </a:t>
            </a:r>
            <a:r>
              <a:rPr lang="en-US" altLang="en-US" sz="1800" dirty="0"/>
              <a:t>– 1</a:t>
            </a:r>
            <a:endParaRPr lang="en-US" altLang="en-US" sz="1800" i="1" dirty="0"/>
          </a:p>
          <a:p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82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operand</a:t>
            </a:r>
            <a:r>
              <a:rPr lang="es-MX" dirty="0" smtClean="0"/>
              <a:t> </a:t>
            </a:r>
            <a:r>
              <a:rPr lang="es-MX" dirty="0" err="1" smtClean="0"/>
              <a:t>instructions</a:t>
            </a:r>
            <a:r>
              <a:rPr lang="es-MX" dirty="0" smtClean="0"/>
              <a:t> INC, DEC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 smtClean="0"/>
          </a:p>
          <a:p>
            <a:r>
              <a:rPr lang="es-MX" dirty="0" smtClean="0"/>
              <a:t>INC </a:t>
            </a:r>
            <a:r>
              <a:rPr lang="es-MX" dirty="0" err="1" smtClean="0"/>
              <a:t>reg</a:t>
            </a:r>
            <a:r>
              <a:rPr lang="es-MX" dirty="0" smtClean="0"/>
              <a:t>         INC </a:t>
            </a:r>
            <a:r>
              <a:rPr lang="es-MX" dirty="0" err="1" smtClean="0"/>
              <a:t>mem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DEC </a:t>
            </a:r>
            <a:r>
              <a:rPr lang="es-MX" dirty="0" err="1" smtClean="0"/>
              <a:t>reg</a:t>
            </a:r>
            <a:r>
              <a:rPr lang="es-MX" dirty="0" smtClean="0"/>
              <a:t>         DEC </a:t>
            </a:r>
            <a:r>
              <a:rPr lang="es-MX" dirty="0" err="1" smtClean="0"/>
              <a:t>mem</a:t>
            </a:r>
            <a:endParaRPr lang="es-MX" dirty="0" smtClean="0"/>
          </a:p>
          <a:p>
            <a:endParaRPr lang="es-MX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85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Examples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.DATA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myWord</a:t>
            </a:r>
            <a:r>
              <a:rPr lang="en-US" dirty="0" smtClean="0"/>
              <a:t>  </a:t>
            </a:r>
            <a:r>
              <a:rPr lang="en-US" dirty="0"/>
              <a:t>WORD 1000h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myDword</a:t>
            </a:r>
            <a:r>
              <a:rPr lang="en-US" dirty="0" smtClean="0"/>
              <a:t> </a:t>
            </a:r>
            <a:r>
              <a:rPr lang="en-US" dirty="0"/>
              <a:t>DWORD 10000000h</a:t>
            </a:r>
          </a:p>
          <a:p>
            <a:pPr marL="0" indent="0">
              <a:buNone/>
            </a:pPr>
            <a:r>
              <a:rPr lang="en-US" dirty="0" smtClean="0"/>
              <a:t>.CODE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 </a:t>
            </a:r>
            <a:r>
              <a:rPr lang="en-US" dirty="0" err="1"/>
              <a:t>myWord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; ________ 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 </a:t>
            </a:r>
            <a:r>
              <a:rPr lang="en-US" dirty="0" err="1" smtClean="0"/>
              <a:t>myWord</a:t>
            </a:r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        ; ________ 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 </a:t>
            </a:r>
            <a:r>
              <a:rPr lang="en-US" dirty="0" err="1" smtClean="0"/>
              <a:t>myDword</a:t>
            </a:r>
            <a:r>
              <a:rPr lang="en-US" dirty="0" smtClean="0"/>
              <a:t>     </a:t>
            </a:r>
            <a:r>
              <a:rPr lang="en-US" dirty="0"/>
              <a:t>	; </a:t>
            </a:r>
            <a:r>
              <a:rPr lang="en-US" dirty="0" smtClean="0"/>
              <a:t>________ 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  AX, 00FFh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  AX    </a:t>
            </a:r>
            <a:r>
              <a:rPr lang="en-US" dirty="0"/>
              <a:t>	; AX = </a:t>
            </a:r>
            <a:r>
              <a:rPr lang="en-US" dirty="0" smtClean="0"/>
              <a:t>____h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  AX, 00FFh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INC  AL    </a:t>
            </a:r>
            <a:r>
              <a:rPr lang="en-US" dirty="0"/>
              <a:t>	; </a:t>
            </a:r>
            <a:r>
              <a:rPr lang="en-US" dirty="0" smtClean="0"/>
              <a:t>AL </a:t>
            </a:r>
            <a:r>
              <a:rPr lang="en-US" dirty="0"/>
              <a:t>= </a:t>
            </a:r>
            <a:r>
              <a:rPr lang="en-US" dirty="0" smtClean="0"/>
              <a:t>____h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1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turn...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OPC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600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 smtClean="0"/>
              <a:t>Show the value of the destination operand after each of the following instructions executes:</a:t>
            </a:r>
            <a:endParaRPr lang="en-US" altLang="en-US" sz="2000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9200" y="2667000"/>
            <a:ext cx="6870700" cy="270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228600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 smtClean="0">
                <a:latin typeface="Courier New" pitchFamily="49" charset="0"/>
              </a:rPr>
              <a:t>myByte</a:t>
            </a:r>
            <a:r>
              <a:rPr lang="en-US" altLang="en-US" sz="1800" b="1" dirty="0" smtClean="0">
                <a:latin typeface="Courier New" pitchFamily="49" charset="0"/>
              </a:rPr>
              <a:t> </a:t>
            </a:r>
            <a:r>
              <a:rPr lang="en-US" altLang="en-US" sz="1800" b="1" dirty="0">
                <a:latin typeface="Courier New" pitchFamily="49" charset="0"/>
              </a:rPr>
              <a:t>BYTE 0FFh, 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.</a:t>
            </a:r>
            <a:r>
              <a:rPr lang="en-US" altLang="en-US" sz="1800" b="1" dirty="0" smtClean="0">
                <a:latin typeface="Courier New" pitchFamily="49" charset="0"/>
              </a:rPr>
              <a:t>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MOV AL, </a:t>
            </a:r>
            <a:r>
              <a:rPr lang="en-US" altLang="en-US" sz="1800" b="1" dirty="0" err="1" smtClean="0">
                <a:latin typeface="Courier New" pitchFamily="49" charset="0"/>
              </a:rPr>
              <a:t>myByte</a:t>
            </a:r>
            <a:r>
              <a:rPr lang="en-US" altLang="en-US" sz="1800" b="1" dirty="0" smtClean="0">
                <a:latin typeface="Courier New" pitchFamily="49" charset="0"/>
              </a:rPr>
              <a:t>	; AL=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MOV AH,[</a:t>
            </a:r>
            <a:r>
              <a:rPr lang="en-US" altLang="en-US" sz="1800" b="1" dirty="0">
                <a:latin typeface="Courier New" pitchFamily="49" charset="0"/>
              </a:rPr>
              <a:t>myByte+1</a:t>
            </a:r>
            <a:r>
              <a:rPr lang="en-US" altLang="en-US" sz="1800" b="1" dirty="0" smtClean="0">
                <a:latin typeface="Courier New" pitchFamily="49" charset="0"/>
              </a:rPr>
              <a:t>]	; AH=    AX=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smtClean="0">
                <a:latin typeface="Courier New" pitchFamily="49" charset="0"/>
              </a:rPr>
              <a:t>DEC AH	; AH=    AX=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	INC AL	; AL=    AX=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latin typeface="Courier New" pitchFamily="49" charset="0"/>
              </a:rPr>
              <a:t>	DEC AX 	; AX=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382</Words>
  <Application>Microsoft Office PowerPoint</Application>
  <PresentationFormat>Presentación en pantalla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Symbol</vt:lpstr>
      <vt:lpstr>Tema de Office</vt:lpstr>
      <vt:lpstr>ORGANIZACIÓN Y PROGRAMACIÓN DE COMPUTADORAS</vt:lpstr>
      <vt:lpstr>Instruction Set</vt:lpstr>
      <vt:lpstr>ADD and SUB Instructions</vt:lpstr>
      <vt:lpstr>Two operand instructions ADD, SUB</vt:lpstr>
      <vt:lpstr>ADD and SUB Examples</vt:lpstr>
      <vt:lpstr>INC and DEC Instructions</vt:lpstr>
      <vt:lpstr>One operand instructions INC, DEC</vt:lpstr>
      <vt:lpstr>INC and DEC Examples</vt:lpstr>
      <vt:lpstr>Your turn...</vt:lpstr>
      <vt:lpstr>One operand instruction NEG</vt:lpstr>
      <vt:lpstr>NEG (negate) Instruction</vt:lpstr>
      <vt:lpstr>NEG (negate) Instruction</vt:lpstr>
      <vt:lpstr>Implementing Arithmetic Expressions</vt:lpstr>
      <vt:lpstr>Your turn...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247</cp:revision>
  <dcterms:created xsi:type="dcterms:W3CDTF">2014-08-28T12:23:32Z</dcterms:created>
  <dcterms:modified xsi:type="dcterms:W3CDTF">2019-09-09T22:15:26Z</dcterms:modified>
</cp:coreProperties>
</file>