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0" r:id="rId3"/>
    <p:sldId id="301" r:id="rId4"/>
    <p:sldId id="307" r:id="rId5"/>
    <p:sldId id="303" r:id="rId6"/>
    <p:sldId id="308" r:id="rId7"/>
    <p:sldId id="293" r:id="rId8"/>
    <p:sldId id="309" r:id="rId9"/>
    <p:sldId id="304" r:id="rId10"/>
    <p:sldId id="305" r:id="rId11"/>
    <p:sldId id="269" r:id="rId12"/>
    <p:sldId id="271" r:id="rId13"/>
    <p:sldId id="294" r:id="rId14"/>
    <p:sldId id="270" r:id="rId15"/>
    <p:sldId id="264" r:id="rId16"/>
    <p:sldId id="265" r:id="rId17"/>
    <p:sldId id="266" r:id="rId18"/>
    <p:sldId id="299" r:id="rId19"/>
    <p:sldId id="267" r:id="rId20"/>
    <p:sldId id="295" r:id="rId21"/>
    <p:sldId id="296" r:id="rId22"/>
    <p:sldId id="297" r:id="rId23"/>
    <p:sldId id="306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3" autoAdjust="0"/>
    <p:restoredTop sz="94660"/>
  </p:normalViewPr>
  <p:slideViewPr>
    <p:cSldViewPr>
      <p:cViewPr varScale="1">
        <p:scale>
          <a:sx n="61" d="100"/>
          <a:sy n="61" d="100"/>
        </p:scale>
        <p:origin x="216" y="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12/09/19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12/09/19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12/09/19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12/09/19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12/09/19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12/09/19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12/09/19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12/09/19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12/09/19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12/09/19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12/09/19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12/09/19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12/09/19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2019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Signed</a:t>
            </a:r>
            <a:r>
              <a:rPr lang="en-US" dirty="0"/>
              <a:t> and </a:t>
            </a:r>
            <a:r>
              <a:rPr lang="en-US" b="1" i="1" dirty="0"/>
              <a:t>Unsigned</a:t>
            </a:r>
            <a:r>
              <a:rPr lang="en-US" dirty="0"/>
              <a:t> Integers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484784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200" dirty="0"/>
              <a:t>A CPU Hardware Viewpoint</a:t>
            </a:r>
            <a:endParaRPr kumimoji="0" lang="en-US" altLang="en-US" sz="4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CPU instructions operate exactly the same 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unsigned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CPU cannot distinguish between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unsigned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YOU, the PROGRAMMER, are solely responsible for using the correct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363503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Flag (ZF)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52600" y="2551584"/>
            <a:ext cx="6629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CX,1            ; none flag is changed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CX,1 	; CX = 0, ZF = 1 , CF =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AX,0FFFFh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INC AX 	; AX = 0, ZF = 1 , CF =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INC AX 	; AX = 1, ZF = 0 , CF = __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484784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ZERO flag is set when the result of an operation produces zero in the destination operand. 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76400" y="4685184"/>
            <a:ext cx="4572000" cy="130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marL="225425" indent="-22542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Remember...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A flag is </a:t>
            </a:r>
            <a:r>
              <a:rPr lang="en-US" altLang="en-US" sz="2100" dirty="0">
                <a:solidFill>
                  <a:schemeClr val="tx2"/>
                </a:solidFill>
              </a:rPr>
              <a:t>set</a:t>
            </a:r>
            <a:r>
              <a:rPr lang="en-US" altLang="en-US" sz="2100" dirty="0"/>
              <a:t> when it equals 1.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A flag is </a:t>
            </a:r>
            <a:r>
              <a:rPr lang="en-US" altLang="en-US" sz="2100" dirty="0">
                <a:solidFill>
                  <a:schemeClr val="tx2"/>
                </a:solidFill>
              </a:rPr>
              <a:t>clear</a:t>
            </a:r>
            <a:r>
              <a:rPr lang="en-US" altLang="en-US" sz="2100" dirty="0"/>
              <a:t> when it equals 0.</a:t>
            </a:r>
          </a:p>
        </p:txBody>
      </p:sp>
    </p:spTree>
    <p:extLst>
      <p:ext uri="{BB962C8B-B14F-4D97-AF65-F5344CB8AC3E}">
        <p14:creationId xmlns:p14="http://schemas.microsoft.com/office/powerpoint/2010/main" val="237315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(CF)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3189" y="1628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CARRY flag is set when the result of an operation generates an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 that is out of range (too big or too small for the destination operand).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3190" y="3000400"/>
            <a:ext cx="802361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AL,1	; CF = 1, AL = 00 , ZF = __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; Try to go below zero: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AL,1	; CF = 1, AL = FF , ZF = __</a:t>
            </a:r>
          </a:p>
        </p:txBody>
      </p:sp>
    </p:spTree>
    <p:extLst>
      <p:ext uri="{BB962C8B-B14F-4D97-AF65-F5344CB8AC3E}">
        <p14:creationId xmlns:p14="http://schemas.microsoft.com/office/powerpoint/2010/main" val="191189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Auxiliary</a:t>
            </a:r>
            <a:r>
              <a:rPr lang="es-MX" dirty="0"/>
              <a:t>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r>
              <a:rPr lang="es-MX" dirty="0"/>
              <a:t>. </a:t>
            </a:r>
            <a:r>
              <a:rPr lang="es-MX" sz="2000" dirty="0" err="1"/>
              <a:t>vIaiiVb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4525963"/>
          </a:xfrm>
        </p:spPr>
        <p:txBody>
          <a:bodyPr>
            <a:normAutofit/>
          </a:bodyPr>
          <a:lstStyle/>
          <a:p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Auxiliary</a:t>
            </a:r>
            <a:r>
              <a:rPr lang="es-MX" sz="2000" dirty="0"/>
              <a:t> </a:t>
            </a:r>
            <a:r>
              <a:rPr lang="es-MX" sz="2000" dirty="0" err="1"/>
              <a:t>Carry</a:t>
            </a:r>
            <a:r>
              <a:rPr lang="es-MX" sz="2000" dirty="0"/>
              <a:t> (AC) </a:t>
            </a:r>
            <a:r>
              <a:rPr lang="es-MX" sz="2000" dirty="0" err="1"/>
              <a:t>Flag</a:t>
            </a:r>
            <a:r>
              <a:rPr lang="es-MX" sz="2000" dirty="0"/>
              <a:t> </a:t>
            </a:r>
            <a:r>
              <a:rPr lang="es-MX" sz="2000" dirty="0" err="1"/>
              <a:t>indicates</a:t>
            </a:r>
            <a:r>
              <a:rPr lang="es-MX" sz="2000" dirty="0"/>
              <a:t> a </a:t>
            </a:r>
            <a:r>
              <a:rPr lang="es-MX" sz="2000" i="1" dirty="0" err="1"/>
              <a:t>carry</a:t>
            </a:r>
            <a:r>
              <a:rPr lang="es-MX" sz="2000" dirty="0"/>
              <a:t> </a:t>
            </a:r>
            <a:r>
              <a:rPr lang="es-MX" sz="2000" dirty="0" err="1"/>
              <a:t>or</a:t>
            </a:r>
            <a:r>
              <a:rPr lang="es-MX" sz="2000" dirty="0"/>
              <a:t> a </a:t>
            </a:r>
            <a:r>
              <a:rPr lang="es-MX" sz="2000" i="1" dirty="0" err="1"/>
              <a:t>borrow</a:t>
            </a:r>
            <a:r>
              <a:rPr lang="es-MX" sz="2000" i="1" dirty="0"/>
              <a:t> </a:t>
            </a:r>
            <a:r>
              <a:rPr lang="es-MX" sz="2000" i="1" dirty="0" err="1"/>
              <a:t>out</a:t>
            </a:r>
            <a:r>
              <a:rPr lang="es-MX" sz="2000" dirty="0"/>
              <a:t> of bit 3 to bit 4 in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destination</a:t>
            </a:r>
            <a:r>
              <a:rPr lang="es-MX" sz="2000" dirty="0"/>
              <a:t> </a:t>
            </a:r>
            <a:r>
              <a:rPr lang="es-MX" sz="2000" dirty="0" err="1"/>
              <a:t>operand</a:t>
            </a:r>
            <a:r>
              <a:rPr lang="es-MX" sz="2000" dirty="0"/>
              <a:t>.</a:t>
            </a:r>
          </a:p>
          <a:p>
            <a:r>
              <a:rPr lang="es-MX" sz="2000" dirty="0" err="1"/>
              <a:t>Example</a:t>
            </a:r>
            <a:r>
              <a:rPr lang="es-MX" sz="2000" dirty="0"/>
              <a:t>:</a:t>
            </a:r>
          </a:p>
          <a:p>
            <a:pPr marL="0" indent="0">
              <a:buNone/>
            </a:pPr>
            <a:r>
              <a:rPr lang="es-MX" sz="2000" dirty="0"/>
              <a:t>          MOV AL,0Fh                                    MOV AL,22h</a:t>
            </a:r>
          </a:p>
          <a:p>
            <a:pPr marL="0" indent="0">
              <a:buNone/>
            </a:pPr>
            <a:r>
              <a:rPr lang="es-MX" sz="2000" dirty="0"/>
              <a:t>          ADD AL, 1     ; ACF=1                         SUB AL, 8h        ;ACF=1</a:t>
            </a:r>
          </a:p>
          <a:p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develope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     0 0 0 0  1 1 1 1                                 0 0 1 0  0 0 1 0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u="sng" dirty="0"/>
              <a:t>+ 0 0 0 0  0 0 0 1</a:t>
            </a:r>
            <a:r>
              <a:rPr lang="es-MX" sz="2000" dirty="0"/>
              <a:t>                               </a:t>
            </a:r>
            <a:r>
              <a:rPr lang="es-MX" sz="2000" u="sng" dirty="0"/>
              <a:t>- 0 0 0 0  1 0 0 0</a:t>
            </a:r>
          </a:p>
          <a:p>
            <a:pPr marL="0" indent="0">
              <a:buNone/>
            </a:pPr>
            <a:r>
              <a:rPr lang="es-MX" sz="2000" dirty="0"/>
              <a:t>           0 0 0 </a:t>
            </a:r>
            <a:r>
              <a:rPr lang="es-MX" sz="2000" b="1" dirty="0"/>
              <a:t>1</a:t>
            </a:r>
            <a:r>
              <a:rPr lang="es-MX" sz="2000" dirty="0"/>
              <a:t>  0 0 0 0                                  0 0 0 </a:t>
            </a:r>
            <a:r>
              <a:rPr lang="es-MX" sz="2000" b="1" dirty="0"/>
              <a:t>1</a:t>
            </a:r>
            <a:r>
              <a:rPr lang="es-MX" sz="2000" dirty="0"/>
              <a:t>  1 0 1 0 </a:t>
            </a:r>
          </a:p>
          <a:p>
            <a:endParaRPr lang="es-MX" sz="2000" dirty="0"/>
          </a:p>
          <a:p>
            <a:r>
              <a:rPr lang="es-MX" sz="2000" dirty="0" err="1"/>
              <a:t>Related</a:t>
            </a:r>
            <a:r>
              <a:rPr lang="es-MX" sz="2000" dirty="0"/>
              <a:t> </a:t>
            </a:r>
            <a:r>
              <a:rPr lang="es-MX" sz="2000" dirty="0" err="1"/>
              <a:t>operations</a:t>
            </a:r>
            <a:r>
              <a:rPr lang="es-MX" sz="2000" dirty="0"/>
              <a:t>: BCD (</a:t>
            </a:r>
            <a:r>
              <a:rPr lang="es-MX" sz="2000" dirty="0" err="1"/>
              <a:t>Binary-Coded</a:t>
            </a:r>
            <a:r>
              <a:rPr lang="es-MX" sz="2000" dirty="0"/>
              <a:t> Decimal) </a:t>
            </a:r>
            <a:r>
              <a:rPr lang="es-MX" sz="2000" dirty="0" err="1"/>
              <a:t>arithmetic</a:t>
            </a:r>
            <a:r>
              <a:rPr lang="es-MX" sz="2000" dirty="0"/>
              <a:t> </a:t>
            </a:r>
            <a:r>
              <a:rPr lang="es-MX" sz="2000" dirty="0" err="1"/>
              <a:t>operations</a:t>
            </a:r>
            <a:r>
              <a:rPr lang="es-MX" sz="2000" dirty="0"/>
              <a:t> in </a:t>
            </a:r>
            <a:r>
              <a:rPr lang="es-MX" sz="2000" dirty="0" err="1"/>
              <a:t>four</a:t>
            </a:r>
            <a:r>
              <a:rPr lang="es-MX" sz="2000" dirty="0"/>
              <a:t> bits.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digits</a:t>
            </a:r>
            <a:r>
              <a:rPr lang="es-MX" sz="2000" dirty="0"/>
              <a:t> 0..9 are </a:t>
            </a:r>
            <a:r>
              <a:rPr lang="es-MX" sz="2000" dirty="0" err="1"/>
              <a:t>represented</a:t>
            </a:r>
            <a:r>
              <a:rPr lang="es-MX" sz="2000" dirty="0"/>
              <a:t> en </a:t>
            </a:r>
            <a:r>
              <a:rPr lang="es-MX" sz="2000" dirty="0" err="1"/>
              <a:t>four</a:t>
            </a:r>
            <a:r>
              <a:rPr lang="es-MX" sz="2000" dirty="0"/>
              <a:t> bits.</a:t>
            </a:r>
          </a:p>
          <a:p>
            <a:endParaRPr lang="es-MX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234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(SF)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88976" y="2628900"/>
            <a:ext cx="655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CX,0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CX,1 	; CX = -1, SF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CX,2 	; CX = 1, SF = 0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6383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SIGN flag is set when the destination </a:t>
            </a:r>
            <a:r>
              <a:rPr lang="en-US" altLang="en-US" sz="2100" dirty="0">
                <a:solidFill>
                  <a:srgbClr val="FF0000"/>
                </a:solidFill>
              </a:rPr>
              <a:t>signed</a:t>
            </a:r>
            <a:r>
              <a:rPr lang="en-US" altLang="en-US" sz="2100" dirty="0"/>
              <a:t> operand is negative. The flag is clear when the destination is positive.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6976" y="3924300"/>
            <a:ext cx="685957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SIGN flag is a copy of the destination's highest bit: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88976" y="4610100"/>
            <a:ext cx="655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AL,1            ; AL = 11111111b, SF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AL,2            ; AL = 00000001b, SF = 0</a:t>
            </a:r>
          </a:p>
        </p:txBody>
      </p:sp>
    </p:spTree>
    <p:extLst>
      <p:ext uri="{BB962C8B-B14F-4D97-AF65-F5344CB8AC3E}">
        <p14:creationId xmlns:p14="http://schemas.microsoft.com/office/powerpoint/2010/main" val="170088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1066800" y="2771800"/>
            <a:ext cx="6934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AX,1	; AX=       SF=   ZF= 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AX,1	; AX=       SF=   ZF= 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AL,1	; AL=       SF=   ZF= 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BH,6Ch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BH,95h	; BH=       SF=   ZF= 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AL,3	; AL=       SF=   ZF=   CF=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685800" y="1628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For each of the following marked entries, show the values of the destination operand and the Sign, Zero, and Carry flags:</a:t>
            </a:r>
          </a:p>
        </p:txBody>
      </p:sp>
    </p:spTree>
    <p:extLst>
      <p:ext uri="{BB962C8B-B14F-4D97-AF65-F5344CB8AC3E}">
        <p14:creationId xmlns:p14="http://schemas.microsoft.com/office/powerpoint/2010/main" val="61794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 (OF)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8885" y="1604211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OVERFLOW flag is set when the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result of an operation is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out of range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22285" y="2518611"/>
            <a:ext cx="655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 Example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AL,+127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AL,1	; OF = __,   AL =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 Example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AL,7Fh	; OF = __,   AL =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AL,1</a:t>
            </a:r>
          </a:p>
        </p:txBody>
      </p:sp>
    </p:spTree>
    <p:extLst>
      <p:ext uri="{BB962C8B-B14F-4D97-AF65-F5344CB8AC3E}">
        <p14:creationId xmlns:p14="http://schemas.microsoft.com/office/powerpoint/2010/main" val="119209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Rule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Thumb</a:t>
            </a:r>
            <a:r>
              <a:rPr lang="es-MX" dirty="0"/>
              <a:t> / </a:t>
            </a:r>
            <a:r>
              <a:rPr lang="es-MX" dirty="0" err="1"/>
              <a:t>unsigned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256" y="1628800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When </a:t>
            </a:r>
            <a:r>
              <a:rPr lang="en-US" altLang="en-US" dirty="0" err="1"/>
              <a:t>ADDing</a:t>
            </a:r>
            <a:r>
              <a:rPr lang="en-US" altLang="en-US" dirty="0"/>
              <a:t> two integers, remember that the </a:t>
            </a:r>
            <a:r>
              <a:rPr lang="en-US" altLang="en-US" i="1" dirty="0"/>
              <a:t>Overflow flag</a:t>
            </a:r>
            <a:r>
              <a:rPr lang="en-US" altLang="en-US" dirty="0"/>
              <a:t> is only set when . . .</a:t>
            </a:r>
          </a:p>
          <a:p>
            <a:pPr lvl="1"/>
            <a:r>
              <a:rPr lang="en-US" altLang="en-US" dirty="0"/>
              <a:t>Two positive operands are added and their sum is negative</a:t>
            </a:r>
          </a:p>
          <a:p>
            <a:pPr lvl="1"/>
            <a:r>
              <a:rPr lang="en-US" altLang="en-US" dirty="0"/>
              <a:t>Two negative operands are added and their sum is positive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36576" y="3778796"/>
            <a:ext cx="6934200" cy="2577554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13716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What will be the values of the Overflow flag?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al,80h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	add al,92h	; OF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 err="1">
                <a:latin typeface="Courier New" pitchFamily="49" charset="0"/>
              </a:rPr>
              <a:t>mov</a:t>
            </a:r>
            <a:r>
              <a:rPr lang="en-US" altLang="en-US" b="1" dirty="0">
                <a:latin typeface="Courier New" pitchFamily="49" charset="0"/>
              </a:rPr>
              <a:t> al,-2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  add al,+127	       ; OF =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al,+2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	add al,+127	; OF =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784776" y="4381425"/>
            <a:ext cx="838200" cy="19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__</a:t>
            </a:r>
            <a:endParaRPr lang="en-US" alt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__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lang="en-US" altLang="en-US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endParaRPr lang="en-US" altLang="en-US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857500" algn="l"/>
                <a:tab pos="4114800" algn="l"/>
              </a:tabLst>
            </a:pPr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__</a:t>
            </a:r>
            <a:endParaRPr lang="en-US" altLang="en-US" sz="18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</a:t>
            </a:r>
            <a:r>
              <a:rPr lang="en-US"/>
              <a:t>Instruction.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990600" y="3758208"/>
            <a:ext cx="7162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BYTE 1,0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valC</a:t>
            </a:r>
            <a:r>
              <a:rPr lang="en-US" altLang="en-US" sz="1800" b="1" dirty="0">
                <a:latin typeface="Courier New" pitchFamily="49" charset="0"/>
              </a:rPr>
              <a:t> SBYTE 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	; CF = _, OF = 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[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+ 1]	; CF = _, OF = 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</a:t>
            </a:r>
            <a:r>
              <a:rPr lang="en-US" altLang="en-US" sz="1800" b="1" dirty="0" err="1">
                <a:latin typeface="Courier New" pitchFamily="49" charset="0"/>
              </a:rPr>
              <a:t>valC</a:t>
            </a:r>
            <a:r>
              <a:rPr lang="en-US" altLang="en-US" sz="1800" b="1" dirty="0">
                <a:latin typeface="Courier New" pitchFamily="49" charset="0"/>
              </a:rPr>
              <a:t>	; CF = _, OF = _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762000" y="1700808"/>
            <a:ext cx="7620000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processor implements NEG using the following internal operation: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i="1" dirty="0">
                <a:latin typeface="Courier New" pitchFamily="49" charset="0"/>
              </a:rPr>
              <a:t>operand = </a:t>
            </a:r>
            <a:r>
              <a:rPr lang="en-US" altLang="en-US" sz="1800" b="1" dirty="0">
                <a:latin typeface="Courier New" pitchFamily="49" charset="0"/>
              </a:rPr>
              <a:t>0 – </a:t>
            </a:r>
            <a:r>
              <a:rPr lang="en-US" altLang="en-US" sz="1800" b="1" i="1" dirty="0">
                <a:latin typeface="Courier New" pitchFamily="49" charset="0"/>
              </a:rPr>
              <a:t>operand       </a:t>
            </a:r>
            <a:r>
              <a:rPr lang="en-US" altLang="en-US" sz="1800" b="1" dirty="0">
                <a:latin typeface="Courier New" pitchFamily="49" charset="0"/>
              </a:rPr>
              <a:t>;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Courier New" pitchFamily="49" charset="0"/>
              </a:rPr>
              <a:t>        operand = </a:t>
            </a:r>
            <a:r>
              <a:rPr lang="en-US" altLang="en-US" sz="1800" b="1" dirty="0">
                <a:latin typeface="Courier New" pitchFamily="49" charset="0"/>
              </a:rPr>
              <a:t>0 + (-</a:t>
            </a:r>
            <a:r>
              <a:rPr lang="en-US" altLang="en-US" sz="1800" b="1" i="1" dirty="0">
                <a:latin typeface="Courier New" pitchFamily="49" charset="0"/>
              </a:rPr>
              <a:t>operand</a:t>
            </a:r>
            <a:r>
              <a:rPr lang="en-US" altLang="en-US" sz="1800" b="1" dirty="0">
                <a:latin typeface="Courier New" pitchFamily="49" charset="0"/>
              </a:rPr>
              <a:t>)   ; adding viewpoint</a:t>
            </a:r>
          </a:p>
        </p:txBody>
      </p:sp>
    </p:spTree>
    <p:extLst>
      <p:ext uri="{BB962C8B-B14F-4D97-AF65-F5344CB8AC3E}">
        <p14:creationId xmlns:p14="http://schemas.microsoft.com/office/powerpoint/2010/main" val="26622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3274" y="2547392"/>
            <a:ext cx="5791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NEG AL	; CF =     OF =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AX,8000h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AX,2	; CF =	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AX,2	; CF =	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AL,+125	; CF =     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074" y="1556792"/>
            <a:ext cx="76962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What will be the values of the given flags after each operation?</a:t>
            </a:r>
          </a:p>
        </p:txBody>
      </p:sp>
    </p:spTree>
    <p:extLst>
      <p:ext uri="{BB962C8B-B14F-4D97-AF65-F5344CB8AC3E}">
        <p14:creationId xmlns:p14="http://schemas.microsoft.com/office/powerpoint/2010/main" val="121688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HLL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. </a:t>
            </a:r>
            <a:r>
              <a:rPr lang="es-MX" sz="2000" dirty="0" err="1"/>
              <a:t>via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4525963"/>
          </a:xfrm>
        </p:spPr>
        <p:txBody>
          <a:bodyPr>
            <a:normAutofit/>
          </a:bodyPr>
          <a:lstStyle/>
          <a:p>
            <a:r>
              <a:rPr lang="es-MX" dirty="0" err="1"/>
              <a:t>Algorithm</a:t>
            </a:r>
            <a:r>
              <a:rPr lang="es-MX" dirty="0"/>
              <a:t> ---- </a:t>
            </a:r>
            <a:r>
              <a:rPr lang="es-MX" dirty="0" err="1"/>
              <a:t>program</a:t>
            </a:r>
            <a:endParaRPr lang="es-MX" dirty="0"/>
          </a:p>
          <a:p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thinking</a:t>
            </a:r>
            <a:endParaRPr lang="es-MX" dirty="0"/>
          </a:p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structures</a:t>
            </a:r>
            <a:endParaRPr lang="es-MX" dirty="0"/>
          </a:p>
          <a:p>
            <a:pPr lvl="2"/>
            <a:r>
              <a:rPr lang="es-MX" dirty="0" err="1"/>
              <a:t>Selectives</a:t>
            </a:r>
            <a:r>
              <a:rPr lang="es-MX" dirty="0"/>
              <a:t>:  </a:t>
            </a:r>
            <a:r>
              <a:rPr lang="es-MX" dirty="0" err="1"/>
              <a:t>If-then</a:t>
            </a:r>
            <a:r>
              <a:rPr lang="es-MX" dirty="0"/>
              <a:t>,  </a:t>
            </a:r>
            <a:r>
              <a:rPr lang="es-MX" dirty="0" err="1"/>
              <a:t>if-then-else</a:t>
            </a:r>
            <a:r>
              <a:rPr lang="es-MX" dirty="0"/>
              <a:t>,  </a:t>
            </a:r>
            <a:r>
              <a:rPr lang="es-MX" dirty="0" err="1"/>
              <a:t>switch</a:t>
            </a:r>
            <a:r>
              <a:rPr lang="es-MX" dirty="0"/>
              <a:t>-case</a:t>
            </a:r>
          </a:p>
          <a:p>
            <a:pPr lvl="2"/>
            <a:r>
              <a:rPr lang="es-MX" dirty="0" err="1"/>
              <a:t>Repetitives</a:t>
            </a:r>
            <a:r>
              <a:rPr lang="es-MX" dirty="0"/>
              <a:t>: 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, do-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dirty="0" err="1"/>
              <a:t>repeat</a:t>
            </a:r>
            <a:endParaRPr lang="es-MX" dirty="0"/>
          </a:p>
          <a:p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such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in machine </a:t>
            </a:r>
            <a:r>
              <a:rPr lang="es-MX" dirty="0" err="1"/>
              <a:t>language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programmer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do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r>
              <a:rPr lang="es-MX" dirty="0"/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31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Parity</a:t>
            </a:r>
            <a:r>
              <a:rPr lang="es-MX" dirty="0"/>
              <a:t> </a:t>
            </a:r>
            <a:r>
              <a:rPr lang="es-MX" dirty="0" err="1"/>
              <a:t>Flag</a:t>
            </a:r>
            <a:r>
              <a:rPr lang="es-MX" dirty="0"/>
              <a:t>. </a:t>
            </a:r>
            <a:r>
              <a:rPr lang="es-MX" sz="2000" dirty="0" err="1"/>
              <a:t>vIaiiVb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4525963"/>
          </a:xfrm>
        </p:spPr>
        <p:txBody>
          <a:bodyPr>
            <a:normAutofit/>
          </a:bodyPr>
          <a:lstStyle/>
          <a:p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Parity</a:t>
            </a:r>
            <a:r>
              <a:rPr lang="es-MX" sz="2000" dirty="0"/>
              <a:t> </a:t>
            </a:r>
            <a:r>
              <a:rPr lang="es-MX" sz="2000" dirty="0" err="1"/>
              <a:t>Flag</a:t>
            </a:r>
            <a:r>
              <a:rPr lang="es-MX" sz="2000" dirty="0"/>
              <a:t> (PF) </a:t>
            </a:r>
            <a:r>
              <a:rPr lang="es-MX" sz="2000" dirty="0" err="1"/>
              <a:t>is</a:t>
            </a:r>
            <a:r>
              <a:rPr lang="es-MX" sz="2000" dirty="0"/>
              <a:t> set </a:t>
            </a:r>
            <a:r>
              <a:rPr lang="es-MX" sz="2000" dirty="0" err="1"/>
              <a:t>when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least</a:t>
            </a:r>
            <a:r>
              <a:rPr lang="es-MX" sz="2000" dirty="0"/>
              <a:t> </a:t>
            </a:r>
            <a:r>
              <a:rPr lang="es-MX" sz="2000" dirty="0" err="1"/>
              <a:t>significant</a:t>
            </a:r>
            <a:r>
              <a:rPr lang="es-MX" sz="2000" dirty="0"/>
              <a:t> byte of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destination</a:t>
            </a:r>
            <a:r>
              <a:rPr lang="es-MX" sz="2000" dirty="0"/>
              <a:t> </a:t>
            </a:r>
            <a:r>
              <a:rPr lang="es-MX" sz="2000" dirty="0" err="1"/>
              <a:t>operand</a:t>
            </a:r>
            <a:r>
              <a:rPr lang="es-MX" sz="2000" dirty="0"/>
              <a:t> has </a:t>
            </a:r>
            <a:r>
              <a:rPr lang="es-MX" sz="2000" dirty="0" err="1"/>
              <a:t>an</a:t>
            </a:r>
            <a:r>
              <a:rPr lang="es-MX" sz="2000" dirty="0"/>
              <a:t> </a:t>
            </a:r>
            <a:r>
              <a:rPr lang="es-MX" sz="2000" dirty="0" err="1"/>
              <a:t>even</a:t>
            </a:r>
            <a:r>
              <a:rPr lang="es-MX" sz="2000" dirty="0"/>
              <a:t> </a:t>
            </a:r>
            <a:r>
              <a:rPr lang="es-MX" sz="2000" dirty="0" err="1"/>
              <a:t>number</a:t>
            </a:r>
            <a:r>
              <a:rPr lang="es-MX" sz="2000" dirty="0"/>
              <a:t> of 1 bits.</a:t>
            </a:r>
          </a:p>
          <a:p>
            <a:r>
              <a:rPr lang="es-MX" sz="2000" dirty="0" err="1"/>
              <a:t>Example</a:t>
            </a:r>
            <a:r>
              <a:rPr lang="es-MX" sz="2000" dirty="0"/>
              <a:t>:</a:t>
            </a:r>
          </a:p>
          <a:p>
            <a:pPr marL="0" indent="0">
              <a:buNone/>
            </a:pPr>
            <a:r>
              <a:rPr lang="es-MX" sz="2000" dirty="0"/>
              <a:t>          MOV AL, 10001100b</a:t>
            </a:r>
          </a:p>
          <a:p>
            <a:pPr marL="0" indent="0">
              <a:buNone/>
            </a:pPr>
            <a:r>
              <a:rPr lang="es-MX" sz="2000" dirty="0"/>
              <a:t>          ADD  AL, 00000010b            ; AL = 10001110,    PF = 1</a:t>
            </a:r>
          </a:p>
          <a:p>
            <a:pPr marL="0" indent="0">
              <a:buNone/>
            </a:pPr>
            <a:r>
              <a:rPr lang="es-MX" sz="2000" dirty="0"/>
              <a:t>          SUB  AL, 10000000b            ; AL = </a:t>
            </a:r>
            <a:r>
              <a:rPr lang="es-MX" sz="2000" i="1" dirty="0"/>
              <a:t> </a:t>
            </a:r>
            <a:r>
              <a:rPr lang="es-MX" sz="2000" dirty="0"/>
              <a:t>00001110,    PF = 0</a:t>
            </a:r>
          </a:p>
          <a:p>
            <a:endParaRPr lang="es-MX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11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Keeping</a:t>
            </a:r>
            <a:r>
              <a:rPr lang="es-MX" dirty="0"/>
              <a:t> </a:t>
            </a:r>
            <a:r>
              <a:rPr lang="es-MX" dirty="0" err="1"/>
              <a:t>track</a:t>
            </a:r>
            <a:r>
              <a:rPr lang="es-MX" dirty="0"/>
              <a:t> of </a:t>
            </a:r>
            <a:r>
              <a:rPr lang="es-MX" dirty="0" err="1"/>
              <a:t>Flags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Related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s-MX" dirty="0"/>
          </a:p>
          <a:p>
            <a:r>
              <a:rPr lang="es-MX" dirty="0"/>
              <a:t>LAHF – Load status </a:t>
            </a:r>
            <a:r>
              <a:rPr lang="es-MX" dirty="0" err="1"/>
              <a:t>flags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AH</a:t>
            </a:r>
          </a:p>
          <a:p>
            <a:pPr lvl="2"/>
            <a:r>
              <a:rPr lang="es-MX" dirty="0"/>
              <a:t>AH </a:t>
            </a:r>
            <a:r>
              <a:rPr lang="es-MX" dirty="0">
                <a:sym typeface="Wingdings" panose="05000000000000000000" pitchFamily="2" charset="2"/>
              </a:rPr>
              <a:t> </a:t>
            </a:r>
            <a:r>
              <a:rPr lang="es-MX" dirty="0" err="1">
                <a:sym typeface="Wingdings" panose="05000000000000000000" pitchFamily="2" charset="2"/>
              </a:rPr>
              <a:t>Low</a:t>
            </a:r>
            <a:r>
              <a:rPr lang="es-MX" dirty="0">
                <a:sym typeface="Wingdings" panose="05000000000000000000" pitchFamily="2" charset="2"/>
              </a:rPr>
              <a:t> byte of EFLAGS (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s-MX" dirty="0">
                <a:sym typeface="Wingdings" panose="05000000000000000000" pitchFamily="2" charset="2"/>
              </a:rPr>
              <a:t>, 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0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0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1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s-MX" dirty="0"/>
          </a:p>
          <a:p>
            <a:r>
              <a:rPr lang="es-MX" dirty="0"/>
              <a:t>SAHF – Store AH </a:t>
            </a:r>
            <a:r>
              <a:rPr lang="es-MX" dirty="0" err="1"/>
              <a:t>into</a:t>
            </a:r>
            <a:r>
              <a:rPr lang="es-MX" dirty="0"/>
              <a:t>  status </a:t>
            </a:r>
            <a:r>
              <a:rPr lang="es-MX" dirty="0" err="1"/>
              <a:t>flags</a:t>
            </a:r>
            <a:endParaRPr lang="es-MX" dirty="0"/>
          </a:p>
          <a:p>
            <a:pPr lvl="2"/>
            <a:r>
              <a:rPr lang="es-MX" dirty="0" err="1">
                <a:sym typeface="Wingdings" panose="05000000000000000000" pitchFamily="2" charset="2"/>
              </a:rPr>
              <a:t>Low</a:t>
            </a:r>
            <a:r>
              <a:rPr lang="es-MX" dirty="0">
                <a:sym typeface="Wingdings" panose="05000000000000000000" pitchFamily="2" charset="2"/>
              </a:rPr>
              <a:t> byte of EFLAGS (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0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0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1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s-MX" dirty="0">
                <a:sym typeface="Wingdings" panose="05000000000000000000" pitchFamily="2" charset="2"/>
              </a:rPr>
              <a:t>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 AH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4797152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.DATA</a:t>
            </a:r>
          </a:p>
          <a:p>
            <a:r>
              <a:rPr lang="es-MX" dirty="0"/>
              <a:t>     </a:t>
            </a:r>
            <a:r>
              <a:rPr lang="es-MX" dirty="0" err="1"/>
              <a:t>one</a:t>
            </a:r>
            <a:r>
              <a:rPr lang="es-MX" dirty="0"/>
              <a:t>   BYTE ?</a:t>
            </a:r>
          </a:p>
          <a:p>
            <a:endParaRPr lang="es-MX" dirty="0"/>
          </a:p>
          <a:p>
            <a:r>
              <a:rPr lang="es-MX" dirty="0"/>
              <a:t>.CODE</a:t>
            </a:r>
          </a:p>
          <a:p>
            <a:r>
              <a:rPr lang="es-MX" dirty="0"/>
              <a:t>     LAHF</a:t>
            </a:r>
          </a:p>
          <a:p>
            <a:r>
              <a:rPr lang="es-MX" dirty="0"/>
              <a:t>     MOV </a:t>
            </a:r>
            <a:r>
              <a:rPr lang="es-MX" dirty="0" err="1"/>
              <a:t>one</a:t>
            </a:r>
            <a:r>
              <a:rPr lang="es-MX" dirty="0"/>
              <a:t>, AH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44008" y="4797152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; </a:t>
            </a:r>
            <a:r>
              <a:rPr lang="es-MX" dirty="0" err="1"/>
              <a:t>following</a:t>
            </a:r>
            <a:r>
              <a:rPr lang="es-MX" dirty="0"/>
              <a:t> CODE</a:t>
            </a:r>
          </a:p>
          <a:p>
            <a:r>
              <a:rPr lang="es-MX" dirty="0"/>
              <a:t>     MOV BL, </a:t>
            </a:r>
            <a:r>
              <a:rPr lang="es-MX" dirty="0" err="1"/>
              <a:t>one</a:t>
            </a:r>
            <a:endParaRPr lang="es-MX" dirty="0"/>
          </a:p>
          <a:p>
            <a:r>
              <a:rPr lang="es-MX" dirty="0"/>
              <a:t>     - - -</a:t>
            </a:r>
          </a:p>
          <a:p>
            <a:r>
              <a:rPr lang="es-MX" dirty="0"/>
              <a:t>     MOV AH, </a:t>
            </a:r>
            <a:r>
              <a:rPr lang="es-MX" dirty="0" err="1"/>
              <a:t>one</a:t>
            </a:r>
            <a:endParaRPr lang="es-MX" dirty="0"/>
          </a:p>
          <a:p>
            <a:r>
              <a:rPr lang="es-MX" dirty="0"/>
              <a:t>     SAHF</a:t>
            </a:r>
          </a:p>
        </p:txBody>
      </p:sp>
    </p:spTree>
    <p:extLst>
      <p:ext uri="{BB962C8B-B14F-4D97-AF65-F5344CB8AC3E}">
        <p14:creationId xmlns:p14="http://schemas.microsoft.com/office/powerpoint/2010/main" val="377148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around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Set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  <a:p>
            <a:pPr lvl="2"/>
            <a:r>
              <a:rPr lang="es-MX" dirty="0"/>
              <a:t>STC                 ;CF=1</a:t>
            </a:r>
          </a:p>
          <a:p>
            <a:r>
              <a:rPr lang="es-MX" dirty="0"/>
              <a:t>Clear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  <a:p>
            <a:pPr lvl="2"/>
            <a:r>
              <a:rPr lang="es-MX" dirty="0"/>
              <a:t>CLC                 ;CF=0</a:t>
            </a:r>
          </a:p>
          <a:p>
            <a:r>
              <a:rPr lang="es-MX" dirty="0" err="1"/>
              <a:t>Complement</a:t>
            </a:r>
            <a:r>
              <a:rPr lang="es-MX" dirty="0"/>
              <a:t>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  <a:p>
            <a:pPr lvl="2"/>
            <a:r>
              <a:rPr lang="es-MX" dirty="0"/>
              <a:t>CMC               ;CF= 1s </a:t>
            </a:r>
            <a:r>
              <a:rPr lang="es-MX" dirty="0" err="1"/>
              <a:t>complement</a:t>
            </a:r>
            <a:r>
              <a:rPr lang="es-MX" dirty="0"/>
              <a:t> of CF</a:t>
            </a:r>
          </a:p>
          <a:p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  <a:p>
            <a:pPr lvl="2"/>
            <a:r>
              <a:rPr lang="es-MX" dirty="0"/>
              <a:t>ADC opd1,opd2       ; opd1 </a:t>
            </a:r>
            <a:r>
              <a:rPr lang="es-MX" dirty="0">
                <a:sym typeface="Wingdings" panose="05000000000000000000" pitchFamily="2" charset="2"/>
              </a:rPr>
              <a:t></a:t>
            </a:r>
            <a:r>
              <a:rPr lang="es-MX" dirty="0"/>
              <a:t> opd1 + opd2 + CF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501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/>
              <a:t>12-sep-2019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0374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Flags</a:t>
            </a:r>
            <a:r>
              <a:rPr lang="es-MX" dirty="0"/>
              <a:t> </a:t>
            </a:r>
            <a:r>
              <a:rPr lang="es-MX" dirty="0" err="1"/>
              <a:t>Affected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Arithmetic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556792"/>
            <a:ext cx="81534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lang="en-US" altLang="en-US" sz="3200" dirty="0"/>
              <a:t>CPU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a number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Status </a:t>
            </a:r>
            <a:r>
              <a:rPr lang="en-US" altLang="en-US" sz="3200" i="1" dirty="0"/>
              <a:t>F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lags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reflect the outcome of arithmetic and bitwise operations (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instruction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the contents of the destination operand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800" dirty="0"/>
              <a:t>Instructions ADD, CLC, CMP, DEC, INC, IMUL, NEG, TEST, and many more . . . except MOV (</a:t>
            </a:r>
            <a:r>
              <a:rPr lang="en-US" altLang="en-US" sz="2800" dirty="0">
                <a:solidFill>
                  <a:srgbClr val="FF0000"/>
                </a:solidFill>
              </a:rPr>
              <a:t>*</a:t>
            </a:r>
            <a:r>
              <a:rPr lang="en-US" altLang="en-US" sz="2800" dirty="0"/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Essential flags: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CarryF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OverflowF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AxiliaryF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ParityF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)Th e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instruction never affects the flags.</a:t>
            </a:r>
          </a:p>
        </p:txBody>
      </p:sp>
    </p:spTree>
    <p:extLst>
      <p:ext uri="{BB962C8B-B14F-4D97-AF65-F5344CB8AC3E}">
        <p14:creationId xmlns:p14="http://schemas.microsoft.com/office/powerpoint/2010/main" val="289182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Flags - Review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sz="2000" dirty="0" err="1">
                <a:solidFill>
                  <a:prstClr val="black"/>
                </a:solidFill>
              </a:rPr>
              <a:t>iVc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82180" y="1484784"/>
            <a:ext cx="81534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Zero</a:t>
            </a:r>
            <a:r>
              <a:rPr lang="en-US" altLang="en-US" sz="2000" dirty="0"/>
              <a:t> flag ZF is set when the destination (result) equals zero.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Carry</a:t>
            </a:r>
            <a:r>
              <a:rPr lang="en-US" altLang="en-US" sz="2000" dirty="0"/>
              <a:t> flag CF is set when a  result that is too large (or too small) for the destination; </a:t>
            </a:r>
            <a:r>
              <a:rPr lang="en-US" altLang="en-US" sz="2000" i="1" dirty="0"/>
              <a:t>unsigned</a:t>
            </a:r>
            <a:r>
              <a:rPr lang="en-US" altLang="en-US" sz="2000" dirty="0"/>
              <a:t> out-of-range result value.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Sign</a:t>
            </a:r>
            <a:r>
              <a:rPr lang="en-US" altLang="en-US" sz="2000" dirty="0"/>
              <a:t> flag SF is set if the destination is negative, otherwise it is clear. A </a:t>
            </a:r>
            <a:r>
              <a:rPr lang="en-US" altLang="en-US" sz="2000" i="1" dirty="0"/>
              <a:t>Signed</a:t>
            </a:r>
            <a:r>
              <a:rPr lang="en-US" altLang="en-US" sz="2000" dirty="0"/>
              <a:t> result value.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Overflow</a:t>
            </a:r>
            <a:r>
              <a:rPr lang="en-US" altLang="en-US" sz="2000" dirty="0"/>
              <a:t> flag OF is set when a destination is a </a:t>
            </a:r>
            <a:r>
              <a:rPr lang="en-US" altLang="en-US" sz="2000" i="1" dirty="0"/>
              <a:t>signed</a:t>
            </a:r>
            <a:r>
              <a:rPr lang="en-US" altLang="en-US" sz="2000" dirty="0"/>
              <a:t> out-of-range result value.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Auxiliary Carry</a:t>
            </a:r>
            <a:r>
              <a:rPr lang="en-US" altLang="en-US" sz="2000" dirty="0"/>
              <a:t> flag AF is set when an operation produces a carry out from bit 3 to bit 4.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Parity</a:t>
            </a:r>
            <a:r>
              <a:rPr lang="en-US" altLang="en-US" sz="2000" dirty="0"/>
              <a:t> flag PF is set when an instruction generates an even number of 1 bits in the low byte of the destination operand.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dirty="0"/>
              <a:t>CONDITIONAL JUMPS WILL USE THESE FLAGS</a:t>
            </a:r>
          </a:p>
        </p:txBody>
      </p:sp>
    </p:spTree>
    <p:extLst>
      <p:ext uri="{BB962C8B-B14F-4D97-AF65-F5344CB8AC3E}">
        <p14:creationId xmlns:p14="http://schemas.microsoft.com/office/powerpoint/2010/main" val="243400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CPU </a:t>
            </a:r>
            <a:r>
              <a:rPr lang="es-MX" dirty="0" err="1"/>
              <a:t>flags</a:t>
            </a:r>
            <a:r>
              <a:rPr lang="es-MX" dirty="0"/>
              <a:t> </a:t>
            </a:r>
            <a:r>
              <a:rPr lang="es-MX" dirty="0" err="1"/>
              <a:t>affected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 err="1"/>
              <a:t>Assembly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x86 </a:t>
            </a:r>
            <a:r>
              <a:rPr lang="es-MX" dirty="0" err="1"/>
              <a:t>Processors</a:t>
            </a:r>
            <a:r>
              <a:rPr lang="es-MX" dirty="0"/>
              <a:t> Book</a:t>
            </a:r>
          </a:p>
          <a:p>
            <a:pPr lvl="1"/>
            <a:r>
              <a:rPr lang="es-MX" dirty="0" err="1"/>
              <a:t>Appendix</a:t>
            </a:r>
            <a:r>
              <a:rPr lang="es-MX" dirty="0"/>
              <a:t> B. </a:t>
            </a:r>
            <a:r>
              <a:rPr lang="es-MX" dirty="0" err="1"/>
              <a:t>The</a:t>
            </a:r>
            <a:r>
              <a:rPr lang="es-MX" dirty="0"/>
              <a:t> x86 </a:t>
            </a:r>
            <a:r>
              <a:rPr lang="es-MX" dirty="0" err="1"/>
              <a:t>Instruction</a:t>
            </a:r>
            <a:r>
              <a:rPr lang="es-MX" dirty="0"/>
              <a:t> Set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637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16-bit FLAGS </a:t>
            </a:r>
            <a:r>
              <a:rPr lang="es-MX" dirty="0" err="1"/>
              <a:t>register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21050"/>
              </p:ext>
            </p:extLst>
          </p:nvPr>
        </p:nvGraphicFramePr>
        <p:xfrm>
          <a:off x="1559543" y="19888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OF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SF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ZF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AF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PF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3308471"/>
            <a:ext cx="8229600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FLAGS </a:t>
            </a:r>
            <a:r>
              <a:rPr lang="es-MX" sz="2000" dirty="0" err="1"/>
              <a:t>categories</a:t>
            </a:r>
            <a:endParaRPr lang="es-MX" sz="2000" dirty="0"/>
          </a:p>
          <a:p>
            <a:r>
              <a:rPr lang="es-MX" sz="2000" dirty="0">
                <a:solidFill>
                  <a:srgbClr val="FF0000"/>
                </a:solidFill>
              </a:rPr>
              <a:t>STATUS </a:t>
            </a:r>
            <a:r>
              <a:rPr lang="es-MX" sz="2000" dirty="0" err="1">
                <a:solidFill>
                  <a:srgbClr val="FF0000"/>
                </a:solidFill>
              </a:rPr>
              <a:t>flags</a:t>
            </a:r>
            <a:r>
              <a:rPr lang="es-MX" sz="2000" dirty="0">
                <a:solidFill>
                  <a:srgbClr val="FF0000"/>
                </a:solidFill>
              </a:rPr>
              <a:t>: OF, SF, ZF, AF, PF, CF</a:t>
            </a:r>
          </a:p>
          <a:p>
            <a:r>
              <a:rPr lang="es-MX" sz="2000" dirty="0"/>
              <a:t>CONTROL </a:t>
            </a:r>
            <a:r>
              <a:rPr lang="es-MX" sz="2000" dirty="0" err="1"/>
              <a:t>flags</a:t>
            </a:r>
            <a:r>
              <a:rPr lang="es-MX" sz="2000" dirty="0"/>
              <a:t>: </a:t>
            </a:r>
            <a:r>
              <a:rPr lang="es-MX" sz="2000" dirty="0" err="1"/>
              <a:t>tf</a:t>
            </a:r>
            <a:r>
              <a:rPr lang="es-MX" sz="2000" dirty="0"/>
              <a:t>, </a:t>
            </a:r>
            <a:r>
              <a:rPr lang="es-MX" sz="2000" dirty="0" err="1"/>
              <a:t>if</a:t>
            </a:r>
            <a:r>
              <a:rPr lang="es-MX" sz="2000" dirty="0"/>
              <a:t>, </a:t>
            </a:r>
            <a:r>
              <a:rPr lang="es-MX" sz="2000" dirty="0" err="1"/>
              <a:t>df</a:t>
            </a:r>
            <a:endParaRPr lang="es-MX" sz="2000" dirty="0"/>
          </a:p>
          <a:p>
            <a:r>
              <a:rPr lang="es-MX" sz="2000" dirty="0"/>
              <a:t>SYSTEM </a:t>
            </a:r>
            <a:r>
              <a:rPr lang="es-MX" sz="2000" dirty="0" err="1"/>
              <a:t>flags</a:t>
            </a:r>
            <a:r>
              <a:rPr lang="es-MX" sz="2000" dirty="0"/>
              <a:t>: </a:t>
            </a:r>
            <a:r>
              <a:rPr lang="es-MX" sz="2000" dirty="0" err="1"/>
              <a:t>iop</a:t>
            </a:r>
            <a:r>
              <a:rPr lang="es-MX" sz="2000" dirty="0"/>
              <a:t>, </a:t>
            </a:r>
            <a:r>
              <a:rPr lang="es-MX" sz="2000" dirty="0" err="1"/>
              <a:t>nt</a:t>
            </a:r>
            <a:endParaRPr lang="es-MX" sz="2000" dirty="0"/>
          </a:p>
          <a:p>
            <a:endParaRPr lang="es-MX" sz="2000" dirty="0"/>
          </a:p>
          <a:p>
            <a:r>
              <a:rPr lang="es-MX" sz="2000" dirty="0" err="1"/>
              <a:t>Reserved</a:t>
            </a:r>
            <a:r>
              <a:rPr lang="es-MX" sz="2000" dirty="0"/>
              <a:t> bits: 0s and 1.</a:t>
            </a:r>
          </a:p>
        </p:txBody>
      </p:sp>
    </p:spTree>
    <p:extLst>
      <p:ext uri="{BB962C8B-B14F-4D97-AF65-F5344CB8AC3E}">
        <p14:creationId xmlns:p14="http://schemas.microsoft.com/office/powerpoint/2010/main" val="146875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32-bit EFLAGS </a:t>
            </a:r>
            <a:r>
              <a:rPr lang="es-MX" dirty="0" err="1"/>
              <a:t>register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24638"/>
              </p:ext>
            </p:extLst>
          </p:nvPr>
        </p:nvGraphicFramePr>
        <p:xfrm>
          <a:off x="1475656" y="285293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OF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SF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ZF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AF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PF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69921"/>
              </p:ext>
            </p:extLst>
          </p:nvPr>
        </p:nvGraphicFramePr>
        <p:xfrm>
          <a:off x="1475656" y="170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vip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vif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ac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FLAGS </a:t>
            </a:r>
            <a:r>
              <a:rPr lang="es-MX" sz="2000" dirty="0" err="1"/>
              <a:t>categories</a:t>
            </a:r>
            <a:endParaRPr lang="es-MX" sz="2000" dirty="0"/>
          </a:p>
          <a:p>
            <a:r>
              <a:rPr lang="es-MX" sz="2000" dirty="0">
                <a:solidFill>
                  <a:srgbClr val="FF0000"/>
                </a:solidFill>
              </a:rPr>
              <a:t>STATUS </a:t>
            </a:r>
            <a:r>
              <a:rPr lang="es-MX" sz="2000" dirty="0" err="1">
                <a:solidFill>
                  <a:srgbClr val="FF0000"/>
                </a:solidFill>
              </a:rPr>
              <a:t>flags</a:t>
            </a:r>
            <a:r>
              <a:rPr lang="es-MX" sz="2000" dirty="0">
                <a:solidFill>
                  <a:srgbClr val="FF0000"/>
                </a:solidFill>
              </a:rPr>
              <a:t>: OF, SF, ZF, AF, PF, CF</a:t>
            </a:r>
          </a:p>
          <a:p>
            <a:r>
              <a:rPr lang="es-MX" sz="2000" dirty="0"/>
              <a:t>CONTROL </a:t>
            </a:r>
            <a:r>
              <a:rPr lang="es-MX" sz="2000" dirty="0" err="1"/>
              <a:t>flags</a:t>
            </a:r>
            <a:r>
              <a:rPr lang="es-MX" sz="2000" dirty="0"/>
              <a:t>: </a:t>
            </a:r>
            <a:r>
              <a:rPr lang="es-MX" sz="2000" dirty="0" err="1"/>
              <a:t>tf</a:t>
            </a:r>
            <a:r>
              <a:rPr lang="es-MX" sz="2000" dirty="0"/>
              <a:t>, </a:t>
            </a:r>
            <a:r>
              <a:rPr lang="es-MX" sz="2000" dirty="0" err="1"/>
              <a:t>if</a:t>
            </a:r>
            <a:r>
              <a:rPr lang="es-MX" sz="2000" dirty="0"/>
              <a:t>, </a:t>
            </a:r>
            <a:r>
              <a:rPr lang="es-MX" sz="2000" dirty="0" err="1"/>
              <a:t>df</a:t>
            </a:r>
            <a:endParaRPr lang="es-MX" sz="2000" dirty="0"/>
          </a:p>
          <a:p>
            <a:r>
              <a:rPr lang="es-MX" sz="2000" dirty="0"/>
              <a:t>SYSTEM </a:t>
            </a:r>
            <a:r>
              <a:rPr lang="es-MX" sz="2000" dirty="0" err="1"/>
              <a:t>flags</a:t>
            </a:r>
            <a:r>
              <a:rPr lang="es-MX" sz="2000" dirty="0"/>
              <a:t>: </a:t>
            </a:r>
            <a:r>
              <a:rPr lang="es-MX" sz="2000" dirty="0" err="1"/>
              <a:t>iop</a:t>
            </a:r>
            <a:r>
              <a:rPr lang="es-MX" sz="2000" dirty="0"/>
              <a:t>, </a:t>
            </a:r>
            <a:r>
              <a:rPr lang="es-MX" sz="2000" dirty="0" err="1"/>
              <a:t>nt</a:t>
            </a:r>
            <a:r>
              <a:rPr lang="es-MX" sz="2000" dirty="0"/>
              <a:t>, </a:t>
            </a:r>
            <a:r>
              <a:rPr lang="es-MX" sz="2000" dirty="0" err="1"/>
              <a:t>rf</a:t>
            </a:r>
            <a:r>
              <a:rPr lang="es-MX" sz="2000" dirty="0"/>
              <a:t>, </a:t>
            </a:r>
            <a:r>
              <a:rPr lang="es-MX" sz="2000" dirty="0" err="1"/>
              <a:t>vm</a:t>
            </a:r>
            <a:r>
              <a:rPr lang="es-MX" sz="2000" dirty="0"/>
              <a:t>, </a:t>
            </a:r>
            <a:r>
              <a:rPr lang="es-MX" sz="2000" dirty="0" err="1"/>
              <a:t>ac</a:t>
            </a:r>
            <a:r>
              <a:rPr lang="es-MX" sz="2000" dirty="0"/>
              <a:t>, </a:t>
            </a:r>
            <a:r>
              <a:rPr lang="es-MX" sz="2000" dirty="0" err="1"/>
              <a:t>vif</a:t>
            </a:r>
            <a:r>
              <a:rPr lang="es-MX" sz="2000" dirty="0"/>
              <a:t>, vip, id</a:t>
            </a:r>
          </a:p>
          <a:p>
            <a:endParaRPr lang="es-MX" sz="2000" dirty="0"/>
          </a:p>
          <a:p>
            <a:r>
              <a:rPr lang="es-MX" sz="2000" dirty="0" err="1"/>
              <a:t>Reserved</a:t>
            </a:r>
            <a:r>
              <a:rPr lang="es-MX" sz="2000" dirty="0"/>
              <a:t> bits: 0s and 1.</a:t>
            </a:r>
          </a:p>
        </p:txBody>
      </p:sp>
    </p:spTree>
    <p:extLst>
      <p:ext uri="{BB962C8B-B14F-4D97-AF65-F5344CB8AC3E}">
        <p14:creationId xmlns:p14="http://schemas.microsoft.com/office/powerpoint/2010/main" val="379370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64-bit RFLAGS </a:t>
            </a:r>
            <a:r>
              <a:rPr lang="es-MX" dirty="0" err="1"/>
              <a:t>register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20325"/>
              </p:ext>
            </p:extLst>
          </p:nvPr>
        </p:nvGraphicFramePr>
        <p:xfrm>
          <a:off x="1475656" y="170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9895"/>
              </p:ext>
            </p:extLst>
          </p:nvPr>
        </p:nvGraphicFramePr>
        <p:xfrm>
          <a:off x="1475656" y="514639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OF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SF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ZF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AF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PF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80808"/>
              </p:ext>
            </p:extLst>
          </p:nvPr>
        </p:nvGraphicFramePr>
        <p:xfrm>
          <a:off x="1475656" y="39942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vip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vif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ac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62692"/>
              </p:ext>
            </p:extLst>
          </p:nvPr>
        </p:nvGraphicFramePr>
        <p:xfrm>
          <a:off x="1453030" y="284753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3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3725416" y="4911080"/>
            <a:ext cx="1447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status flags</a:t>
            </a: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3954016" y="3301355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ALU</a:t>
            </a: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6392416" y="3539480"/>
            <a:ext cx="2057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conditional jumps</a:t>
            </a: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6544816" y="5215880"/>
            <a:ext cx="1828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branching logic</a:t>
            </a: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525016" y="3850630"/>
            <a:ext cx="2362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arithmetic &amp; bitwise operations</a:t>
            </a:r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 flipH="1" flipV="1">
            <a:off x="4411216" y="2396480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4" name="Line 10"/>
          <p:cNvSpPr>
            <a:spLocks noChangeShapeType="1"/>
          </p:cNvSpPr>
          <p:nvPr/>
        </p:nvSpPr>
        <p:spPr bwMode="auto">
          <a:xfrm>
            <a:off x="2887216" y="4530080"/>
            <a:ext cx="838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 flipH="1" flipV="1">
            <a:off x="4411216" y="376808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6" name="Line 12"/>
          <p:cNvSpPr>
            <a:spLocks noChangeShapeType="1"/>
          </p:cNvSpPr>
          <p:nvPr/>
        </p:nvSpPr>
        <p:spPr bwMode="auto">
          <a:xfrm flipV="1">
            <a:off x="5249416" y="3920480"/>
            <a:ext cx="10668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7" name="Line 14"/>
          <p:cNvSpPr>
            <a:spLocks noChangeShapeType="1"/>
          </p:cNvSpPr>
          <p:nvPr/>
        </p:nvSpPr>
        <p:spPr bwMode="auto">
          <a:xfrm flipH="1">
            <a:off x="7459216" y="399668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3954016" y="2548880"/>
            <a:ext cx="990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/>
              <a:t> part of</a:t>
            </a:r>
          </a:p>
        </p:txBody>
      </p: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4716016" y="4149080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i="1" dirty="0">
                <a:solidFill>
                  <a:srgbClr val="C00000"/>
                </a:solidFill>
              </a:rPr>
              <a:t>used by</a:t>
            </a:r>
          </a:p>
        </p:txBody>
      </p:sp>
      <p:sp>
        <p:nvSpPr>
          <p:cNvPr id="100" name="Text Box 17"/>
          <p:cNvSpPr txBox="1">
            <a:spLocks noChangeArrowheads="1"/>
          </p:cNvSpPr>
          <p:nvPr/>
        </p:nvSpPr>
        <p:spPr bwMode="auto">
          <a:xfrm>
            <a:off x="6621016" y="4225280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i="1" dirty="0">
                <a:solidFill>
                  <a:srgbClr val="C00000"/>
                </a:solidFill>
              </a:rPr>
              <a:t> provide</a:t>
            </a: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3496816" y="4072880"/>
            <a:ext cx="1828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/>
              <a:t>attached to</a:t>
            </a: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auto">
          <a:xfrm>
            <a:off x="2125216" y="4682480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affect</a:t>
            </a: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3954016" y="1939280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>
            <a:off x="4868416" y="2320280"/>
            <a:ext cx="14478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5097016" y="2548880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executes</a:t>
            </a:r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 flipH="1">
            <a:off x="2963416" y="3539480"/>
            <a:ext cx="9906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08" name="Text Box 26"/>
          <p:cNvSpPr txBox="1">
            <a:spLocks noChangeArrowheads="1"/>
          </p:cNvSpPr>
          <p:nvPr/>
        </p:nvSpPr>
        <p:spPr bwMode="auto">
          <a:xfrm>
            <a:off x="2887216" y="3158480"/>
            <a:ext cx="1143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945213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1446</Words>
  <Application>Microsoft Macintosh PowerPoint</Application>
  <PresentationFormat>Presentación en pantalla (4:3)</PresentationFormat>
  <Paragraphs>493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Tema de Office</vt:lpstr>
      <vt:lpstr>ORGANIZACIÓN Y PROGRAMACIÓN DE COMPUTADORAS</vt:lpstr>
      <vt:lpstr>HLL Structured instructions. via  </vt:lpstr>
      <vt:lpstr>Flags Affected by Arithmetic</vt:lpstr>
      <vt:lpstr>Status Flags - Review iVc</vt:lpstr>
      <vt:lpstr>CPU flags affected</vt:lpstr>
      <vt:lpstr>16-bit FLAGS register</vt:lpstr>
      <vt:lpstr>32-bit EFLAGS register</vt:lpstr>
      <vt:lpstr>64-bit RFLAGS register</vt:lpstr>
      <vt:lpstr>Concept Map</vt:lpstr>
      <vt:lpstr>Signed and Unsigned Integers</vt:lpstr>
      <vt:lpstr>ZERO Flag (ZF)</vt:lpstr>
      <vt:lpstr>CARRY Flag (CF)</vt:lpstr>
      <vt:lpstr>Auxiliary Carry Flag. vIaiiVb  </vt:lpstr>
      <vt:lpstr>SIGN Flag (SF)</vt:lpstr>
      <vt:lpstr>Your turn . . .</vt:lpstr>
      <vt:lpstr>OVERFLOW Flag (OF)</vt:lpstr>
      <vt:lpstr>A Rule of Thumb / unsigned</vt:lpstr>
      <vt:lpstr>NEG Instruction.</vt:lpstr>
      <vt:lpstr>Your turn . . .</vt:lpstr>
      <vt:lpstr>Parity Flag. vIaiiVb  </vt:lpstr>
      <vt:lpstr>Keeping track of Flags</vt:lpstr>
      <vt:lpstr>Instructions around the Carry flag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ANDREA MARIN ALARCON</cp:lastModifiedBy>
  <cp:revision>355</cp:revision>
  <dcterms:created xsi:type="dcterms:W3CDTF">2014-08-28T12:23:32Z</dcterms:created>
  <dcterms:modified xsi:type="dcterms:W3CDTF">2019-09-12T17:16:29Z</dcterms:modified>
</cp:coreProperties>
</file>