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89" r:id="rId3"/>
    <p:sldId id="300" r:id="rId4"/>
    <p:sldId id="291" r:id="rId5"/>
    <p:sldId id="292" r:id="rId6"/>
    <p:sldId id="293" r:id="rId7"/>
    <p:sldId id="303" r:id="rId8"/>
    <p:sldId id="304" r:id="rId9"/>
    <p:sldId id="294" r:id="rId10"/>
    <p:sldId id="295" r:id="rId11"/>
    <p:sldId id="296" r:id="rId12"/>
    <p:sldId id="298" r:id="rId13"/>
    <p:sldId id="297" r:id="rId14"/>
    <p:sldId id="287" r:id="rId15"/>
    <p:sldId id="299" r:id="rId16"/>
    <p:sldId id="288" r:id="rId17"/>
    <p:sldId id="302" r:id="rId18"/>
    <p:sldId id="284" r:id="rId19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C52F4-5A37-4A21-8525-7E0DF9CA4C9B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5A442-D7BC-4489-A719-60507A7363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83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18/09/2019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18/09/2019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LENGTHOF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1600" y="2924944"/>
            <a:ext cx="6934200" cy="343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</a:t>
            </a:r>
            <a:r>
              <a:rPr lang="en-US" altLang="en-US" sz="1800" b="1" dirty="0" smtClean="0">
                <a:latin typeface="Courier New" pitchFamily="49" charset="0"/>
              </a:rPr>
              <a:t>DATA                             </a:t>
            </a:r>
            <a:r>
              <a:rPr lang="en-US" altLang="en-US" sz="1800" dirty="0" smtClean="0">
                <a:solidFill>
                  <a:schemeClr val="tx2"/>
                </a:solidFill>
              </a:rPr>
              <a:t>LENGTHOF  label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 WORD 30 DUP(?),0,0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array2 WORD 5 DUP(3 DUP(?))	; 15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array3 DWORD 1,2,3,4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digitStr</a:t>
            </a:r>
            <a:r>
              <a:rPr lang="en-US" altLang="en-US" sz="1800" b="1" dirty="0">
                <a:latin typeface="Courier New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ECX, LENGTHOF array1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ADD EBX, LENGTHOF </a:t>
            </a:r>
            <a:r>
              <a:rPr lang="es-MX" altLang="en-US" sz="1800" b="1" dirty="0" err="1">
                <a:latin typeface="Courier New" pitchFamily="49" charset="0"/>
              </a:rPr>
              <a:t>digitStr</a:t>
            </a:r>
            <a:r>
              <a:rPr lang="es-MX" altLang="en-US" sz="1800" b="1" dirty="0">
                <a:latin typeface="Courier New" pitchFamily="49" charset="0"/>
              </a:rPr>
              <a:t>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ADD EBX, TYPE </a:t>
            </a:r>
            <a:r>
              <a:rPr lang="es-MX" altLang="en-US" sz="1800" b="1" dirty="0" err="1">
                <a:latin typeface="Courier New" pitchFamily="49" charset="0"/>
              </a:rPr>
              <a:t>digitStr</a:t>
            </a:r>
            <a:r>
              <a:rPr lang="es-MX" altLang="en-US" sz="1800" b="1" dirty="0">
                <a:latin typeface="Courier New" pitchFamily="49" charset="0"/>
              </a:rPr>
              <a:t>	; __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MOV EAX, TYPE array3	; __ 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8595" y="1772816"/>
            <a:ext cx="806489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The LENGTHOF operator </a:t>
            </a:r>
            <a:r>
              <a:rPr lang="en-US" altLang="en-US" sz="2500" i="1" dirty="0"/>
              <a:t>counts</a:t>
            </a:r>
            <a:r>
              <a:rPr lang="en-US" altLang="en-US" sz="2500" dirty="0"/>
              <a:t> the number of elements (magnitude) in a single data declaration.</a:t>
            </a:r>
          </a:p>
        </p:txBody>
      </p:sp>
    </p:spTree>
    <p:extLst>
      <p:ext uri="{BB962C8B-B14F-4D97-AF65-F5344CB8AC3E}">
        <p14:creationId xmlns:p14="http://schemas.microsoft.com/office/powerpoint/2010/main" val="52490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SIZEOF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2743200"/>
            <a:ext cx="69342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</a:t>
            </a:r>
            <a:r>
              <a:rPr lang="en-US" altLang="en-US" sz="1800" b="1" dirty="0" smtClean="0">
                <a:latin typeface="Courier New" pitchFamily="49" charset="0"/>
              </a:rPr>
              <a:t>DATA                               </a:t>
            </a:r>
            <a:r>
              <a:rPr lang="en-US" altLang="en-US" sz="1800" dirty="0" smtClean="0">
                <a:solidFill>
                  <a:schemeClr val="tx2"/>
                </a:solidFill>
              </a:rPr>
              <a:t>SIZEOF  label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 WORD 30 DUP(?),0,0	; 64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array2 WORD 5 DUP(3 DUP(?))	;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array3 DWORD 1,2,3,4	;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digitStr</a:t>
            </a:r>
            <a:r>
              <a:rPr lang="en-US" altLang="en-US" sz="1800" b="1" dirty="0">
                <a:latin typeface="Courier New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MOV EAX,TYPE array1	; 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MOV EBX,LENGTHOF array1	; 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ECX,SIZEOF array1	; </a:t>
            </a:r>
            <a:r>
              <a:rPr lang="en-US" altLang="en-US" sz="1800" b="1" dirty="0" smtClean="0">
                <a:latin typeface="Courier New" pitchFamily="49" charset="0"/>
              </a:rPr>
              <a:t>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SIZEOF operator returns a </a:t>
            </a:r>
            <a:r>
              <a:rPr lang="en-US" altLang="en-US" i="1" dirty="0"/>
              <a:t>value</a:t>
            </a:r>
            <a:r>
              <a:rPr lang="en-US" altLang="en-US" dirty="0"/>
              <a:t> (Bytes) that is equivalent to multiplying </a:t>
            </a:r>
            <a:r>
              <a:rPr lang="en-US" altLang="en-US" i="1" dirty="0"/>
              <a:t>LENGTHOF by TYPE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93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Multiple Lines (1 of 2)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0" y="3132137"/>
            <a:ext cx="5867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228600"/>
          <a:lstStyle>
            <a:lvl1pPr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	WORD 10,20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WORD 30,40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WORD 50,60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</a:t>
            </a:r>
            <a:r>
              <a:rPr lang="en-US" altLang="en-US" sz="1800" b="1" dirty="0" err="1">
                <a:latin typeface="Courier New" pitchFamily="49" charset="0"/>
              </a:rPr>
              <a:t>eax</a:t>
            </a:r>
            <a:r>
              <a:rPr lang="en-US" altLang="en-US" sz="1800" b="1" dirty="0" smtClean="0">
                <a:latin typeface="Courier New" pitchFamily="49" charset="0"/>
              </a:rPr>
              <a:t>, LENGTHOF </a:t>
            </a:r>
            <a:r>
              <a:rPr lang="en-US" altLang="en-US" sz="1800" b="1" dirty="0">
                <a:latin typeface="Courier New" pitchFamily="49" charset="0"/>
              </a:rPr>
              <a:t>array1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</a:t>
            </a:r>
            <a:r>
              <a:rPr lang="en-US" altLang="en-US" sz="1800" b="1" dirty="0" err="1">
                <a:latin typeface="Courier New" pitchFamily="49" charset="0"/>
              </a:rPr>
              <a:t>ebx</a:t>
            </a:r>
            <a:r>
              <a:rPr lang="en-US" altLang="en-US" sz="1800" b="1" dirty="0" smtClean="0">
                <a:latin typeface="Courier New" pitchFamily="49" charset="0"/>
              </a:rPr>
              <a:t>, SIZEOF </a:t>
            </a:r>
            <a:r>
              <a:rPr lang="en-US" altLang="en-US" sz="1800" b="1" dirty="0">
                <a:latin typeface="Courier New" pitchFamily="49" charset="0"/>
              </a:rPr>
              <a:t>array1	; 4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1684337"/>
            <a:ext cx="7391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In the following example, </a:t>
            </a:r>
            <a:r>
              <a:rPr lang="en-US" altLang="en-US" i="1" dirty="0"/>
              <a:t>array1</a:t>
            </a:r>
            <a:r>
              <a:rPr lang="en-US" altLang="en-US" dirty="0"/>
              <a:t> identifies only the first WORD directive. Compare the values returned by LENGTHOF and SIZEOF here to those in the next slide:</a:t>
            </a:r>
          </a:p>
        </p:txBody>
      </p:sp>
    </p:spTree>
    <p:extLst>
      <p:ext uri="{BB962C8B-B14F-4D97-AF65-F5344CB8AC3E}">
        <p14:creationId xmlns:p14="http://schemas.microsoft.com/office/powerpoint/2010/main" val="19588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Multiple Lines (2 of 2)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0" y="3106407"/>
            <a:ext cx="563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37160" rIns="182880" bIns="228600"/>
          <a:lstStyle>
            <a:lvl1pPr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</a:t>
            </a:r>
            <a:r>
              <a:rPr lang="en-US" altLang="en-US" sz="1800" b="1" dirty="0" smtClean="0">
                <a:latin typeface="Courier New" pitchFamily="49" charset="0"/>
              </a:rPr>
              <a:t>DATA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array1 WORD 10,20,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30,40,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50,60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EAX,LENGTHOF array1	; 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EBX,SIZEOF array1	; 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658607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 data Directive spans multiple lines if each line (except the last) ends with a comma. The LENGTHOF and SIZEOF operators include all lines belonging to the same Directive:</a:t>
            </a:r>
          </a:p>
        </p:txBody>
      </p:sp>
    </p:spTree>
    <p:extLst>
      <p:ext uri="{BB962C8B-B14F-4D97-AF65-F5344CB8AC3E}">
        <p14:creationId xmlns:p14="http://schemas.microsoft.com/office/powerpoint/2010/main" val="34718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Symbols, </a:t>
            </a:r>
            <a:r>
              <a:rPr lang="es-MX" dirty="0" err="1"/>
              <a:t>Symbolic</a:t>
            </a:r>
            <a:r>
              <a:rPr lang="es-MX" dirty="0"/>
              <a:t> </a:t>
            </a:r>
            <a:r>
              <a:rPr lang="es-MX" dirty="0" err="1"/>
              <a:t>Constant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 symbol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identifier</a:t>
            </a:r>
            <a:r>
              <a:rPr lang="es-MX" dirty="0"/>
              <a:t>.</a:t>
            </a:r>
          </a:p>
          <a:p>
            <a:pPr lvl="2"/>
            <a:r>
              <a:rPr lang="es-MX" dirty="0" err="1"/>
              <a:t>ValorFinal</a:t>
            </a:r>
            <a:r>
              <a:rPr lang="es-MX" dirty="0"/>
              <a:t>, Fecha23</a:t>
            </a:r>
          </a:p>
          <a:p>
            <a:endParaRPr lang="es-MX" dirty="0"/>
          </a:p>
          <a:p>
            <a:r>
              <a:rPr lang="es-MX" dirty="0" err="1"/>
              <a:t>Symbolic</a:t>
            </a:r>
            <a:r>
              <a:rPr lang="es-MX" dirty="0"/>
              <a:t> </a:t>
            </a:r>
            <a:r>
              <a:rPr lang="es-MX" dirty="0" err="1" smtClean="0"/>
              <a:t>constant</a:t>
            </a:r>
            <a:r>
              <a:rPr lang="es-MX" dirty="0" smtClean="0"/>
              <a:t> (</a:t>
            </a:r>
            <a:r>
              <a:rPr lang="es-MX" sz="1800" i="1" dirty="0" err="1" smtClean="0"/>
              <a:t>is</a:t>
            </a:r>
            <a:r>
              <a:rPr lang="es-MX" sz="1800" i="1" dirty="0" smtClean="0"/>
              <a:t> </a:t>
            </a:r>
            <a:r>
              <a:rPr lang="es-MX" sz="1800" i="1" dirty="0" err="1" smtClean="0"/>
              <a:t>not</a:t>
            </a:r>
            <a:r>
              <a:rPr lang="es-MX" sz="1800" i="1" dirty="0" smtClean="0"/>
              <a:t> a </a:t>
            </a:r>
            <a:r>
              <a:rPr lang="es-MX" sz="1800" i="1" dirty="0" err="1" smtClean="0"/>
              <a:t>label</a:t>
            </a:r>
            <a:r>
              <a:rPr lang="es-MX" dirty="0" smtClean="0"/>
              <a:t>)</a:t>
            </a:r>
            <a:endParaRPr lang="es-MX" dirty="0"/>
          </a:p>
          <a:p>
            <a:pPr lvl="1"/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identifier</a:t>
            </a:r>
            <a:r>
              <a:rPr lang="es-MX" dirty="0"/>
              <a:t> </a:t>
            </a:r>
            <a:r>
              <a:rPr lang="es-MX" dirty="0" err="1"/>
              <a:t>associated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32/64-bit </a:t>
            </a:r>
            <a:r>
              <a:rPr lang="es-MX" dirty="0" err="1"/>
              <a:t>integer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/>
              <a:t>constant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Syntax</a:t>
            </a:r>
            <a:r>
              <a:rPr lang="es-MX" dirty="0"/>
              <a:t>     </a:t>
            </a:r>
            <a:r>
              <a:rPr lang="es-MX" dirty="0" err="1"/>
              <a:t>identifier</a:t>
            </a:r>
            <a:r>
              <a:rPr lang="es-MX" dirty="0"/>
              <a:t> = </a:t>
            </a:r>
            <a:r>
              <a:rPr lang="es-MX" dirty="0" err="1"/>
              <a:t>expression</a:t>
            </a:r>
            <a:r>
              <a:rPr lang="es-MX" dirty="0"/>
              <a:t>  </a:t>
            </a:r>
            <a:r>
              <a:rPr lang="es-MX" sz="2000" dirty="0"/>
              <a:t>(“=“ </a:t>
            </a:r>
            <a:r>
              <a:rPr lang="es-MX" sz="2000" i="1" dirty="0" err="1"/>
              <a:t>equal-sign</a:t>
            </a:r>
            <a:r>
              <a:rPr lang="es-MX" sz="2000" i="1" dirty="0"/>
              <a:t> </a:t>
            </a:r>
            <a:r>
              <a:rPr lang="es-MX" sz="2000" i="1" dirty="0" err="1"/>
              <a:t>directive</a:t>
            </a:r>
            <a:r>
              <a:rPr lang="es-MX" dirty="0"/>
              <a:t>)</a:t>
            </a:r>
          </a:p>
          <a:p>
            <a:pPr marL="914400" lvl="2" indent="0">
              <a:buNone/>
            </a:pPr>
            <a:r>
              <a:rPr lang="es-MX" dirty="0" err="1"/>
              <a:t>ValorFinal</a:t>
            </a:r>
            <a:r>
              <a:rPr lang="es-MX" dirty="0"/>
              <a:t> = 452</a:t>
            </a:r>
          </a:p>
          <a:p>
            <a:pPr marL="914400" lvl="2" indent="0">
              <a:buNone/>
            </a:pPr>
            <a:r>
              <a:rPr lang="es-MX" dirty="0"/>
              <a:t>MOV EAX, </a:t>
            </a:r>
            <a:r>
              <a:rPr lang="es-MX" dirty="0" err="1"/>
              <a:t>ValorFinal</a:t>
            </a:r>
            <a:r>
              <a:rPr lang="es-MX" dirty="0"/>
              <a:t>   </a:t>
            </a:r>
            <a:r>
              <a:rPr lang="es-MX" dirty="0" smtClean="0"/>
              <a:t>(</a:t>
            </a:r>
            <a:r>
              <a:rPr lang="es-MX" sz="2000" dirty="0" err="1" smtClean="0"/>
              <a:t>really</a:t>
            </a:r>
            <a:r>
              <a:rPr lang="es-MX" sz="2000" dirty="0" smtClean="0"/>
              <a:t> </a:t>
            </a:r>
            <a:r>
              <a:rPr lang="es-MX" sz="2000" dirty="0"/>
              <a:t>MOV EAX, 452</a:t>
            </a:r>
            <a:r>
              <a:rPr lang="es-MX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97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Symbols, </a:t>
            </a:r>
            <a:r>
              <a:rPr lang="es-MX" dirty="0" err="1"/>
              <a:t>Symbolic</a:t>
            </a:r>
            <a:r>
              <a:rPr lang="es-MX" dirty="0"/>
              <a:t> </a:t>
            </a:r>
            <a:r>
              <a:rPr lang="es-MX" dirty="0" err="1"/>
              <a:t>Constant</a:t>
            </a:r>
            <a:r>
              <a:rPr lang="es-MX" dirty="0"/>
              <a:t> - 2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Symbols do </a:t>
            </a:r>
            <a:r>
              <a:rPr lang="es-MX" dirty="0" err="1"/>
              <a:t>not</a:t>
            </a:r>
            <a:r>
              <a:rPr lang="es-MX" dirty="0"/>
              <a:t> reserve </a:t>
            </a:r>
            <a:r>
              <a:rPr lang="es-MX" dirty="0" err="1"/>
              <a:t>storage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Symbols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labels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Symbols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exist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smtClean="0"/>
              <a:t>time</a:t>
            </a:r>
            <a:r>
              <a:rPr lang="es-MX" dirty="0" smtClean="0"/>
              <a:t> </a:t>
            </a:r>
            <a:r>
              <a:rPr lang="es-MX" dirty="0" err="1"/>
              <a:t>while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Assembler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Assembling</a:t>
            </a:r>
            <a:r>
              <a:rPr lang="es-MX" dirty="0"/>
              <a:t> a </a:t>
            </a:r>
            <a:r>
              <a:rPr lang="es-MX" dirty="0" err="1"/>
              <a:t>program</a:t>
            </a:r>
            <a:r>
              <a:rPr lang="es-MX" dirty="0"/>
              <a:t> in </a:t>
            </a:r>
            <a:r>
              <a:rPr lang="es-MX" dirty="0" err="1"/>
              <a:t>Assemly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97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Constants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May</a:t>
            </a:r>
            <a:r>
              <a:rPr lang="es-MX" dirty="0"/>
              <a:t> be </a:t>
            </a:r>
            <a:r>
              <a:rPr lang="es-MX" dirty="0" err="1"/>
              <a:t>redifined</a:t>
            </a:r>
            <a:endParaRPr lang="es-MX" dirty="0"/>
          </a:p>
          <a:p>
            <a:pPr marL="914400" lvl="2" indent="0">
              <a:buNone/>
            </a:pPr>
            <a:r>
              <a:rPr lang="es-MX" dirty="0" err="1"/>
              <a:t>ValorFinal</a:t>
            </a:r>
            <a:r>
              <a:rPr lang="es-MX" dirty="0"/>
              <a:t> = </a:t>
            </a:r>
            <a:r>
              <a:rPr lang="es-MX" dirty="0" smtClean="0"/>
              <a:t>483</a:t>
            </a:r>
            <a:endParaRPr lang="es-MX" dirty="0"/>
          </a:p>
          <a:p>
            <a:pPr marL="914400" lvl="2" indent="0">
              <a:buNone/>
            </a:pPr>
            <a:r>
              <a:rPr lang="es-MX" dirty="0"/>
              <a:t>MOV EAX, </a:t>
            </a:r>
            <a:r>
              <a:rPr lang="es-MX" dirty="0" err="1"/>
              <a:t>ValorFinal</a:t>
            </a:r>
            <a:r>
              <a:rPr lang="es-MX" dirty="0"/>
              <a:t>       ; </a:t>
            </a:r>
            <a:r>
              <a:rPr lang="es-MX" dirty="0" err="1" smtClean="0"/>
              <a:t>really</a:t>
            </a:r>
            <a:r>
              <a:rPr lang="es-MX" dirty="0" smtClean="0"/>
              <a:t> </a:t>
            </a:r>
            <a:r>
              <a:rPr lang="es-MX" dirty="0"/>
              <a:t>MOV EAX, </a:t>
            </a:r>
            <a:r>
              <a:rPr lang="es-MX" dirty="0" smtClean="0"/>
              <a:t>483</a:t>
            </a:r>
            <a:endParaRPr lang="es-MX" dirty="0"/>
          </a:p>
          <a:p>
            <a:pPr marL="914400" lvl="2" indent="0">
              <a:buNone/>
            </a:pPr>
            <a:r>
              <a:rPr lang="es-MX" dirty="0" err="1"/>
              <a:t>ValorFinal</a:t>
            </a:r>
            <a:r>
              <a:rPr lang="es-MX" dirty="0"/>
              <a:t> = 627</a:t>
            </a:r>
          </a:p>
          <a:p>
            <a:pPr marL="914400" lvl="2" indent="0">
              <a:buNone/>
            </a:pPr>
            <a:r>
              <a:rPr lang="es-MX" dirty="0"/>
              <a:t>MOV EAX, </a:t>
            </a:r>
            <a:r>
              <a:rPr lang="es-MX" dirty="0" err="1"/>
              <a:t>ValorFinal</a:t>
            </a:r>
            <a:r>
              <a:rPr lang="es-MX" dirty="0"/>
              <a:t>       ; </a:t>
            </a:r>
            <a:r>
              <a:rPr lang="es-MX" dirty="0" err="1" smtClean="0"/>
              <a:t>really</a:t>
            </a:r>
            <a:r>
              <a:rPr lang="es-MX" dirty="0" smtClean="0"/>
              <a:t> </a:t>
            </a:r>
            <a:r>
              <a:rPr lang="es-MX" dirty="0"/>
              <a:t>MOV EAX, 627</a:t>
            </a:r>
          </a:p>
          <a:p>
            <a:pPr lvl="2"/>
            <a:endParaRPr lang="es-MX" dirty="0"/>
          </a:p>
          <a:p>
            <a:r>
              <a:rPr lang="es-MX" dirty="0" err="1"/>
              <a:t>Why</a:t>
            </a:r>
            <a:r>
              <a:rPr lang="es-MX" dirty="0"/>
              <a:t> use Symbols?  </a:t>
            </a:r>
            <a:r>
              <a:rPr lang="es-MX" dirty="0" err="1"/>
              <a:t>Clarifies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program</a:t>
            </a:r>
            <a:endParaRPr lang="es-MX" dirty="0"/>
          </a:p>
          <a:p>
            <a:pPr lvl="2"/>
            <a:r>
              <a:rPr lang="es-MX" dirty="0" err="1"/>
              <a:t>Better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i="1" dirty="0" err="1"/>
              <a:t>ValorFinal</a:t>
            </a:r>
            <a:r>
              <a:rPr lang="es-MX" dirty="0"/>
              <a:t> </a:t>
            </a:r>
            <a:r>
              <a:rPr lang="es-MX" dirty="0" err="1"/>
              <a:t>instead</a:t>
            </a:r>
            <a:r>
              <a:rPr lang="es-MX" dirty="0"/>
              <a:t> of </a:t>
            </a:r>
            <a:r>
              <a:rPr lang="es-MX" i="1" dirty="0" smtClean="0"/>
              <a:t>483</a:t>
            </a:r>
            <a:r>
              <a:rPr lang="es-MX" dirty="0" smtClean="0"/>
              <a:t> </a:t>
            </a:r>
            <a:endParaRPr lang="es-MX" dirty="0"/>
          </a:p>
          <a:p>
            <a:pPr marL="914400" lvl="2" indent="0">
              <a:buNone/>
            </a:pPr>
            <a:r>
              <a:rPr lang="es-MX" dirty="0" err="1"/>
              <a:t>EscKey</a:t>
            </a:r>
            <a:r>
              <a:rPr lang="es-MX" dirty="0"/>
              <a:t> = 27</a:t>
            </a:r>
          </a:p>
          <a:p>
            <a:pPr marL="914400" lvl="2" indent="0">
              <a:buNone/>
            </a:pPr>
            <a:r>
              <a:rPr lang="es-MX" dirty="0"/>
              <a:t>MOV AL, </a:t>
            </a:r>
            <a:r>
              <a:rPr lang="es-MX" dirty="0" err="1"/>
              <a:t>EscKey</a:t>
            </a:r>
            <a:r>
              <a:rPr lang="es-MX" dirty="0"/>
              <a:t>               ; </a:t>
            </a:r>
            <a:r>
              <a:rPr lang="es-MX" dirty="0" err="1" smtClean="0"/>
              <a:t>really</a:t>
            </a:r>
            <a:r>
              <a:rPr lang="es-MX" dirty="0" smtClean="0"/>
              <a:t> </a:t>
            </a:r>
            <a:r>
              <a:rPr lang="es-MX" dirty="0"/>
              <a:t>MOV EAX, 27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75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Assembly Program (Code)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s-MX" altLang="en-US" dirty="0" smtClean="0">
                <a:solidFill>
                  <a:srgbClr val="FF0000"/>
                </a:solidFill>
              </a:rPr>
              <a:t>ejerBC03a.asm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/>
              <a:t>T</a:t>
            </a:r>
            <a:r>
              <a:rPr lang="en-US" altLang="en-US" dirty="0" smtClean="0"/>
              <a:t>he running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473450"/>
            <a:ext cx="6210300" cy="28384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73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 smtClean="0"/>
              <a:t>19-sep-2019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2480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Operators</a:t>
            </a:r>
            <a:r>
              <a:rPr lang="es-MX" dirty="0"/>
              <a:t> in </a:t>
            </a:r>
            <a:r>
              <a:rPr lang="es-MX" dirty="0" err="1"/>
              <a:t>operands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sz="4000" b="1" dirty="0"/>
              <a:t>Data-Related Operators in operands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9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Data-Related Operators</a:t>
            </a:r>
            <a:r>
              <a:rPr lang="en-US" dirty="0"/>
              <a:t> in </a:t>
            </a:r>
            <a:r>
              <a:rPr lang="en-US" b="1" dirty="0" smtClean="0"/>
              <a:t>Operands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altLang="en-US" dirty="0" smtClean="0"/>
              <a:t>Data-</a:t>
            </a:r>
            <a:r>
              <a:rPr lang="es-MX" altLang="en-US" dirty="0" err="1" smtClean="0"/>
              <a:t>Related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Operators</a:t>
            </a:r>
            <a:r>
              <a:rPr lang="es-MX" altLang="en-US" dirty="0" smtClean="0"/>
              <a:t> </a:t>
            </a:r>
            <a:r>
              <a:rPr lang="es-MX" altLang="en-US" dirty="0"/>
              <a:t>are a </a:t>
            </a:r>
            <a:r>
              <a:rPr lang="es-MX" altLang="en-US" dirty="0" err="1"/>
              <a:t>kind</a:t>
            </a:r>
            <a:r>
              <a:rPr lang="es-MX" altLang="en-US" dirty="0"/>
              <a:t> of </a:t>
            </a:r>
            <a:r>
              <a:rPr lang="es-MX" altLang="en-US" dirty="0" err="1"/>
              <a:t>Directives</a:t>
            </a:r>
            <a:r>
              <a:rPr lang="es-MX" altLang="en-US" dirty="0"/>
              <a:t>, </a:t>
            </a:r>
            <a:r>
              <a:rPr lang="es-MX" altLang="en-US" dirty="0" err="1"/>
              <a:t>that</a:t>
            </a:r>
            <a:r>
              <a:rPr lang="es-MX" altLang="en-US" dirty="0"/>
              <a:t> are </a:t>
            </a:r>
            <a:r>
              <a:rPr lang="es-MX" altLang="en-US" dirty="0" err="1"/>
              <a:t>not</a:t>
            </a:r>
            <a:r>
              <a:rPr lang="es-MX" altLang="en-US" dirty="0"/>
              <a:t> </a:t>
            </a:r>
            <a:r>
              <a:rPr lang="es-MX" altLang="en-US" dirty="0" err="1"/>
              <a:t>executable</a:t>
            </a:r>
            <a:r>
              <a:rPr lang="es-MX" altLang="en-US" dirty="0"/>
              <a:t> </a:t>
            </a:r>
            <a:r>
              <a:rPr lang="es-MX" altLang="en-US" dirty="0" err="1"/>
              <a:t>instructions</a:t>
            </a:r>
            <a:r>
              <a:rPr lang="es-MX" altLang="en-US" dirty="0"/>
              <a:t>, </a:t>
            </a:r>
            <a:r>
              <a:rPr lang="es-MX" altLang="en-US" dirty="0" err="1"/>
              <a:t>instead</a:t>
            </a:r>
            <a:r>
              <a:rPr lang="es-MX" altLang="en-US" dirty="0"/>
              <a:t> </a:t>
            </a:r>
            <a:r>
              <a:rPr lang="es-MX" altLang="en-US" dirty="0" err="1"/>
              <a:t>they</a:t>
            </a:r>
            <a:r>
              <a:rPr lang="es-MX" altLang="en-US" dirty="0"/>
              <a:t> are </a:t>
            </a:r>
            <a:r>
              <a:rPr lang="es-MX" altLang="en-US" dirty="0" err="1"/>
              <a:t>only</a:t>
            </a:r>
            <a:r>
              <a:rPr lang="es-MX" altLang="en-US" dirty="0"/>
              <a:t> </a:t>
            </a:r>
            <a:r>
              <a:rPr lang="es-MX" altLang="en-US" dirty="0" err="1" smtClean="0"/>
              <a:t>assembled</a:t>
            </a:r>
            <a:r>
              <a:rPr lang="es-MX" altLang="en-US" dirty="0" smtClean="0"/>
              <a:t> </a:t>
            </a:r>
            <a:r>
              <a:rPr lang="es-MX" altLang="en-US" dirty="0" err="1"/>
              <a:t>by</a:t>
            </a:r>
            <a:r>
              <a:rPr lang="es-MX" altLang="en-US" dirty="0"/>
              <a:t> </a:t>
            </a:r>
            <a:r>
              <a:rPr lang="es-MX" altLang="en-US" dirty="0" err="1"/>
              <a:t>the</a:t>
            </a:r>
            <a:r>
              <a:rPr lang="es-MX" altLang="en-US" dirty="0"/>
              <a:t> </a:t>
            </a:r>
            <a:r>
              <a:rPr lang="es-MX" altLang="en-US" dirty="0" err="1" smtClean="0"/>
              <a:t>assemblers</a:t>
            </a:r>
            <a:r>
              <a:rPr lang="es-MX" altLang="en-US" dirty="0" smtClean="0"/>
              <a:t> (.CODE </a:t>
            </a:r>
            <a:r>
              <a:rPr lang="es-MX" altLang="en-US" dirty="0" err="1" smtClean="0"/>
              <a:t>segment</a:t>
            </a:r>
            <a:r>
              <a:rPr lang="es-MX" altLang="en-US" dirty="0" smtClean="0"/>
              <a:t>).</a:t>
            </a:r>
            <a:endParaRPr lang="en-US" altLang="en-US" dirty="0"/>
          </a:p>
          <a:p>
            <a:r>
              <a:rPr lang="en-US" altLang="en-US" dirty="0"/>
              <a:t>OFFSET Operator</a:t>
            </a:r>
          </a:p>
          <a:p>
            <a:r>
              <a:rPr lang="en-US" altLang="en-US" dirty="0"/>
              <a:t>TYPE Operator</a:t>
            </a:r>
          </a:p>
          <a:p>
            <a:r>
              <a:rPr lang="en-US" altLang="en-US" dirty="0"/>
              <a:t>LENGTHOF Operator</a:t>
            </a:r>
          </a:p>
          <a:p>
            <a:r>
              <a:rPr lang="en-US" altLang="en-US" dirty="0"/>
              <a:t>SIZEOF Operator</a:t>
            </a:r>
          </a:p>
          <a:p>
            <a:r>
              <a:rPr lang="es-MX" altLang="en-US" dirty="0"/>
              <a:t>and more …</a:t>
            </a: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12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700808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/>
              <a:t>OFFSET returns </a:t>
            </a:r>
            <a:r>
              <a:rPr lang="en-US" altLang="en-US" sz="2200" dirty="0"/>
              <a:t>the </a:t>
            </a:r>
            <a:r>
              <a:rPr lang="en-US" altLang="en-US" sz="2200" i="1" dirty="0"/>
              <a:t>distance</a:t>
            </a:r>
            <a:r>
              <a:rPr lang="en-US" altLang="en-US" sz="2200" dirty="0"/>
              <a:t> in bytes, of a </a:t>
            </a:r>
            <a:r>
              <a:rPr lang="en-US" altLang="en-US" sz="2200" i="1" dirty="0"/>
              <a:t>label</a:t>
            </a:r>
            <a:r>
              <a:rPr lang="en-US" altLang="en-US" sz="2200" dirty="0"/>
              <a:t> from the beginning of its enclosing </a:t>
            </a:r>
            <a:r>
              <a:rPr lang="en-US" altLang="en-US" sz="2200" dirty="0" smtClean="0"/>
              <a:t>DATA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segment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Protected mode: 32, 64 bits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Real mode: 16 bits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548557"/>
            <a:ext cx="4800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79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71600" y="2467000"/>
            <a:ext cx="6477000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</a:t>
            </a:r>
            <a:r>
              <a:rPr lang="en-US" altLang="en-US" sz="1800" b="1" dirty="0" smtClean="0">
                <a:latin typeface="Courier New" pitchFamily="49" charset="0"/>
              </a:rPr>
              <a:t>BYTE 404000h </a:t>
            </a:r>
            <a:r>
              <a:rPr lang="en-US" altLang="en-US" sz="1800" b="1" dirty="0">
                <a:latin typeface="Courier New" pitchFamily="49" charset="0"/>
              </a:rPr>
              <a:t>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dVal2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	; ESI = 00404000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	; ESI = 00404001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	; ESI = </a:t>
            </a:r>
            <a:r>
              <a:rPr lang="en-US" altLang="en-US" sz="1800" b="1" dirty="0" smtClean="0">
                <a:latin typeface="Courier New" pitchFamily="49" charset="0"/>
              </a:rPr>
              <a:t>0040____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dVal2	; ESI = 0040____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628800"/>
            <a:ext cx="7696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Let's assume that the DATA segment begins at 00000000h:</a:t>
            </a:r>
          </a:p>
        </p:txBody>
      </p:sp>
    </p:spTree>
    <p:extLst>
      <p:ext uri="{BB962C8B-B14F-4D97-AF65-F5344CB8AC3E}">
        <p14:creationId xmlns:p14="http://schemas.microsoft.com/office/powerpoint/2010/main" val="417080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to C/C++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0" y="3200400"/>
            <a:ext cx="2819400" cy="2100808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// C++ version: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char </a:t>
            </a:r>
            <a:r>
              <a:rPr lang="en-US" altLang="en-US" sz="1800" b="1" dirty="0">
                <a:latin typeface="Courier New" pitchFamily="49" charset="0"/>
              </a:rPr>
              <a:t>array[1000];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char </a:t>
            </a:r>
            <a:r>
              <a:rPr lang="en-US" altLang="en-US" sz="1800" b="1" dirty="0">
                <a:latin typeface="Courier New" pitchFamily="49" charset="0"/>
              </a:rPr>
              <a:t>* p = array;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value returned by OFFSET is a pointer. Compare the following code written for both C++ and assembly language: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91000" y="3200400"/>
            <a:ext cx="4114800" cy="2316832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Assembly language: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 BYTE 1000 DUP</a:t>
            </a:r>
            <a:r>
              <a:rPr lang="en-US" altLang="en-US" sz="1800" b="1" dirty="0" smtClean="0">
                <a:latin typeface="Courier New" pitchFamily="49" charset="0"/>
              </a:rPr>
              <a:t>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	 ESI,OFFSET array</a:t>
            </a:r>
          </a:p>
        </p:txBody>
      </p:sp>
    </p:spTree>
    <p:extLst>
      <p:ext uri="{BB962C8B-B14F-4D97-AF65-F5344CB8AC3E}">
        <p14:creationId xmlns:p14="http://schemas.microsoft.com/office/powerpoint/2010/main" val="188088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Assembly Program (Code)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s-MX" altLang="en-US" dirty="0" smtClean="0">
                <a:solidFill>
                  <a:srgbClr val="FF0000"/>
                </a:solidFill>
              </a:rPr>
              <a:t>ejerBC01a.asm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/>
              <a:t>T</a:t>
            </a:r>
            <a:r>
              <a:rPr lang="en-US" altLang="en-US" dirty="0" smtClean="0"/>
              <a:t>he running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3861048"/>
            <a:ext cx="6162675" cy="17240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98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Assembly Program (Code)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s-MX" altLang="en-US" dirty="0" smtClean="0">
                <a:solidFill>
                  <a:srgbClr val="FF0000"/>
                </a:solidFill>
              </a:rPr>
              <a:t>ejerBC02a.asm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/>
              <a:t>T</a:t>
            </a:r>
            <a:r>
              <a:rPr lang="en-US" altLang="en-US" dirty="0" smtClean="0"/>
              <a:t>he running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417347"/>
            <a:ext cx="619125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36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621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The TYPE operator returns the </a:t>
            </a:r>
            <a:r>
              <a:rPr lang="en-US" altLang="en-US" i="1" dirty="0"/>
              <a:t>size</a:t>
            </a:r>
            <a:r>
              <a:rPr lang="en-US" altLang="en-US" dirty="0"/>
              <a:t>, in bytes, of a single element of a </a:t>
            </a:r>
            <a:r>
              <a:rPr lang="en-US" altLang="en-US" dirty="0" smtClean="0"/>
              <a:t>data </a:t>
            </a:r>
            <a:r>
              <a:rPr lang="en-US" altLang="en-US" dirty="0"/>
              <a:t>declaration.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95500" y="2852936"/>
            <a:ext cx="4953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var1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var2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var3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var4 QWORD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var1	;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var2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var3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EAX, TYPE var4	; _</a:t>
            </a:r>
          </a:p>
        </p:txBody>
      </p:sp>
    </p:spTree>
    <p:extLst>
      <p:ext uri="{BB962C8B-B14F-4D97-AF65-F5344CB8AC3E}">
        <p14:creationId xmlns:p14="http://schemas.microsoft.com/office/powerpoint/2010/main" val="68418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593</Words>
  <Application>Microsoft Office PowerPoint</Application>
  <PresentationFormat>Presentación en pantalla (4:3)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Tema de Office</vt:lpstr>
      <vt:lpstr>ORGANIZACIÓN Y PROGRAMACIÓN DE COMPUTADORAS</vt:lpstr>
      <vt:lpstr>Operators in operands</vt:lpstr>
      <vt:lpstr>Data-Related Operators in Operands</vt:lpstr>
      <vt:lpstr>OFFSET Operator</vt:lpstr>
      <vt:lpstr>OFFSET Examples</vt:lpstr>
      <vt:lpstr>Relating to C/C++</vt:lpstr>
      <vt:lpstr>First Assembly Program (Code)</vt:lpstr>
      <vt:lpstr>Second Assembly Program (Code)</vt:lpstr>
      <vt:lpstr>TYPE Operator</vt:lpstr>
      <vt:lpstr>LENGTHOF Operator</vt:lpstr>
      <vt:lpstr>SIZEOF Operator</vt:lpstr>
      <vt:lpstr>Spanning Multiple Lines (1 of 2)</vt:lpstr>
      <vt:lpstr>Spanning Multiple Lines (2 of 2)</vt:lpstr>
      <vt:lpstr>Symbols, Symbolic Constant</vt:lpstr>
      <vt:lpstr>Symbols, Symbolic Constant - 2</vt:lpstr>
      <vt:lpstr>Symbolic Constants</vt:lpstr>
      <vt:lpstr>First Assembly Program (Code)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234</cp:revision>
  <cp:lastPrinted>2018-09-18T17:44:19Z</cp:lastPrinted>
  <dcterms:created xsi:type="dcterms:W3CDTF">2014-08-28T12:23:32Z</dcterms:created>
  <dcterms:modified xsi:type="dcterms:W3CDTF">2019-09-18T21:27:30Z</dcterms:modified>
</cp:coreProperties>
</file>