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1" r:id="rId3"/>
    <p:sldId id="262" r:id="rId4"/>
    <p:sldId id="303" r:id="rId5"/>
    <p:sldId id="291" r:id="rId6"/>
    <p:sldId id="273" r:id="rId7"/>
    <p:sldId id="275" r:id="rId8"/>
    <p:sldId id="274" r:id="rId9"/>
    <p:sldId id="277" r:id="rId10"/>
    <p:sldId id="304" r:id="rId11"/>
    <p:sldId id="290" r:id="rId12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39C-396D-42FA-B267-8FE361E9BB36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03C8-B67F-4D7E-AB9A-2311E97168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22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07/10/2019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to Test for a </a:t>
            </a:r>
            <a:r>
              <a:rPr lang="en-US" dirty="0" err="1" smtClean="0"/>
              <a:t>J</a:t>
            </a:r>
            <a:r>
              <a:rPr lang="en-US" dirty="0" err="1" smtClean="0">
                <a:solidFill>
                  <a:srgbClr val="FF0000"/>
                </a:solidFill>
              </a:rPr>
              <a:t>cond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How many flags have to be tested for a </a:t>
            </a:r>
            <a:r>
              <a:rPr lang="en-US" altLang="en-US" dirty="0" err="1" smtClean="0"/>
              <a:t>J</a:t>
            </a:r>
            <a:r>
              <a:rPr lang="en-US" altLang="en-US" dirty="0" err="1" smtClean="0">
                <a:solidFill>
                  <a:srgbClr val="FF0000"/>
                </a:solidFill>
              </a:rPr>
              <a:t>cond</a:t>
            </a:r>
            <a:r>
              <a:rPr lang="en-US" altLang="en-US" dirty="0" smtClean="0"/>
              <a:t>, when implementing a Boolean expression of a </a:t>
            </a:r>
            <a:r>
              <a:rPr lang="en-US" altLang="en-US" dirty="0" smtClean="0"/>
              <a:t>HLL’s Algorithm Structure (if, while, …)?</a:t>
            </a:r>
            <a:endParaRPr lang="en-US" altLang="en-US" dirty="0"/>
          </a:p>
          <a:p>
            <a:endParaRPr lang="es-MX" dirty="0" smtClean="0"/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signed</a:t>
            </a:r>
            <a:r>
              <a:rPr lang="es-MX" dirty="0" smtClean="0"/>
              <a:t> </a:t>
            </a:r>
            <a:r>
              <a:rPr lang="es-MX" dirty="0" err="1" smtClean="0"/>
              <a:t>expressions</a:t>
            </a:r>
            <a:r>
              <a:rPr lang="es-MX" dirty="0" smtClean="0"/>
              <a:t>?</a:t>
            </a:r>
          </a:p>
          <a:p>
            <a:pPr lvl="1"/>
            <a:r>
              <a:rPr lang="es-MX" dirty="0" err="1" smtClean="0"/>
              <a:t>Chiefly</a:t>
            </a:r>
            <a:r>
              <a:rPr lang="es-MX" dirty="0" smtClean="0"/>
              <a:t>,  </a:t>
            </a:r>
            <a:r>
              <a:rPr lang="es-MX" dirty="0" smtClean="0">
                <a:solidFill>
                  <a:srgbClr val="FF0000"/>
                </a:solidFill>
              </a:rPr>
              <a:t>CF</a:t>
            </a:r>
            <a:r>
              <a:rPr lang="es-MX" dirty="0" smtClean="0"/>
              <a:t> and </a:t>
            </a:r>
            <a:r>
              <a:rPr lang="es-MX" dirty="0" smtClean="0">
                <a:solidFill>
                  <a:srgbClr val="FF0000"/>
                </a:solidFill>
              </a:rPr>
              <a:t>ZF</a:t>
            </a:r>
            <a:r>
              <a:rPr lang="es-MX" dirty="0" smtClean="0"/>
              <a:t> </a:t>
            </a:r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 smtClean="0"/>
              <a:t>signed</a:t>
            </a:r>
            <a:r>
              <a:rPr lang="es-MX" dirty="0" smtClean="0"/>
              <a:t> </a:t>
            </a:r>
            <a:r>
              <a:rPr lang="es-MX" dirty="0" err="1"/>
              <a:t>expressions</a:t>
            </a:r>
            <a:r>
              <a:rPr lang="es-MX" dirty="0" smtClean="0"/>
              <a:t>?</a:t>
            </a:r>
          </a:p>
          <a:p>
            <a:pPr lvl="1"/>
            <a:r>
              <a:rPr lang="en-US" altLang="en-US" dirty="0" smtClean="0"/>
              <a:t>Mainly,  </a:t>
            </a:r>
            <a:r>
              <a:rPr lang="en-US" altLang="en-US" dirty="0" smtClean="0">
                <a:solidFill>
                  <a:srgbClr val="FF0000"/>
                </a:solidFill>
              </a:rPr>
              <a:t>SF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OF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508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08-oct-2019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4796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 smtClean="0"/>
              <a:t>Transfer of Control</a:t>
            </a:r>
            <a:r>
              <a:rPr lang="es-MX" dirty="0" smtClean="0"/>
              <a:t> </a:t>
            </a:r>
            <a:r>
              <a:rPr lang="es-MX" dirty="0" err="1"/>
              <a:t>Instructions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Transfer of Control (</a:t>
            </a:r>
            <a:r>
              <a:rPr lang="es-MX" b="1" dirty="0" err="1" smtClean="0"/>
              <a:t>jump</a:t>
            </a:r>
            <a:r>
              <a:rPr lang="es-MX" b="1" dirty="0" smtClean="0"/>
              <a:t>) </a:t>
            </a:r>
            <a:r>
              <a:rPr lang="es-MX" b="1" dirty="0" err="1"/>
              <a:t>I</a:t>
            </a:r>
            <a:r>
              <a:rPr lang="es-MX" b="1" dirty="0" err="1" smtClean="0"/>
              <a:t>nstructions</a:t>
            </a:r>
            <a:endParaRPr lang="es-MX" b="1" dirty="0"/>
          </a:p>
          <a:p>
            <a:endParaRPr lang="es-MX" dirty="0"/>
          </a:p>
          <a:p>
            <a:r>
              <a:rPr lang="es-MX" i="1" dirty="0" err="1"/>
              <a:t>Unconditional</a:t>
            </a:r>
            <a:r>
              <a:rPr lang="es-MX" dirty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i="1" dirty="0" err="1" smtClean="0"/>
              <a:t>Imperative</a:t>
            </a:r>
            <a:r>
              <a:rPr lang="es-MX" dirty="0" smtClean="0"/>
              <a:t> Transfer of Control </a:t>
            </a:r>
            <a:r>
              <a:rPr lang="es-MX" dirty="0" err="1"/>
              <a:t>I</a:t>
            </a:r>
            <a:r>
              <a:rPr lang="es-MX" dirty="0" err="1" smtClean="0"/>
              <a:t>nstruction</a:t>
            </a:r>
            <a:endParaRPr lang="es-MX" dirty="0"/>
          </a:p>
          <a:p>
            <a:pPr lvl="2"/>
            <a:r>
              <a:rPr lang="es-MX" dirty="0" err="1"/>
              <a:t>J</a:t>
            </a:r>
            <a:r>
              <a:rPr lang="es-MX" dirty="0" err="1" smtClean="0"/>
              <a:t>ump</a:t>
            </a:r>
            <a:r>
              <a:rPr lang="es-MX" dirty="0" smtClean="0"/>
              <a:t> </a:t>
            </a:r>
            <a:r>
              <a:rPr lang="es-MX" dirty="0" err="1"/>
              <a:t>instruction</a:t>
            </a:r>
            <a:r>
              <a:rPr lang="es-MX" dirty="0"/>
              <a:t>: </a:t>
            </a:r>
            <a:r>
              <a:rPr lang="es-MX" b="1" dirty="0"/>
              <a:t>JMP</a:t>
            </a:r>
          </a:p>
          <a:p>
            <a:endParaRPr lang="es-MX" dirty="0"/>
          </a:p>
          <a:p>
            <a:r>
              <a:rPr lang="es-MX" i="1" dirty="0" err="1"/>
              <a:t>Conditional</a:t>
            </a:r>
            <a:r>
              <a:rPr lang="es-MX" dirty="0"/>
              <a:t> T</a:t>
            </a:r>
            <a:r>
              <a:rPr lang="es-MX" dirty="0" smtClean="0"/>
              <a:t>ransfer of Control </a:t>
            </a:r>
            <a:r>
              <a:rPr lang="es-MX" dirty="0" err="1"/>
              <a:t>I</a:t>
            </a:r>
            <a:r>
              <a:rPr lang="es-MX" dirty="0" err="1" smtClean="0"/>
              <a:t>nstructions</a:t>
            </a:r>
            <a:endParaRPr lang="es-MX" dirty="0"/>
          </a:p>
          <a:p>
            <a:pPr lvl="2"/>
            <a:r>
              <a:rPr lang="es-MX" i="1" dirty="0" err="1"/>
              <a:t>Conditional</a:t>
            </a:r>
            <a:r>
              <a:rPr lang="es-MX" dirty="0"/>
              <a:t> </a:t>
            </a:r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: </a:t>
            </a:r>
            <a:r>
              <a:rPr lang="es-MX" b="1" dirty="0" err="1"/>
              <a:t>J</a:t>
            </a:r>
            <a:r>
              <a:rPr lang="es-MX" b="1" i="1" dirty="0" err="1">
                <a:solidFill>
                  <a:srgbClr val="FF0000"/>
                </a:solidFill>
              </a:rPr>
              <a:t>cond</a:t>
            </a:r>
            <a:r>
              <a:rPr lang="es-MX" b="1" dirty="0"/>
              <a:t> </a:t>
            </a:r>
            <a:r>
              <a:rPr lang="es-MX" b="1" dirty="0" smtClean="0"/>
              <a:t> </a:t>
            </a:r>
            <a:r>
              <a:rPr lang="es-MX" dirty="0" err="1" smtClean="0"/>
              <a:t>family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b="1" dirty="0"/>
              <a:t>JMP</a:t>
            </a:r>
            <a:r>
              <a:rPr lang="es-MX" sz="2000" dirty="0"/>
              <a:t> </a:t>
            </a:r>
            <a:r>
              <a:rPr lang="es-MX" sz="2000" dirty="0" err="1"/>
              <a:t>instruction</a:t>
            </a:r>
            <a:endParaRPr lang="en-US" sz="2000" dirty="0"/>
          </a:p>
          <a:p>
            <a:r>
              <a:rPr lang="en-US" sz="2000" dirty="0"/>
              <a:t>Causes an </a:t>
            </a:r>
            <a:r>
              <a:rPr lang="en-US" sz="2000" i="1" dirty="0"/>
              <a:t>unconditional </a:t>
            </a:r>
            <a:r>
              <a:rPr lang="en-US" sz="2000" i="1" dirty="0" smtClean="0"/>
              <a:t>transfer of control</a:t>
            </a:r>
            <a:r>
              <a:rPr lang="en-US" sz="2000" dirty="0" smtClean="0"/>
              <a:t> </a:t>
            </a:r>
            <a:r>
              <a:rPr lang="en-US" sz="2000" dirty="0"/>
              <a:t>(jump) to a destination (</a:t>
            </a:r>
            <a:r>
              <a:rPr lang="en-US" sz="2000" i="1" dirty="0" smtClean="0"/>
              <a:t>label:</a:t>
            </a:r>
            <a:r>
              <a:rPr lang="en-US" sz="2000" dirty="0" smtClean="0"/>
              <a:t>), </a:t>
            </a:r>
            <a:r>
              <a:rPr lang="en-US" sz="2000" dirty="0"/>
              <a:t>inside </a:t>
            </a:r>
            <a:r>
              <a:rPr lang="en-US" sz="2000" i="1" dirty="0"/>
              <a:t>.CODE</a:t>
            </a:r>
            <a:r>
              <a:rPr lang="en-US" sz="2000" dirty="0"/>
              <a:t>.</a:t>
            </a:r>
          </a:p>
          <a:p>
            <a:r>
              <a:rPr lang="en-US" sz="2000" dirty="0"/>
              <a:t>This destination (</a:t>
            </a:r>
            <a:r>
              <a:rPr lang="en-US" sz="2000" i="1" dirty="0" smtClean="0"/>
              <a:t>label:</a:t>
            </a:r>
            <a:r>
              <a:rPr lang="en-US" sz="2000" dirty="0" smtClean="0"/>
              <a:t>) </a:t>
            </a:r>
            <a:r>
              <a:rPr lang="en-US" sz="2000" dirty="0"/>
              <a:t>is translated like an offset.</a:t>
            </a:r>
          </a:p>
          <a:p>
            <a:r>
              <a:rPr lang="en-US" sz="2000" b="1" dirty="0"/>
              <a:t>Syntax</a:t>
            </a:r>
            <a:r>
              <a:rPr lang="en-US" sz="2000" dirty="0"/>
              <a:t>:  JMP </a:t>
            </a:r>
            <a:r>
              <a:rPr lang="en-US" sz="2000" i="1" dirty="0"/>
              <a:t>label</a:t>
            </a:r>
          </a:p>
          <a:p>
            <a:r>
              <a:rPr lang="en-US" sz="2000" b="1" dirty="0"/>
              <a:t>Logic</a:t>
            </a:r>
            <a:r>
              <a:rPr lang="en-US" sz="2000" dirty="0"/>
              <a:t>: EIP </a:t>
            </a:r>
            <a:r>
              <a:rPr lang="en-US" sz="2000" dirty="0">
                <a:sym typeface="Wingdings" panose="05000000000000000000" pitchFamily="2" charset="2"/>
              </a:rPr>
              <a:t></a:t>
            </a:r>
            <a:r>
              <a:rPr lang="en-US" sz="2000" dirty="0"/>
              <a:t> OFFSET </a:t>
            </a:r>
            <a:r>
              <a:rPr lang="en-US" sz="2000" i="1" dirty="0"/>
              <a:t>label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91680" y="4446375"/>
            <a:ext cx="209550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lbl2: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 JMP lbl2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716016" y="4437112"/>
            <a:ext cx="209550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	  JMP lbl3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lbl3:</a:t>
            </a:r>
          </a:p>
        </p:txBody>
      </p:sp>
    </p:spTree>
    <p:extLst>
      <p:ext uri="{BB962C8B-B14F-4D97-AF65-F5344CB8AC3E}">
        <p14:creationId xmlns:p14="http://schemas.microsoft.com/office/powerpoint/2010/main" val="429264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Conditional</a:t>
            </a:r>
            <a:r>
              <a:rPr lang="es-MX" dirty="0"/>
              <a:t> </a:t>
            </a:r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7288" y="2348880"/>
            <a:ext cx="82296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err="1"/>
              <a:t>J</a:t>
            </a:r>
            <a:r>
              <a:rPr lang="es-MX" sz="2000" b="1" i="1" dirty="0" err="1">
                <a:solidFill>
                  <a:srgbClr val="FF0000"/>
                </a:solidFill>
              </a:rPr>
              <a:t>cond</a:t>
            </a:r>
            <a:r>
              <a:rPr lang="es-MX" sz="2000" dirty="0"/>
              <a:t> </a:t>
            </a:r>
            <a:r>
              <a:rPr lang="es-MX" sz="2000" dirty="0" err="1"/>
              <a:t>instructions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conditional transfer</a:t>
            </a:r>
            <a:r>
              <a:rPr lang="en-US" sz="2000" dirty="0"/>
              <a:t> (</a:t>
            </a:r>
            <a:r>
              <a:rPr lang="en-US" sz="2000" dirty="0" err="1"/>
              <a:t>J</a:t>
            </a:r>
            <a:r>
              <a:rPr lang="en-US" sz="2000" i="1" dirty="0" err="1">
                <a:solidFill>
                  <a:srgbClr val="FF0000"/>
                </a:solidFill>
              </a:rPr>
              <a:t>cond</a:t>
            </a:r>
            <a:r>
              <a:rPr lang="en-US" sz="2000" dirty="0"/>
              <a:t>) to a destination </a:t>
            </a:r>
            <a:r>
              <a:rPr lang="en-US" sz="2000" dirty="0" smtClean="0"/>
              <a:t>(</a:t>
            </a:r>
            <a:r>
              <a:rPr lang="en-US" sz="2000" i="1" dirty="0" smtClean="0"/>
              <a:t>label:</a:t>
            </a:r>
            <a:r>
              <a:rPr lang="en-US" sz="2000" dirty="0" smtClean="0"/>
              <a:t>), </a:t>
            </a:r>
            <a:r>
              <a:rPr lang="en-US" sz="2000" dirty="0"/>
              <a:t>inside </a:t>
            </a:r>
            <a:r>
              <a:rPr lang="en-US" sz="2000" i="1" dirty="0"/>
              <a:t>.CODE</a:t>
            </a:r>
            <a:r>
              <a:rPr lang="en-US" sz="2000" dirty="0"/>
              <a:t>, jumps, only if the </a:t>
            </a:r>
            <a:r>
              <a:rPr lang="en-US" sz="2000" i="1" dirty="0">
                <a:solidFill>
                  <a:srgbClr val="FF0000"/>
                </a:solidFill>
              </a:rPr>
              <a:t>cond</a:t>
            </a:r>
            <a:r>
              <a:rPr lang="en-US" sz="2000" i="1" dirty="0"/>
              <a:t>ition of a flag</a:t>
            </a:r>
            <a:r>
              <a:rPr lang="en-US" sz="2000" dirty="0"/>
              <a:t> is or </a:t>
            </a:r>
            <a:r>
              <a:rPr lang="en-US" sz="2000" i="1" dirty="0"/>
              <a:t>several flags</a:t>
            </a:r>
            <a:r>
              <a:rPr lang="en-US" sz="2000" dirty="0"/>
              <a:t> are met.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022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HLL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. </a:t>
            </a:r>
            <a:r>
              <a:rPr lang="es-MX" sz="2000" dirty="0" err="1"/>
              <a:t>via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4525963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Algorithm</a:t>
            </a:r>
            <a:r>
              <a:rPr lang="es-MX" dirty="0"/>
              <a:t> ---- </a:t>
            </a:r>
            <a:r>
              <a:rPr lang="es-MX" dirty="0" err="1"/>
              <a:t>program</a:t>
            </a:r>
            <a:endParaRPr lang="es-MX" dirty="0"/>
          </a:p>
          <a:p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thinking</a:t>
            </a:r>
            <a:endParaRPr lang="es-MX" dirty="0"/>
          </a:p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structures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s-MX" dirty="0"/>
          </a:p>
          <a:p>
            <a:pPr lvl="2"/>
            <a:r>
              <a:rPr lang="es-MX" i="1" dirty="0" err="1"/>
              <a:t>Selectives</a:t>
            </a:r>
            <a:r>
              <a:rPr lang="es-MX" dirty="0"/>
              <a:t>:  </a:t>
            </a:r>
            <a:r>
              <a:rPr lang="es-MX" dirty="0" err="1"/>
              <a:t>If-then</a:t>
            </a:r>
            <a:r>
              <a:rPr lang="es-MX" dirty="0"/>
              <a:t>,  </a:t>
            </a:r>
            <a:r>
              <a:rPr lang="es-MX" dirty="0" err="1"/>
              <a:t>if-then-else</a:t>
            </a:r>
            <a:r>
              <a:rPr lang="es-MX" dirty="0"/>
              <a:t>,  </a:t>
            </a:r>
            <a:r>
              <a:rPr lang="es-MX" dirty="0" err="1"/>
              <a:t>switch</a:t>
            </a:r>
            <a:r>
              <a:rPr lang="es-MX" dirty="0"/>
              <a:t>-case</a:t>
            </a:r>
          </a:p>
          <a:p>
            <a:pPr lvl="2"/>
            <a:r>
              <a:rPr lang="es-MX" i="1" dirty="0" err="1"/>
              <a:t>Repetitives</a:t>
            </a:r>
            <a:r>
              <a:rPr lang="es-MX" dirty="0"/>
              <a:t>: 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, do-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repeat</a:t>
            </a:r>
            <a:endParaRPr lang="es-MX" dirty="0"/>
          </a:p>
          <a:p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in machine </a:t>
            </a:r>
            <a:r>
              <a:rPr lang="es-MX" dirty="0" err="1"/>
              <a:t>language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programmer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</a:t>
            </a:r>
            <a:r>
              <a:rPr lang="es-MX" dirty="0" err="1" smtClean="0"/>
              <a:t>implement</a:t>
            </a:r>
            <a:r>
              <a:rPr lang="es-MX" dirty="0" smtClean="0"/>
              <a:t> </a:t>
            </a:r>
            <a:r>
              <a:rPr lang="es-MX" dirty="0" err="1" smtClean="0"/>
              <a:t>those</a:t>
            </a:r>
            <a:r>
              <a:rPr lang="es-MX" dirty="0" smtClean="0"/>
              <a:t> </a:t>
            </a:r>
            <a:r>
              <a:rPr lang="es-MX" dirty="0" err="1" smtClean="0"/>
              <a:t>algorithm</a:t>
            </a:r>
            <a:r>
              <a:rPr lang="es-MX" dirty="0" smtClean="0"/>
              <a:t> </a:t>
            </a:r>
            <a:r>
              <a:rPr lang="es-MX" dirty="0" err="1" smtClean="0"/>
              <a:t>structures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310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en-US" dirty="0"/>
              <a:t>A conditional jump instruction (</a:t>
            </a:r>
            <a:r>
              <a:rPr lang="en-US" altLang="en-US" b="1" dirty="0" err="1"/>
              <a:t>J</a:t>
            </a:r>
            <a:r>
              <a:rPr lang="en-US" altLang="en-US" b="1" i="1" dirty="0" err="1">
                <a:solidFill>
                  <a:srgbClr val="FF0000"/>
                </a:solidFill>
              </a:rPr>
              <a:t>cond</a:t>
            </a:r>
            <a:r>
              <a:rPr lang="en-US" altLang="en-US" dirty="0"/>
              <a:t>) branches to a </a:t>
            </a:r>
            <a:r>
              <a:rPr lang="en-US" altLang="en-US" i="1" dirty="0" smtClean="0">
                <a:solidFill>
                  <a:srgbClr val="FF0000"/>
                </a:solidFill>
              </a:rPr>
              <a:t>label:</a:t>
            </a:r>
            <a:r>
              <a:rPr lang="en-US" altLang="en-US" dirty="0" smtClean="0"/>
              <a:t>, </a:t>
            </a:r>
            <a:r>
              <a:rPr lang="en-US" altLang="en-US" dirty="0"/>
              <a:t>when </a:t>
            </a:r>
            <a:r>
              <a:rPr lang="en-US" altLang="en-US" dirty="0" smtClean="0"/>
              <a:t>a specific flag </a:t>
            </a:r>
            <a:r>
              <a:rPr lang="en-US" altLang="en-US" dirty="0"/>
              <a:t>or </a:t>
            </a:r>
            <a:r>
              <a:rPr lang="en-US" altLang="en-US" dirty="0" smtClean="0"/>
              <a:t>several flag </a:t>
            </a:r>
            <a:r>
              <a:rPr lang="en-US" altLang="en-US" dirty="0"/>
              <a:t>conditions are met.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J</a:t>
            </a:r>
            <a:r>
              <a:rPr lang="es-MX" b="1" i="1" dirty="0" err="1">
                <a:solidFill>
                  <a:srgbClr val="FF0000"/>
                </a:solidFill>
              </a:rPr>
              <a:t>cond</a:t>
            </a:r>
            <a:r>
              <a:rPr lang="es-MX" dirty="0"/>
              <a:t> </a:t>
            </a:r>
            <a:r>
              <a:rPr lang="es-MX" dirty="0" err="1"/>
              <a:t>analyze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CPU status </a:t>
            </a:r>
            <a:r>
              <a:rPr lang="es-MX" dirty="0" err="1"/>
              <a:t>flags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executed</a:t>
            </a:r>
            <a:r>
              <a:rPr lang="es-MX" dirty="0"/>
              <a:t> </a:t>
            </a:r>
            <a:r>
              <a:rPr lang="es-MX" dirty="0" err="1"/>
              <a:t>instruction</a:t>
            </a:r>
            <a:r>
              <a:rPr lang="es-MX" dirty="0"/>
              <a:t>.</a:t>
            </a:r>
          </a:p>
          <a:p>
            <a:r>
              <a:rPr lang="en-US" altLang="en-US" dirty="0" smtClean="0"/>
              <a:t>Some conditional jumps</a:t>
            </a:r>
            <a:r>
              <a:rPr lang="en-US" altLang="en-US" dirty="0"/>
              <a:t>:</a:t>
            </a:r>
          </a:p>
          <a:p>
            <a:pPr lvl="1">
              <a:buNone/>
            </a:pPr>
            <a:r>
              <a:rPr lang="en-US" altLang="en-US" dirty="0"/>
              <a:t>JC - jump to a label if the Carry flag is set</a:t>
            </a:r>
          </a:p>
          <a:p>
            <a:pPr lvl="1">
              <a:buNone/>
            </a:pPr>
            <a:r>
              <a:rPr lang="en-US" altLang="en-US" dirty="0"/>
              <a:t>JZ - jump to a label if the Zero flag is set</a:t>
            </a:r>
          </a:p>
          <a:p>
            <a:pPr lvl="1">
              <a:buNone/>
            </a:pPr>
            <a:r>
              <a:rPr lang="en-US" altLang="en-US" dirty="0"/>
              <a:t>JS - jump to a label if the Sign flag is set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</a:t>
            </a:r>
            <a:r>
              <a:rPr lang="es-MX" i="1" dirty="0" err="1"/>
              <a:t>cond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usage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Example</a:t>
            </a:r>
            <a:r>
              <a:rPr lang="es-MX" sz="2400" dirty="0"/>
              <a:t> 1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000" dirty="0"/>
          </a:p>
          <a:p>
            <a:endParaRPr lang="es-MX" sz="2400" dirty="0"/>
          </a:p>
          <a:p>
            <a:r>
              <a:rPr lang="es-MX" sz="2400" dirty="0"/>
              <a:t>Example2</a:t>
            </a:r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67744" y="1844824"/>
            <a:ext cx="278512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instruction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la1:. . .</a:t>
            </a:r>
            <a:endParaRPr lang="en-US" altLang="en-US" sz="16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67744" y="4437112"/>
            <a:ext cx="2785120" cy="1981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la2: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instruction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  <a:endParaRPr lang="en-US" alt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i="1" dirty="0" err="1">
                <a:solidFill>
                  <a:srgbClr val="FF0000"/>
                </a:solidFill>
              </a:rPr>
              <a:t>cond</a:t>
            </a:r>
            <a:r>
              <a:rPr lang="en-US" dirty="0" err="1"/>
              <a:t>s</a:t>
            </a:r>
            <a:r>
              <a:rPr lang="en-US" dirty="0"/>
              <a:t> Based on one Flag (</a:t>
            </a:r>
            <a:r>
              <a:rPr lang="en-US" sz="1800" dirty="0"/>
              <a:t>after instruction</a:t>
            </a:r>
            <a:r>
              <a:rPr lang="en-US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43" y="1988840"/>
            <a:ext cx="54864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14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</a:t>
            </a:r>
            <a:r>
              <a:rPr lang="es-MX" i="1" dirty="0" err="1"/>
              <a:t>cond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Example</a:t>
            </a:r>
            <a:r>
              <a:rPr lang="es-MX" sz="2400" dirty="0"/>
              <a:t> 1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000" dirty="0"/>
          </a:p>
          <a:p>
            <a:endParaRPr lang="es-MX" sz="2400" dirty="0"/>
          </a:p>
          <a:p>
            <a:r>
              <a:rPr lang="es-MX" sz="2400" dirty="0"/>
              <a:t>Example2</a:t>
            </a:r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67744" y="1844824"/>
            <a:ext cx="278512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MOV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SUB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JZ la1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la1:. . .</a:t>
            </a:r>
            <a:endParaRPr lang="en-US" altLang="en-US" sz="16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67744" y="4437112"/>
            <a:ext cx="2785120" cy="1981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la2: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MOV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ADD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JNC la2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</p:txBody>
      </p:sp>
    </p:spTree>
    <p:extLst>
      <p:ext uri="{BB962C8B-B14F-4D97-AF65-F5344CB8AC3E}">
        <p14:creationId xmlns:p14="http://schemas.microsoft.com/office/powerpoint/2010/main" val="29816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446</Words>
  <Application>Microsoft Office PowerPoint</Application>
  <PresentationFormat>Presentación en pantalla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Tema de Office</vt:lpstr>
      <vt:lpstr>ORGANIZACIÓN Y PROGRAMACIÓN DE COMPUTADORAS</vt:lpstr>
      <vt:lpstr>Transfer of Control Instructions</vt:lpstr>
      <vt:lpstr>Jump instruction</vt:lpstr>
      <vt:lpstr>Conditional Jump instructions</vt:lpstr>
      <vt:lpstr>HLL Structured instructions. via  </vt:lpstr>
      <vt:lpstr>Conditional Jump instructions</vt:lpstr>
      <vt:lpstr>Jconds usage</vt:lpstr>
      <vt:lpstr>Jconds Based on one Flag (after instruction)</vt:lpstr>
      <vt:lpstr>Jconds examples</vt:lpstr>
      <vt:lpstr>Flags to Test for a Jcond?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345</cp:revision>
  <cp:lastPrinted>2017-10-27T20:23:28Z</cp:lastPrinted>
  <dcterms:created xsi:type="dcterms:W3CDTF">2014-08-28T12:23:32Z</dcterms:created>
  <dcterms:modified xsi:type="dcterms:W3CDTF">2019-10-07T20:01:23Z</dcterms:modified>
</cp:coreProperties>
</file>