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79" r:id="rId3"/>
    <p:sldId id="282" r:id="rId4"/>
    <p:sldId id="286" r:id="rId5"/>
    <p:sldId id="280" r:id="rId6"/>
    <p:sldId id="287" r:id="rId7"/>
    <p:sldId id="283" r:id="rId8"/>
    <p:sldId id="284" r:id="rId9"/>
    <p:sldId id="294" r:id="rId10"/>
    <p:sldId id="293" r:id="rId11"/>
    <p:sldId id="285" r:id="rId12"/>
    <p:sldId id="278" r:id="rId13"/>
    <p:sldId id="290" r:id="rId14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2" d="100"/>
          <a:sy n="92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D939C-396D-42FA-B267-8FE361E9BB36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03C8-B67F-4D7E-AB9A-2311E97168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229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07/10/2019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of two Signed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7584" y="1528011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4: it works when      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84784" y="1985211"/>
            <a:ext cx="685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27432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cmp al,-2	; Sign flag == Overflow flag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7584" y="3128211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000" dirty="0"/>
              <a:t>Example 5: it works when       </a:t>
            </a:r>
            <a:r>
              <a:rPr lang="en-US" altLang="en-US" sz="2000" dirty="0" err="1"/>
              <a:t>leftOp</a:t>
            </a:r>
            <a:r>
              <a:rPr lang="en-US" altLang="en-US" sz="2000" dirty="0"/>
              <a:t> &lt; </a:t>
            </a:r>
            <a:r>
              <a:rPr lang="en-US" altLang="en-US" sz="2000" dirty="0" err="1"/>
              <a:t>rightOp</a:t>
            </a:r>
            <a:endParaRPr lang="en-US" altLang="en-US" sz="20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284784" y="3585411"/>
            <a:ext cx="685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27432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mov al,-1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cmp al,5	; Sign flag </a:t>
            </a:r>
            <a:r>
              <a:rPr lang="en-US" altLang="en-US" sz="1800" b="1">
                <a:latin typeface="Courier New" pitchFamily="49" charset="0"/>
                <a:sym typeface="Symbol" pitchFamily="18" charset="2"/>
              </a:rPr>
              <a:t>!=</a:t>
            </a:r>
            <a:r>
              <a:rPr lang="en-US" altLang="en-US" sz="1800" b="1">
                <a:latin typeface="Courier New" pitchFamily="49" charset="0"/>
              </a:rPr>
              <a:t> Overflow flag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27584" y="4576011"/>
            <a:ext cx="649095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000" dirty="0"/>
              <a:t>Example 6: it works when       </a:t>
            </a:r>
            <a:r>
              <a:rPr lang="en-US" altLang="en-US" sz="2000" dirty="0" err="1"/>
              <a:t>leftOp</a:t>
            </a:r>
            <a:r>
              <a:rPr lang="en-US" altLang="en-US" sz="2000" dirty="0"/>
              <a:t> == </a:t>
            </a:r>
            <a:r>
              <a:rPr lang="en-US" altLang="en-US" sz="2000" dirty="0" err="1"/>
              <a:t>rightOp</a:t>
            </a:r>
            <a:endParaRPr lang="en-US" altLang="en-US" sz="2000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284785" y="5033211"/>
            <a:ext cx="685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27432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mov</a:t>
            </a:r>
            <a:r>
              <a:rPr lang="en-US" altLang="en-US" sz="1800" b="1" dirty="0">
                <a:latin typeface="Courier New" pitchFamily="49" charset="0"/>
              </a:rPr>
              <a:t> al,-1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cmp</a:t>
            </a:r>
            <a:r>
              <a:rPr lang="en-US" altLang="en-US" sz="1800" b="1" dirty="0">
                <a:latin typeface="Courier New" pitchFamily="49" charset="0"/>
              </a:rPr>
              <a:t> al,-1	; ZF=1, CF=don´t care</a:t>
            </a:r>
          </a:p>
        </p:txBody>
      </p:sp>
    </p:spTree>
    <p:extLst>
      <p:ext uri="{BB962C8B-B14F-4D97-AF65-F5344CB8AC3E}">
        <p14:creationId xmlns:p14="http://schemas.microsoft.com/office/powerpoint/2010/main" val="409245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</a:t>
            </a:r>
            <a:r>
              <a:rPr lang="en-US" i="1" dirty="0" err="1"/>
              <a:t>conds</a:t>
            </a:r>
            <a:r>
              <a:rPr lang="en-US" dirty="0"/>
              <a:t> Based on Signed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818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187624" y="5085184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Better</a:t>
            </a:r>
            <a:r>
              <a:rPr lang="es-MX" dirty="0"/>
              <a:t>  use  JG,  JGE,  JL and  JLE                                      </a:t>
            </a:r>
            <a:r>
              <a:rPr lang="es-MX" sz="1400" dirty="0" err="1"/>
              <a:t>Greater</a:t>
            </a:r>
            <a:r>
              <a:rPr lang="es-MX" sz="1400" dirty="0"/>
              <a:t>, </a:t>
            </a:r>
            <a:r>
              <a:rPr lang="es-MX" sz="1400" dirty="0" err="1"/>
              <a:t>Lower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00658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Examples</a:t>
            </a:r>
            <a:r>
              <a:rPr lang="es-MX" dirty="0"/>
              <a:t>, </a:t>
            </a:r>
            <a:r>
              <a:rPr lang="es-MX" dirty="0" err="1"/>
              <a:t>Signed</a:t>
            </a:r>
            <a:r>
              <a:rPr lang="es-MX" dirty="0"/>
              <a:t>- 2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97968" y="2771800"/>
            <a:ext cx="480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CMP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JG  Greater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628800"/>
            <a:ext cx="7696200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Task: Jump to a label if </a:t>
            </a:r>
            <a:r>
              <a:rPr lang="en-US" altLang="en-US" sz="2100" dirty="0">
                <a:solidFill>
                  <a:srgbClr val="FF0000"/>
                </a:solidFill>
              </a:rPr>
              <a:t>signed</a:t>
            </a:r>
            <a:r>
              <a:rPr lang="en-US" altLang="en-US" sz="2100" dirty="0"/>
              <a:t> EAX is greater than EBX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Solution: Use CMP, followed by JG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12585" y="4074691"/>
            <a:ext cx="7696200" cy="1584325"/>
            <a:chOff x="384" y="2266"/>
            <a:chExt cx="4848" cy="998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008" y="2736"/>
              <a:ext cx="3024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CMP EAX,Val1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JLE L1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84" y="2266"/>
              <a:ext cx="484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Jump to label L1 if </a:t>
              </a:r>
              <a:r>
                <a:rPr lang="en-US" altLang="en-US" sz="2100" dirty="0">
                  <a:solidFill>
                    <a:srgbClr val="FF0000"/>
                  </a:solidFill>
                </a:rPr>
                <a:t>signed</a:t>
              </a:r>
              <a:r>
                <a:rPr lang="en-US" altLang="en-US" sz="2100" dirty="0"/>
                <a:t> EAX is less than or equal to Val1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41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smtClean="0"/>
              <a:t>08-oct-2018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47968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</a:t>
            </a:r>
            <a:r>
              <a:rPr lang="es-MX" i="1" dirty="0" err="1">
                <a:solidFill>
                  <a:srgbClr val="FF0000"/>
                </a:solidFill>
              </a:rPr>
              <a:t>cond</a:t>
            </a:r>
            <a:r>
              <a:rPr lang="es-MX" dirty="0" err="1"/>
              <a:t>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Hard</a:t>
            </a:r>
            <a:r>
              <a:rPr lang="es-MX" dirty="0"/>
              <a:t> to use </a:t>
            </a:r>
            <a:r>
              <a:rPr lang="es-MX" dirty="0" err="1"/>
              <a:t>them</a:t>
            </a:r>
            <a:r>
              <a:rPr lang="es-MX" dirty="0"/>
              <a:t>, </a:t>
            </a:r>
            <a:r>
              <a:rPr lang="es-MX" dirty="0" err="1"/>
              <a:t>because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predecessor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</a:t>
            </a:r>
            <a:r>
              <a:rPr lang="es-MX" dirty="0" err="1"/>
              <a:t>usually</a:t>
            </a:r>
            <a:r>
              <a:rPr lang="es-MX" dirty="0"/>
              <a:t> </a:t>
            </a:r>
            <a:r>
              <a:rPr lang="es-MX" dirty="0" err="1"/>
              <a:t>affect</a:t>
            </a:r>
            <a:r>
              <a:rPr lang="es-MX" dirty="0"/>
              <a:t> </a:t>
            </a:r>
            <a:r>
              <a:rPr lang="es-MX" dirty="0" err="1"/>
              <a:t>several</a:t>
            </a:r>
            <a:r>
              <a:rPr lang="es-MX" dirty="0"/>
              <a:t> </a:t>
            </a:r>
            <a:r>
              <a:rPr lang="es-MX" dirty="0" err="1"/>
              <a:t>flags</a:t>
            </a:r>
            <a:r>
              <a:rPr lang="es-MX" dirty="0"/>
              <a:t> at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same</a:t>
            </a:r>
            <a:r>
              <a:rPr lang="es-MX" dirty="0"/>
              <a:t> time,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necessaraly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flag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773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CMP in 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•"/>
              <a:defRPr/>
            </a:pPr>
            <a:r>
              <a:rPr lang="en-US" kern="0" dirty="0"/>
              <a:t>CMP instruction is used to create conditional logic structures</a:t>
            </a:r>
          </a:p>
          <a:p>
            <a:pPr>
              <a:buClr>
                <a:schemeClr val="tx1"/>
              </a:buClr>
              <a:buFontTx/>
              <a:buChar char="•"/>
              <a:defRPr/>
            </a:pPr>
            <a:r>
              <a:rPr lang="en-US" kern="0" dirty="0"/>
              <a:t>When follow CMP with a conditional jump instruction, the result is the assembly language equivalent of an IF or a WHILE statement, or any other structured High Level Language instruction.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123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719354" y="1638300"/>
            <a:ext cx="7772400" cy="452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CMP </a:t>
            </a:r>
            <a:r>
              <a:rPr lang="en-US" alt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Compares the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operand to the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operand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Nondestructive implied subtraction of </a:t>
            </a:r>
            <a:r>
              <a:rPr lang="en-US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(neither operand is changed)</a:t>
            </a:r>
          </a:p>
          <a:p>
            <a:pPr>
              <a:lnSpc>
                <a:spcPct val="90000"/>
              </a:lnSpc>
            </a:pPr>
            <a:r>
              <a:rPr lang="es-MX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s-MX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comparation</a:t>
            </a:r>
            <a:r>
              <a:rPr lang="es-MX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es-MX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MX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lang="es-MX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following operand combinations are permitted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CMP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CMP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mem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CMP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CMP mem,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CMP mem,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2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of two Unsigned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719354" y="1638300"/>
            <a:ext cx="7772400" cy="406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1:    it works when    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1518239" y="2044348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CMP AL,5	; ZF=1, CF=0</a:t>
            </a:r>
          </a:p>
        </p:txBody>
      </p:sp>
      <p:grpSp>
        <p:nvGrpSpPr>
          <p:cNvPr id="8" name="Group 1033"/>
          <p:cNvGrpSpPr>
            <a:grpSpLocks/>
          </p:cNvGrpSpPr>
          <p:nvPr/>
        </p:nvGrpSpPr>
        <p:grpSpPr bwMode="auto">
          <a:xfrm>
            <a:off x="680039" y="2899266"/>
            <a:ext cx="7772400" cy="1425641"/>
            <a:chOff x="433" y="2747"/>
            <a:chExt cx="4896" cy="805"/>
          </a:xfrm>
        </p:grpSpPr>
        <p:sp>
          <p:nvSpPr>
            <p:cNvPr id="9" name="Rectangle 1029"/>
            <p:cNvSpPr>
              <a:spLocks noChangeArrowheads="1"/>
            </p:cNvSpPr>
            <p:nvPr/>
          </p:nvSpPr>
          <p:spPr bwMode="auto">
            <a:xfrm>
              <a:off x="433" y="2747"/>
              <a:ext cx="48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Example 2:    it works when     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leftOp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&lt;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rightOp</a:t>
              </a:r>
              <a:endParaRPr lang="en-US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1031"/>
            <p:cNvSpPr txBox="1">
              <a:spLocks noChangeArrowheads="1"/>
            </p:cNvSpPr>
            <p:nvPr/>
          </p:nvSpPr>
          <p:spPr bwMode="auto">
            <a:xfrm>
              <a:off x="960" y="3024"/>
              <a:ext cx="384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32004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MOV AL,4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CMP AL,5	; ZF=0, CF=1</a:t>
              </a:r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755325" y="4437112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3: it works when      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93525" y="5046712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CMP AL,5	; ZF = 0, CF = 0</a:t>
            </a:r>
          </a:p>
        </p:txBody>
      </p:sp>
    </p:spTree>
    <p:extLst>
      <p:ext uri="{BB962C8B-B14F-4D97-AF65-F5344CB8AC3E}">
        <p14:creationId xmlns:p14="http://schemas.microsoft.com/office/powerpoint/2010/main" val="9384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CMP + </a:t>
            </a:r>
            <a:r>
              <a:rPr lang="es-MX" dirty="0" err="1"/>
              <a:t>J</a:t>
            </a:r>
            <a:r>
              <a:rPr lang="es-MX" i="1" dirty="0" err="1"/>
              <a:t>cond</a:t>
            </a:r>
            <a:r>
              <a:rPr lang="es-MX" dirty="0" err="1"/>
              <a:t>s</a:t>
            </a:r>
            <a:r>
              <a:rPr lang="es-MX" dirty="0"/>
              <a:t> </a:t>
            </a:r>
            <a:r>
              <a:rPr lang="es-MX" dirty="0" err="1"/>
              <a:t>usage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err="1"/>
              <a:t>Example</a:t>
            </a:r>
            <a:r>
              <a:rPr lang="es-MX" sz="2400" dirty="0"/>
              <a:t> 1                                             looks </a:t>
            </a:r>
            <a:r>
              <a:rPr lang="es-MX" sz="2400" dirty="0" err="1"/>
              <a:t>like</a:t>
            </a:r>
            <a:r>
              <a:rPr lang="es-MX" sz="2400" dirty="0"/>
              <a:t> </a:t>
            </a:r>
            <a:r>
              <a:rPr lang="es-MX" sz="2400" dirty="0" err="1"/>
              <a:t>an</a:t>
            </a:r>
            <a:r>
              <a:rPr lang="es-MX" sz="2400" dirty="0"/>
              <a:t> IF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000" dirty="0"/>
          </a:p>
          <a:p>
            <a:endParaRPr lang="es-MX" sz="2400" dirty="0"/>
          </a:p>
          <a:p>
            <a:r>
              <a:rPr lang="es-MX" sz="2400" dirty="0"/>
              <a:t>Example2                                              looks </a:t>
            </a:r>
            <a:r>
              <a:rPr lang="es-MX" sz="2400" dirty="0" err="1"/>
              <a:t>like</a:t>
            </a:r>
            <a:r>
              <a:rPr lang="es-MX" sz="2400" dirty="0"/>
              <a:t> </a:t>
            </a:r>
            <a:r>
              <a:rPr lang="es-MX" sz="2400" dirty="0" err="1"/>
              <a:t>repetive</a:t>
            </a:r>
            <a:endParaRPr lang="en-US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67744" y="1844824"/>
            <a:ext cx="2785120" cy="172819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cmp</a:t>
            </a:r>
            <a:r>
              <a:rPr lang="es-MX" altLang="en-US" sz="1600" b="1" dirty="0">
                <a:latin typeface="Courier New" pitchFamily="49" charset="0"/>
              </a:rPr>
              <a:t> </a:t>
            </a:r>
            <a:r>
              <a:rPr lang="es-MX" altLang="en-US" sz="1600" b="1" dirty="0" err="1">
                <a:latin typeface="Courier New" pitchFamily="49" charset="0"/>
              </a:rPr>
              <a:t>EAX,uno</a:t>
            </a:r>
            <a:endParaRPr lang="es-MX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J</a:t>
            </a:r>
            <a:r>
              <a:rPr lang="es-MX" altLang="en-US" sz="1600" b="1" i="1" dirty="0" err="1">
                <a:latin typeface="Courier New" pitchFamily="49" charset="0"/>
              </a:rPr>
              <a:t>cond</a:t>
            </a:r>
            <a:r>
              <a:rPr lang="es-MX" altLang="en-US" sz="1600" b="1" dirty="0">
                <a:latin typeface="Courier New" pitchFamily="49" charset="0"/>
              </a:rPr>
              <a:t> la1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la1:. . .</a:t>
            </a:r>
            <a:endParaRPr lang="en-US" altLang="en-US" sz="16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67744" y="4437112"/>
            <a:ext cx="2785120" cy="19812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la2: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cmp</a:t>
            </a:r>
            <a:r>
              <a:rPr lang="es-MX" altLang="en-US" sz="1600" b="1" dirty="0">
                <a:latin typeface="Courier New" pitchFamily="49" charset="0"/>
              </a:rPr>
              <a:t> </a:t>
            </a:r>
            <a:r>
              <a:rPr lang="es-MX" altLang="en-US" sz="1600" b="1" dirty="0" err="1">
                <a:latin typeface="Courier New" pitchFamily="49" charset="0"/>
              </a:rPr>
              <a:t>dos,EBX</a:t>
            </a:r>
            <a:endParaRPr lang="es-MX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J</a:t>
            </a:r>
            <a:r>
              <a:rPr lang="es-MX" altLang="en-US" sz="1600" b="1" i="1" dirty="0" err="1">
                <a:latin typeface="Courier New" pitchFamily="49" charset="0"/>
              </a:rPr>
              <a:t>cond</a:t>
            </a:r>
            <a:r>
              <a:rPr lang="es-MX" altLang="en-US" sz="1600" b="1" dirty="0">
                <a:latin typeface="Courier New" pitchFamily="49" charset="0"/>
              </a:rPr>
              <a:t> la2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  <a:endParaRPr lang="en-US" alt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i="1" dirty="0" err="1"/>
              <a:t>conds</a:t>
            </a:r>
            <a:r>
              <a:rPr lang="en-US" dirty="0"/>
              <a:t> Based on Equality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64904"/>
            <a:ext cx="49530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123728" y="465313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For</a:t>
            </a:r>
            <a:r>
              <a:rPr lang="es-MX" dirty="0"/>
              <a:t> UNSIGNED </a:t>
            </a:r>
            <a:r>
              <a:rPr lang="es-MX" dirty="0" err="1"/>
              <a:t>or</a:t>
            </a:r>
            <a:r>
              <a:rPr lang="es-MX" dirty="0"/>
              <a:t> SIGNED use.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57140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</a:t>
            </a:r>
            <a:r>
              <a:rPr lang="en-US" i="1" dirty="0" err="1"/>
              <a:t>conds</a:t>
            </a:r>
            <a:r>
              <a:rPr lang="en-US" dirty="0"/>
              <a:t> Based on Unsigned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705600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115616" y="5229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Better</a:t>
            </a:r>
            <a:r>
              <a:rPr lang="es-MX" dirty="0"/>
              <a:t>  use  JA,  JAE,  JB and  JBE                                       </a:t>
            </a:r>
            <a:r>
              <a:rPr lang="es-MX" sz="1400" dirty="0" err="1"/>
              <a:t>Above</a:t>
            </a:r>
            <a:r>
              <a:rPr lang="es-MX" sz="1400" dirty="0"/>
              <a:t>, </a:t>
            </a:r>
            <a:r>
              <a:rPr lang="es-MX" sz="1400" dirty="0" err="1"/>
              <a:t>Below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6954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Examples</a:t>
            </a:r>
            <a:r>
              <a:rPr lang="es-MX" dirty="0"/>
              <a:t>, </a:t>
            </a:r>
            <a:r>
              <a:rPr lang="es-MX" dirty="0" err="1"/>
              <a:t>Unsigned</a:t>
            </a:r>
            <a:r>
              <a:rPr lang="es-MX" dirty="0"/>
              <a:t>- 1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13865" y="2847181"/>
            <a:ext cx="480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CMP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JA  Larger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99465" y="1704181"/>
            <a:ext cx="76962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Task: Jump to a label if </a:t>
            </a:r>
            <a:r>
              <a:rPr lang="en-US" altLang="en-US" sz="2100" dirty="0">
                <a:solidFill>
                  <a:srgbClr val="FF0000"/>
                </a:solidFill>
              </a:rPr>
              <a:t>unsigned</a:t>
            </a:r>
            <a:r>
              <a:rPr lang="en-US" altLang="en-US" sz="2100" dirty="0"/>
              <a:t> EAX is greater than EBX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Solution: Use CMP, followed by JA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683568" y="4005064"/>
            <a:ext cx="7696200" cy="1600200"/>
            <a:chOff x="432" y="816"/>
            <a:chExt cx="4848" cy="1008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008" y="1296"/>
              <a:ext cx="3024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2885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222885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CMP EAX,Val1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JBE L1	; below or equal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432" y="816"/>
              <a:ext cx="484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Jump to label L1 if </a:t>
              </a:r>
              <a:r>
                <a:rPr lang="en-US" altLang="en-US" sz="2100" dirty="0">
                  <a:solidFill>
                    <a:srgbClr val="FF0000"/>
                  </a:solidFill>
                </a:rPr>
                <a:t>unsigned</a:t>
              </a:r>
              <a:r>
                <a:rPr lang="en-US" altLang="en-US" sz="2100" dirty="0"/>
                <a:t> EAX is less than or equal to Val1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410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480</Words>
  <Application>Microsoft Office PowerPoint</Application>
  <PresentationFormat>Presentación en pantalla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Tema de Office</vt:lpstr>
      <vt:lpstr>ORGANIZACIÓN Y PROGRAMACIÓN DE COMPUTADORAS</vt:lpstr>
      <vt:lpstr>Jconds</vt:lpstr>
      <vt:lpstr>CMP in Structured Instructions</vt:lpstr>
      <vt:lpstr>CMP Instruction</vt:lpstr>
      <vt:lpstr>CMP of two Unsigned operands</vt:lpstr>
      <vt:lpstr>CMP + Jconds usage</vt:lpstr>
      <vt:lpstr>Jconds Based on Equality</vt:lpstr>
      <vt:lpstr>Jconds Based on Unsigned operands</vt:lpstr>
      <vt:lpstr>Examples, Unsigned- 1</vt:lpstr>
      <vt:lpstr>CMP of two Signed operands</vt:lpstr>
      <vt:lpstr>Jconds Based on Signed operands</vt:lpstr>
      <vt:lpstr>Examples, Signed- 2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340</cp:revision>
  <cp:lastPrinted>2017-10-27T20:23:28Z</cp:lastPrinted>
  <dcterms:created xsi:type="dcterms:W3CDTF">2014-08-28T12:23:32Z</dcterms:created>
  <dcterms:modified xsi:type="dcterms:W3CDTF">2019-10-07T22:01:52Z</dcterms:modified>
</cp:coreProperties>
</file>