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302" r:id="rId3"/>
    <p:sldId id="301" r:id="rId4"/>
    <p:sldId id="295" r:id="rId5"/>
    <p:sldId id="296" r:id="rId6"/>
    <p:sldId id="297" r:id="rId7"/>
    <p:sldId id="298" r:id="rId8"/>
    <p:sldId id="299" r:id="rId9"/>
    <p:sldId id="300" r:id="rId10"/>
    <p:sldId id="290" r:id="rId11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39C-396D-42FA-B267-8FE361E9BB36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03C8-B67F-4D7E-AB9A-2311E97168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22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07/10/2019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07/10/2019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 smtClean="0"/>
              <a:t>08</a:t>
            </a:r>
            <a:r>
              <a:rPr lang="en-US" dirty="0" smtClean="0"/>
              <a:t>-oct-2019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47968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IF-</a:t>
            </a:r>
            <a:r>
              <a:rPr lang="es-MX" dirty="0" err="1"/>
              <a:t>then</a:t>
            </a:r>
            <a:r>
              <a:rPr lang="es-MX" dirty="0"/>
              <a:t>, IF-</a:t>
            </a:r>
            <a:r>
              <a:rPr lang="es-MX" dirty="0" err="1"/>
              <a:t>then</a:t>
            </a:r>
            <a:r>
              <a:rPr lang="es-MX" dirty="0"/>
              <a:t>-</a:t>
            </a:r>
            <a:r>
              <a:rPr lang="es-MX" dirty="0" err="1"/>
              <a:t>else</a:t>
            </a:r>
            <a:r>
              <a:rPr lang="es-MX" dirty="0"/>
              <a:t>,</a:t>
            </a:r>
            <a:br>
              <a:rPr lang="es-MX" dirty="0"/>
            </a:br>
            <a:r>
              <a:rPr lang="es-MX" dirty="0" err="1"/>
              <a:t>While</a:t>
            </a:r>
            <a:r>
              <a:rPr lang="es-MX" dirty="0"/>
              <a:t>, DO-</a:t>
            </a:r>
            <a:r>
              <a:rPr lang="es-MX" dirty="0" err="1"/>
              <a:t>while</a:t>
            </a:r>
            <a:r>
              <a:rPr lang="es-MX" dirty="0"/>
              <a:t> in </a:t>
            </a:r>
            <a:r>
              <a:rPr lang="es-MX" dirty="0" err="1"/>
              <a:t>Assembly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IF-</a:t>
            </a:r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5576" y="2132856"/>
            <a:ext cx="7696200" cy="2514600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IF(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cmpOpr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)       CMP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,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J</a:t>
              </a:r>
              <a:r>
                <a:rPr lang="en-US" altLang="en-US" sz="1600" i="1" dirty="0" err="1">
                  <a:solidFill>
                    <a:srgbClr val="FF0000"/>
                  </a:solidFill>
                  <a:latin typeface="Courier New" pitchFamily="49" charset="0"/>
                </a:rPr>
                <a:t>noCMP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latin typeface="Courier New" pitchFamily="49" charset="0"/>
                </a:rPr>
                <a:t>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block. .;                    block. 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</a:t>
              </a:r>
              <a:r>
                <a:rPr lang="en-US" altLang="en-US" sz="1600" dirty="0">
                  <a:latin typeface="Courier New" pitchFamily="49" charset="0"/>
                </a:rPr>
                <a:t>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r>
                <a:rPr lang="en-US" altLang="en-US" sz="1600" dirty="0">
                  <a:latin typeface="Courier New" pitchFamily="49" charset="0"/>
                </a:rPr>
                <a:t>          ;next </a:t>
              </a:r>
              <a:r>
                <a:rPr lang="en-US" altLang="en-US" sz="1600" dirty="0" err="1">
                  <a:latin typeface="Courier New" pitchFamily="49" charset="0"/>
                </a:rPr>
                <a:t>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IF Assembly implementation involves a conditional jump for the negative of the comparison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noCMP</a:t>
              </a:r>
              <a:r>
                <a:rPr lang="en-US" altLang="en-US" sz="2100" dirty="0"/>
                <a:t>)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4139952" y="3047256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1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IF-</a:t>
            </a:r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examples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9552" y="1371600"/>
            <a:ext cx="7696200" cy="2514600"/>
            <a:chOff x="432" y="576"/>
            <a:chExt cx="4848" cy="1584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Large = BX;            MOV </a:t>
              </a:r>
              <a:r>
                <a:rPr lang="en-US" altLang="en-US" sz="1600" dirty="0" err="1">
                  <a:latin typeface="Courier New" pitchFamily="49" charset="0"/>
                </a:rPr>
                <a:t>Large,BX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IF(AX &gt; BX)            CMP AX,BX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JBE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latin typeface="Courier New" pitchFamily="49" charset="0"/>
                </a:rPr>
                <a:t>  ;Jump if AX&lt;=BX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Large = AX;              MOV </a:t>
              </a:r>
              <a:r>
                <a:rPr lang="en-US" altLang="en-US" sz="1600" dirty="0" err="1">
                  <a:latin typeface="Courier New" pitchFamily="49" charset="0"/>
                </a:rPr>
                <a:t>Large,AX</a:t>
              </a:r>
              <a:endParaRPr lang="en-US" altLang="en-US" sz="1600" dirty="0"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Compare </a:t>
              </a:r>
              <a:r>
                <a:rPr lang="en-US" altLang="en-US" sz="2100" dirty="0">
                  <a:solidFill>
                    <a:srgbClr val="FF0000"/>
                  </a:solidFill>
                </a:rPr>
                <a:t>unsigned</a:t>
              </a:r>
              <a:r>
                <a:rPr lang="en-US" altLang="en-US" sz="2100" dirty="0"/>
                <a:t> AX to BX, and copy the larger of the two into a variable named </a:t>
              </a:r>
              <a:r>
                <a:rPr lang="en-US" altLang="en-US" sz="2100" dirty="0">
                  <a:solidFill>
                    <a:schemeClr val="tx2"/>
                  </a:solidFill>
                </a:rPr>
                <a:t>Large</a:t>
              </a: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43521" y="3939988"/>
            <a:ext cx="7696200" cy="2590800"/>
            <a:chOff x="480" y="2304"/>
            <a:chExt cx="4848" cy="1632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04" y="2880"/>
              <a:ext cx="4309" cy="10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Small = AX;            MOV </a:t>
              </a:r>
              <a:r>
                <a:rPr lang="en-US" altLang="en-US" sz="1600" dirty="0" err="1">
                  <a:latin typeface="Courier New" pitchFamily="49" charset="0"/>
                </a:rPr>
                <a:t>Small,AX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IF(BX &lt; AX)            CMP BX,AX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JGE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latin typeface="Courier New" pitchFamily="49" charset="0"/>
                </a:rPr>
                <a:t> ;Jump if BX&gt;=AX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Small = BX;            MOV </a:t>
              </a:r>
              <a:r>
                <a:rPr lang="en-US" altLang="en-US" sz="1600" dirty="0" err="1">
                  <a:latin typeface="Courier New" pitchFamily="49" charset="0"/>
                </a:rPr>
                <a:t>Small,BX</a:t>
              </a:r>
              <a:endParaRPr lang="en-US" altLang="en-US" sz="1600" dirty="0"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Compare </a:t>
              </a:r>
              <a:r>
                <a:rPr lang="en-US" altLang="en-US" sz="2100" dirty="0">
                  <a:solidFill>
                    <a:srgbClr val="FF0000"/>
                  </a:solidFill>
                </a:rPr>
                <a:t>signed</a:t>
              </a:r>
              <a:r>
                <a:rPr lang="en-US" altLang="en-US" sz="2100" dirty="0"/>
                <a:t> AX to BX, and copy the smaller of the two into a variable named </a:t>
              </a:r>
              <a:r>
                <a:rPr lang="en-US" altLang="en-US" sz="2100" dirty="0">
                  <a:solidFill>
                    <a:schemeClr val="tx2"/>
                  </a:solidFill>
                </a:rPr>
                <a:t>Small</a:t>
              </a:r>
            </a:p>
          </p:txBody>
        </p:sp>
      </p:grpSp>
      <p:cxnSp>
        <p:nvCxnSpPr>
          <p:cNvPr id="12" name="11 Conector recto"/>
          <p:cNvCxnSpPr/>
          <p:nvPr/>
        </p:nvCxnSpPr>
        <p:spPr>
          <a:xfrm>
            <a:off x="3563888" y="2286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3635896" y="4892488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6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IF-</a:t>
            </a:r>
            <a:r>
              <a:rPr lang="es-MX" dirty="0" err="1"/>
              <a:t>then</a:t>
            </a:r>
            <a:r>
              <a:rPr lang="es-MX" dirty="0"/>
              <a:t>-</a:t>
            </a:r>
            <a:r>
              <a:rPr lang="es-MX" dirty="0" err="1"/>
              <a:t>else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5576" y="2132856"/>
            <a:ext cx="7696200" cy="3960440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IF(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cmpOp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)        CMP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LfOp,RhOp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J</a:t>
              </a:r>
              <a:r>
                <a:rPr lang="en-US" altLang="en-US" sz="1600" i="1" dirty="0" err="1">
                  <a:solidFill>
                    <a:srgbClr val="FF0000"/>
                  </a:solidFill>
                  <a:latin typeface="Courier New" pitchFamily="49" charset="0"/>
                </a:rPr>
                <a:t>noCMP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inELSE</a:t>
              </a:r>
              <a:r>
                <a:rPr lang="en-US" altLang="en-US" sz="1600" dirty="0">
                  <a:latin typeface="Courier New" pitchFamily="49" charset="0"/>
                </a:rPr>
                <a:t>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block1. .;                 block1. 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}                          JMP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else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inELSE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{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        black2. .;                 block2. 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    </a:t>
              </a: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   </a:t>
              </a:r>
              <a:r>
                <a:rPr lang="es-MX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r>
                <a:rPr lang="es-MX" altLang="en-US" sz="1600" dirty="0">
                  <a:latin typeface="Courier New" pitchFamily="49" charset="0"/>
                </a:rPr>
                <a:t>          ;</a:t>
              </a:r>
              <a:r>
                <a:rPr lang="es-MX" altLang="en-US" sz="1600" dirty="0" err="1">
                  <a:latin typeface="Courier New" pitchFamily="49" charset="0"/>
                </a:rPr>
                <a:t>next</a:t>
              </a:r>
              <a:r>
                <a:rPr lang="es-MX" altLang="en-US" sz="1600" dirty="0">
                  <a:latin typeface="Courier New" pitchFamily="49" charset="0"/>
                </a:rPr>
                <a:t> </a:t>
              </a:r>
              <a:r>
                <a:rPr lang="es-MX" altLang="en-US" sz="1600" dirty="0" err="1">
                  <a:latin typeface="Courier New" pitchFamily="49" charset="0"/>
                </a:rPr>
                <a:t>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IF Assembly implementation involves a conditional jump for the negative of the comparison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noCMP</a:t>
              </a:r>
              <a:r>
                <a:rPr lang="en-US" altLang="en-US" sz="2100" dirty="0"/>
                <a:t>). A JMP is needed at the end of block1 to avoid enter into the ELSE area.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4141041" y="3573016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9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WHILE </a:t>
            </a:r>
            <a:r>
              <a:rPr lang="es-MX" dirty="0" err="1"/>
              <a:t>implementation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5576" y="2132856"/>
            <a:ext cx="7696200" cy="3384376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WHILE(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cmpOp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)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 CMP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LfOp,RhOp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J</a:t>
              </a:r>
              <a:r>
                <a:rPr lang="en-US" altLang="en-US" sz="1600" i="1" dirty="0" err="1">
                  <a:solidFill>
                    <a:srgbClr val="FF0000"/>
                  </a:solidFill>
                  <a:latin typeface="Courier New" pitchFamily="49" charset="0"/>
                </a:rPr>
                <a:t>noCMP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block. .;                         block. 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               JMP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inWhile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r>
                <a:rPr lang="en-US" altLang="en-US" sz="1600" dirty="0">
                  <a:latin typeface="Courier New" pitchFamily="49" charset="0"/>
                </a:rPr>
                <a:t>      ;</a:t>
              </a:r>
              <a:r>
                <a:rPr lang="en-US" altLang="en-US" sz="1600" dirty="0" err="1">
                  <a:latin typeface="Courier New" pitchFamily="49" charset="0"/>
                </a:rPr>
                <a:t>nextinstruc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WHILE Assembly implementation involves a conditional jump for the negative of the comparison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noCMP</a:t>
              </a:r>
              <a:r>
                <a:rPr lang="en-US" altLang="en-US" sz="2100" dirty="0"/>
                <a:t>). After the block it </a:t>
              </a:r>
              <a:r>
                <a:rPr lang="en-US" altLang="en-US" sz="2100" dirty="0" err="1"/>
                <a:t>requieres</a:t>
              </a:r>
              <a:r>
                <a:rPr lang="en-US" altLang="en-US" sz="2100" dirty="0"/>
                <a:t> to jump back to do compare.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4427984" y="3363538"/>
            <a:ext cx="0" cy="215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9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WHILE </a:t>
            </a:r>
            <a:r>
              <a:rPr lang="es-MX" dirty="0" err="1"/>
              <a:t>example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5577" y="2132856"/>
            <a:ext cx="7696200" cy="3816424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EAX=45;                      MOV EAX,45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EBX=1;                       MOV EBX,1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WHILE(EBX &lt; 6)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 CMP EBX,6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      JGE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EAX=EAX-2;                     SUB EAX,2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  EBX=EBX+1;                     INC EBX</a:t>
              </a:r>
              <a:endParaRPr lang="en-US" altLang="en-US" sz="1600" dirty="0"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            JMP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inWhile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r>
                <a:rPr lang="en-US" altLang="en-US" sz="1600" dirty="0">
                  <a:latin typeface="Courier New" pitchFamily="49" charset="0"/>
                </a:rPr>
                <a:t>         ;</a:t>
              </a:r>
              <a:r>
                <a:rPr lang="en-US" altLang="en-US" sz="1600" dirty="0" err="1">
                  <a:latin typeface="Courier New" pitchFamily="49" charset="0"/>
                </a:rPr>
                <a:t>nextinstruc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WHILE Assembly implementation involves a conditional jump for the same comparison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noCMP</a:t>
              </a:r>
              <a:r>
                <a:rPr lang="en-US" altLang="en-US" sz="2100" dirty="0"/>
                <a:t>). After the block it requires to jump back to do compare. Example </a:t>
              </a:r>
              <a:r>
                <a:rPr lang="en-US" altLang="en-US" sz="2100" dirty="0">
                  <a:solidFill>
                    <a:srgbClr val="FF0000"/>
                  </a:solidFill>
                </a:rPr>
                <a:t>signed</a:t>
              </a:r>
              <a:r>
                <a:rPr lang="en-US" altLang="en-US" sz="2100" dirty="0"/>
                <a:t>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3923928" y="3501008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7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DO-WHILE </a:t>
            </a:r>
            <a:r>
              <a:rPr lang="es-MX" dirty="0" err="1"/>
              <a:t>implementation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5576" y="2132856"/>
            <a:ext cx="7696200" cy="3960440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DO                      </a:t>
              </a:r>
              <a:r>
                <a:rPr lang="es-MX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inDO</a:t>
              </a: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block. .;                     block. .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WHILE(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cmpOp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)         CMP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LfOp,RhOp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J</a:t>
              </a:r>
              <a:r>
                <a:rPr lang="en-US" altLang="en-US" sz="1600" i="1" dirty="0" err="1">
                  <a:solidFill>
                    <a:srgbClr val="FF0000"/>
                  </a:solidFill>
                  <a:latin typeface="Courier New" pitchFamily="49" charset="0"/>
                </a:rPr>
                <a:t>saCMP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inDO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   </a:t>
              </a:r>
              <a:r>
                <a:rPr lang="en-US" altLang="en-US" sz="1600" dirty="0">
                  <a:latin typeface="Courier New" pitchFamily="49" charset="0"/>
                </a:rPr>
                <a:t>           ;</a:t>
              </a:r>
              <a:r>
                <a:rPr lang="en-US" altLang="en-US" sz="1600" dirty="0" err="1">
                  <a:latin typeface="Courier New" pitchFamily="49" charset="0"/>
                </a:rPr>
                <a:t>nextinstruc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DO-WHILE Assembly implementation involves a conditional jump for the same comparison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saCMP</a:t>
              </a:r>
              <a:r>
                <a:rPr lang="en-US" altLang="en-US" sz="2100" dirty="0"/>
                <a:t>). After the block it requires to jump back to do compare.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4427984" y="3542058"/>
            <a:ext cx="0" cy="255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7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DO-WHILE </a:t>
            </a:r>
            <a:r>
              <a:rPr lang="es-MX" dirty="0" err="1"/>
              <a:t>example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5576" y="1628800"/>
            <a:ext cx="7696200" cy="4464496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EAX=50;                      MOV EAX,50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EBX=0;                       MOV EBX,0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DO                    </a:t>
              </a:r>
              <a:r>
                <a:rPr lang="es-MX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inDO</a:t>
              </a: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EAX=EAX+1;                   INC EAX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</a:t>
              </a:r>
              <a:r>
                <a:rPr lang="es-MX" altLang="en-US" sz="1600" dirty="0">
                  <a:latin typeface="Courier New" pitchFamily="49" charset="0"/>
                </a:rPr>
                <a:t>EBX=EBX+1;                   INC EBX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WHILE(EBX &lt; 4)               CMP EBX,4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  JL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inDO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   </a:t>
              </a:r>
              <a:r>
                <a:rPr lang="en-US" altLang="en-US" sz="1600" dirty="0">
                  <a:latin typeface="Courier New" pitchFamily="49" charset="0"/>
                </a:rPr>
                <a:t>         ;</a:t>
              </a:r>
              <a:r>
                <a:rPr lang="en-US" altLang="en-US" sz="1600" dirty="0" err="1">
                  <a:latin typeface="Courier New" pitchFamily="49" charset="0"/>
                </a:rPr>
                <a:t>nextinstruc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DO-WHILE Assembly implementation involves a conditional jump for the positive of the comparison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saCMP</a:t>
              </a:r>
              <a:r>
                <a:rPr lang="en-US" altLang="en-US" sz="2100" dirty="0"/>
                <a:t>). After the block it requires to jump back to do compare. Example </a:t>
              </a:r>
              <a:r>
                <a:rPr lang="en-US" altLang="en-US" sz="2100" dirty="0">
                  <a:solidFill>
                    <a:srgbClr val="FF0000"/>
                  </a:solidFill>
                </a:rPr>
                <a:t>signed</a:t>
              </a:r>
              <a:r>
                <a:rPr lang="en-US" altLang="en-US" sz="2100" dirty="0"/>
                <a:t>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4067944" y="3573016"/>
            <a:ext cx="0" cy="255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44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555</Words>
  <Application>Microsoft Office PowerPoint</Application>
  <PresentationFormat>Presentación en pantalla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Tema de Office</vt:lpstr>
      <vt:lpstr>ORGANIZACIÓN Y PROGRAMACIÓN DE COMPUTADORAS</vt:lpstr>
      <vt:lpstr>IF-then, IF-then-else, While, DO-while in Assembly</vt:lpstr>
      <vt:lpstr>IF-then implementation</vt:lpstr>
      <vt:lpstr>IF-then examples</vt:lpstr>
      <vt:lpstr>IF-then-else implementation</vt:lpstr>
      <vt:lpstr>WHILE implementation</vt:lpstr>
      <vt:lpstr>WHILE example</vt:lpstr>
      <vt:lpstr>DO-WHILE implementation</vt:lpstr>
      <vt:lpstr>DO-WHILE example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338</cp:revision>
  <cp:lastPrinted>2017-10-27T20:23:28Z</cp:lastPrinted>
  <dcterms:created xsi:type="dcterms:W3CDTF">2014-08-28T12:23:32Z</dcterms:created>
  <dcterms:modified xsi:type="dcterms:W3CDTF">2019-10-07T22:29:23Z</dcterms:modified>
</cp:coreProperties>
</file>