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23" r:id="rId10"/>
    <p:sldId id="324" r:id="rId11"/>
    <p:sldId id="325" r:id="rId12"/>
    <p:sldId id="326" r:id="rId13"/>
    <p:sldId id="327" r:id="rId14"/>
    <p:sldId id="328" r:id="rId15"/>
    <p:sldId id="313" r:id="rId16"/>
    <p:sldId id="314" r:id="rId17"/>
    <p:sldId id="315" r:id="rId18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83" autoAdjust="0"/>
    <p:restoredTop sz="94660"/>
  </p:normalViewPr>
  <p:slideViewPr>
    <p:cSldViewPr>
      <p:cViewPr varScale="1">
        <p:scale>
          <a:sx n="61" d="100"/>
          <a:sy n="61" d="100"/>
        </p:scale>
        <p:origin x="216" y="1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6691B4-6F6B-484D-A10C-2949977978FC}" type="datetimeFigureOut">
              <a:rPr lang="es-MX" smtClean="0"/>
              <a:t>11/10/19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11C31B-1FAD-4180-AD08-FE85F0CF05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247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11/10/19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t>11/10/19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t>11/10/19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t>11/10/19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t>11/10/19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t>11/10/19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t>11/10/19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t>11/10/19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t>11/10/19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t>11/10/19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t>11/10/19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t>11/10/19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t>11/10/19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OPC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ORGANIZACIÓN Y PROGRAMACIÓN DE COMPUTADORAS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  <a:p>
            <a:r>
              <a:rPr lang="es-MX" dirty="0"/>
              <a:t>A – D  2019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  <p:pic>
        <p:nvPicPr>
          <p:cNvPr id="6" name="Picture 2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01762"/>
            <a:ext cx="7506886" cy="512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17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 (1 of 4)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7615" y="306896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6013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mov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al,'a</a:t>
            </a:r>
            <a:r>
              <a:rPr lang="en-US" altLang="en-US" sz="1800" b="1" dirty="0">
                <a:latin typeface="Courier New" pitchFamily="49" charset="0"/>
              </a:rPr>
              <a:t>'	; AL = 01100001b,   ‘a’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and al,11011111b	; AL = 01000001b,   ‘A’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7615" y="1604169"/>
            <a:ext cx="76962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Task: Convert the character in AL to UPPER CASE.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Solution: Use the AND instruction to clear bit 5.</a:t>
            </a:r>
          </a:p>
        </p:txBody>
      </p:sp>
    </p:spTree>
    <p:extLst>
      <p:ext uri="{BB962C8B-B14F-4D97-AF65-F5344CB8AC3E}">
        <p14:creationId xmlns:p14="http://schemas.microsoft.com/office/powerpoint/2010/main" val="344847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 (2 of 4)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7584" y="3288506"/>
            <a:ext cx="732581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6013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6013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6013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AL,6	; AL = 00000110b,   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OR  AL,00110000b	; AL = 00110110b,  ‘6’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764506"/>
            <a:ext cx="7239000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Task: Convert a binary decimal byte into its equivalent ASCII Decimal Digit.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Solution: Use the OR instruction to set bits 4 and 5.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66800" y="4660106"/>
            <a:ext cx="6477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The ASCII digit '6' = 00110110b</a:t>
            </a:r>
          </a:p>
        </p:txBody>
      </p:sp>
    </p:spTree>
    <p:extLst>
      <p:ext uri="{BB962C8B-B14F-4D97-AF65-F5344CB8AC3E}">
        <p14:creationId xmlns:p14="http://schemas.microsoft.com/office/powerpoint/2010/main" val="321593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 (3 of 4)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00100" y="3233192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MOV AX, </a:t>
            </a:r>
            <a:r>
              <a:rPr lang="en-US" altLang="en-US" sz="1800" b="1" dirty="0" err="1">
                <a:latin typeface="Courier New" pitchFamily="49" charset="0"/>
              </a:rPr>
              <a:t>wordVal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AND AX, 1	; low bit set?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JZ  </a:t>
            </a:r>
            <a:r>
              <a:rPr lang="en-US" altLang="en-US" sz="1800" b="1" dirty="0" err="1">
                <a:latin typeface="Courier New" pitchFamily="49" charset="0"/>
              </a:rPr>
              <a:t>EvenValue</a:t>
            </a:r>
            <a:r>
              <a:rPr lang="en-US" altLang="en-US" sz="1800" b="1" dirty="0">
                <a:latin typeface="Courier New" pitchFamily="49" charset="0"/>
              </a:rPr>
              <a:t>	; jump if Zero flag set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23900" y="1556792"/>
            <a:ext cx="7239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Task: Jump to a </a:t>
            </a:r>
            <a:r>
              <a:rPr lang="en-US" altLang="en-US" sz="2100" i="1" dirty="0"/>
              <a:t>label</a:t>
            </a:r>
            <a:r>
              <a:rPr lang="en-US" altLang="en-US" sz="2100" dirty="0"/>
              <a:t> if an integer is </a:t>
            </a:r>
            <a:r>
              <a:rPr lang="en-US" altLang="en-US" sz="2100" i="1" dirty="0"/>
              <a:t>even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Solution: AND the lowest bit with a 1. If the result is Zero, the number was </a:t>
            </a:r>
            <a:r>
              <a:rPr lang="en-US" altLang="en-US" sz="2100" i="1" dirty="0"/>
              <a:t>even</a:t>
            </a:r>
            <a:r>
              <a:rPr lang="en-US" altLang="en-US" sz="2100" dirty="0"/>
              <a:t>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56048" y="5013176"/>
            <a:ext cx="7391400" cy="9239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>
                <a:solidFill>
                  <a:schemeClr val="tx2"/>
                </a:solidFill>
              </a:rPr>
              <a:t>Your turn: Write code that jumps to a </a:t>
            </a:r>
            <a:r>
              <a:rPr lang="en-US" altLang="en-US" sz="2100" i="1" dirty="0">
                <a:solidFill>
                  <a:schemeClr val="tx2"/>
                </a:solidFill>
              </a:rPr>
              <a:t>label</a:t>
            </a:r>
            <a:r>
              <a:rPr lang="en-US" altLang="en-US" sz="2100" dirty="0">
                <a:solidFill>
                  <a:schemeClr val="tx2"/>
                </a:solidFill>
              </a:rPr>
              <a:t> if an integer is negative.</a:t>
            </a:r>
          </a:p>
        </p:txBody>
      </p:sp>
    </p:spTree>
    <p:extLst>
      <p:ext uri="{BB962C8B-B14F-4D97-AF65-F5344CB8AC3E}">
        <p14:creationId xmlns:p14="http://schemas.microsoft.com/office/powerpoint/2010/main" val="287996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 (4 of 4)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0" y="3233192"/>
            <a:ext cx="716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2004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2004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2004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OR  AL,AL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JNZ </a:t>
            </a:r>
            <a:r>
              <a:rPr lang="en-US" altLang="en-US" sz="1800" b="1" dirty="0" err="1">
                <a:latin typeface="Courier New" pitchFamily="49" charset="0"/>
              </a:rPr>
              <a:t>IsNotZero</a:t>
            </a:r>
            <a:r>
              <a:rPr lang="en-US" altLang="en-US" sz="1800" b="1" dirty="0">
                <a:latin typeface="Courier New" pitchFamily="49" charset="0"/>
              </a:rPr>
              <a:t>	; jump if not zero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556792"/>
            <a:ext cx="7239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Task: Jump to a </a:t>
            </a:r>
            <a:r>
              <a:rPr lang="en-US" altLang="en-US" sz="2100" i="1" dirty="0"/>
              <a:t>label</a:t>
            </a:r>
            <a:r>
              <a:rPr lang="en-US" altLang="en-US" sz="2100" dirty="0"/>
              <a:t> if the value in AL is </a:t>
            </a:r>
            <a:r>
              <a:rPr lang="en-US" altLang="en-US" sz="2100" i="1" dirty="0"/>
              <a:t>not zero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</a:pPr>
            <a:r>
              <a:rPr lang="en-US" altLang="en-US" sz="2100" dirty="0"/>
              <a:t>Solution: OR the byte with itself, then use the JNZ (</a:t>
            </a:r>
            <a:r>
              <a:rPr lang="en-US" altLang="en-US" sz="2100" i="1" dirty="0"/>
              <a:t>jump if not zero</a:t>
            </a:r>
            <a:r>
              <a:rPr lang="en-US" altLang="en-US" sz="2100" dirty="0"/>
              <a:t>) instruction.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62000" y="5366792"/>
            <a:ext cx="7162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ORing any number with itself does not change its value.</a:t>
            </a:r>
          </a:p>
        </p:txBody>
      </p:sp>
    </p:spTree>
    <p:extLst>
      <p:ext uri="{BB962C8B-B14F-4D97-AF65-F5344CB8AC3E}">
        <p14:creationId xmlns:p14="http://schemas.microsoft.com/office/powerpoint/2010/main" val="70463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628800"/>
            <a:ext cx="77724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Performs a nondestructive AND bitwise operation between each pair of matching bits in two operands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operands are modified.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Always clears the Overflow and Carry flags.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Modifies the Sign, Zero, and Parity flags.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Example: jump to a label if either bit 0 or bit 1 in AL is set.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26541" y="3991000"/>
            <a:ext cx="288032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TEST AL,00000011b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JNZ  </a:t>
            </a:r>
            <a:r>
              <a:rPr lang="en-US" altLang="en-US" sz="1800" b="1" dirty="0" err="1">
                <a:latin typeface="Courier New" pitchFamily="49" charset="0"/>
              </a:rPr>
              <a:t>ValueFound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85800" y="5057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2000" dirty="0"/>
              <a:t>Example: jump to a label if neither bit 0 nor bit 1 in AL is set.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133600" y="5591200"/>
            <a:ext cx="381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TEST AL,00000011b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JZ   </a:t>
            </a:r>
            <a:r>
              <a:rPr lang="en-US" altLang="en-US" sz="1800" b="1" dirty="0" err="1">
                <a:latin typeface="Courier New" pitchFamily="49" charset="0"/>
              </a:rPr>
              <a:t>ValueNotFound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620472" y="3991000"/>
            <a:ext cx="288032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TEST AL,000Bh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JNZ  </a:t>
            </a:r>
            <a:r>
              <a:rPr lang="en-US" altLang="en-US" sz="1800" b="1" dirty="0" err="1">
                <a:latin typeface="Courier New" pitchFamily="49" charset="0"/>
              </a:rPr>
              <a:t>ValueFound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8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772400" cy="504056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The value 0000 0011  in this example is called a bit mask.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051720" y="2276872"/>
            <a:ext cx="4130426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TEST AL,00000011b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0 0 1 0 0 1 0 1  &lt;- AL input value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0 0 0 0 0 0 1 1  &lt;- test value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0 0 0 0 0 0 0 1  &lt;- result:  ZF = 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n-US" sz="21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n-US" sz="21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n-US" sz="21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TEST AL,00001001b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0 0 1 0 0 1 0 0   &lt;- AL input value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0 0 0 0 1 0 0 1  &lt;- test value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dirty="0"/>
              <a:t>0 0 0 0 0 0 0 0   &lt;- result:  ZF =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2545" y="3851162"/>
            <a:ext cx="77724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The value 0000 1001  in this example is called a bit mask.</a:t>
            </a:r>
          </a:p>
        </p:txBody>
      </p:sp>
    </p:spTree>
    <p:extLst>
      <p:ext uri="{BB962C8B-B14F-4D97-AF65-F5344CB8AC3E}">
        <p14:creationId xmlns:p14="http://schemas.microsoft.com/office/powerpoint/2010/main" val="232794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Capítulos</a:t>
            </a:r>
            <a:r>
              <a:rPr lang="en-US" dirty="0"/>
              <a:t>: Irvine, Kip R. Assembly Language for x86 Processors.</a:t>
            </a:r>
          </a:p>
          <a:p>
            <a:r>
              <a:rPr lang="en-US" dirty="0" err="1"/>
              <a:t>Notas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 Ramón Ríos</a:t>
            </a:r>
          </a:p>
          <a:p>
            <a:r>
              <a:rPr lang="en-US" dirty="0"/>
              <a:t>10-oct-2019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3051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Boolean Instructions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To </a:t>
            </a:r>
            <a:r>
              <a:rPr lang="es-MX" dirty="0" err="1"/>
              <a:t>build</a:t>
            </a:r>
            <a:r>
              <a:rPr lang="es-MX" dirty="0"/>
              <a:t> up </a:t>
            </a:r>
            <a:r>
              <a:rPr lang="es-MX" dirty="0" err="1"/>
              <a:t>compound</a:t>
            </a:r>
            <a:r>
              <a:rPr lang="es-MX" dirty="0"/>
              <a:t> </a:t>
            </a:r>
            <a:r>
              <a:rPr lang="es-MX" dirty="0" err="1"/>
              <a:t>conditional</a:t>
            </a:r>
            <a:r>
              <a:rPr lang="es-MX" dirty="0"/>
              <a:t> </a:t>
            </a:r>
            <a:r>
              <a:rPr lang="es-MX" dirty="0" err="1"/>
              <a:t>expressions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IF-</a:t>
            </a:r>
            <a:r>
              <a:rPr lang="es-MX" dirty="0" err="1"/>
              <a:t>then</a:t>
            </a:r>
            <a:r>
              <a:rPr lang="es-MX" dirty="0"/>
              <a:t>, IF-</a:t>
            </a:r>
            <a:r>
              <a:rPr lang="es-MX" dirty="0" err="1"/>
              <a:t>then</a:t>
            </a:r>
            <a:r>
              <a:rPr lang="es-MX" dirty="0"/>
              <a:t>-</a:t>
            </a:r>
            <a:r>
              <a:rPr lang="es-MX" dirty="0" err="1"/>
              <a:t>else</a:t>
            </a:r>
            <a:r>
              <a:rPr lang="es-MX" dirty="0"/>
              <a:t>, WHILE, DO-WHILE, REPEAT-UNTIL and FOR, </a:t>
            </a:r>
            <a:r>
              <a:rPr lang="es-MX" dirty="0" err="1"/>
              <a:t>logical</a:t>
            </a:r>
            <a:r>
              <a:rPr lang="es-MX" dirty="0"/>
              <a:t> </a:t>
            </a:r>
            <a:r>
              <a:rPr lang="es-MX" dirty="0" err="1"/>
              <a:t>Boolean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are </a:t>
            </a:r>
            <a:r>
              <a:rPr lang="es-MX" dirty="0" err="1"/>
              <a:t>required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(A &gt; B) </a:t>
            </a:r>
            <a:r>
              <a:rPr lang="es-MX" dirty="0">
                <a:solidFill>
                  <a:srgbClr val="FF0000"/>
                </a:solidFill>
              </a:rPr>
              <a:t>&amp;&amp;</a:t>
            </a:r>
            <a:r>
              <a:rPr lang="es-MX" dirty="0"/>
              <a:t> (C &lt;= 5)</a:t>
            </a:r>
          </a:p>
          <a:p>
            <a:pPr lvl="1"/>
            <a:r>
              <a:rPr lang="es-MX" dirty="0">
                <a:solidFill>
                  <a:srgbClr val="FF0000"/>
                </a:solidFill>
              </a:rPr>
              <a:t>&amp;&amp;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Logical</a:t>
            </a:r>
            <a:r>
              <a:rPr lang="es-MX" dirty="0"/>
              <a:t> </a:t>
            </a:r>
            <a:r>
              <a:rPr lang="es-MX" dirty="0" err="1"/>
              <a:t>Boolean</a:t>
            </a:r>
            <a:r>
              <a:rPr lang="es-MX" dirty="0"/>
              <a:t> </a:t>
            </a:r>
            <a:r>
              <a:rPr lang="es-MX" dirty="0" err="1"/>
              <a:t>operator</a:t>
            </a:r>
            <a:r>
              <a:rPr lang="es-MX" dirty="0"/>
              <a:t> </a:t>
            </a:r>
            <a:r>
              <a:rPr lang="es-MX" i="1" dirty="0">
                <a:solidFill>
                  <a:srgbClr val="FF0000"/>
                </a:solidFill>
              </a:rPr>
              <a:t>and</a:t>
            </a:r>
            <a:r>
              <a:rPr lang="es-MX" dirty="0"/>
              <a:t>, in a HLL</a:t>
            </a:r>
          </a:p>
          <a:p>
            <a:endParaRPr lang="es-MX" dirty="0"/>
          </a:p>
          <a:p>
            <a:r>
              <a:rPr lang="es-MX" b="1" dirty="0" err="1"/>
              <a:t>Issue</a:t>
            </a:r>
            <a:r>
              <a:rPr lang="es-MX" dirty="0"/>
              <a:t>: </a:t>
            </a:r>
            <a:r>
              <a:rPr lang="es-MX" dirty="0" err="1"/>
              <a:t>there</a:t>
            </a:r>
            <a:r>
              <a:rPr lang="es-MX" dirty="0"/>
              <a:t> are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logical</a:t>
            </a:r>
            <a:r>
              <a:rPr lang="es-MX" dirty="0"/>
              <a:t> </a:t>
            </a:r>
            <a:r>
              <a:rPr lang="es-MX" dirty="0" err="1"/>
              <a:t>Boolean</a:t>
            </a:r>
            <a:r>
              <a:rPr lang="es-MX" dirty="0"/>
              <a:t> </a:t>
            </a:r>
            <a:r>
              <a:rPr lang="es-MX" dirty="0" err="1"/>
              <a:t>Assembly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,</a:t>
            </a:r>
          </a:p>
          <a:p>
            <a:r>
              <a:rPr lang="es-MX" i="1" dirty="0" err="1"/>
              <a:t>Only</a:t>
            </a:r>
            <a:r>
              <a:rPr lang="es-MX" i="1" dirty="0"/>
              <a:t> </a:t>
            </a:r>
            <a:r>
              <a:rPr lang="es-MX" i="1" dirty="0" err="1"/>
              <a:t>Bitwise</a:t>
            </a:r>
            <a:r>
              <a:rPr lang="es-MX" i="1" dirty="0"/>
              <a:t> </a:t>
            </a:r>
            <a:r>
              <a:rPr lang="es-MX" dirty="0"/>
              <a:t>(</a:t>
            </a:r>
            <a:r>
              <a:rPr lang="es-MX" sz="2200" dirty="0"/>
              <a:t>bit to bit</a:t>
            </a:r>
            <a:r>
              <a:rPr lang="es-MX" dirty="0"/>
              <a:t>): AND, OR, XOR, NOT, TEST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283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1678" y="1484785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AND, bitwise, bit to bit</a:t>
            </a:r>
          </a:p>
          <a:p>
            <a:r>
              <a:rPr lang="es-MX" altLang="en-US" dirty="0" err="1"/>
              <a:t>Syntax</a:t>
            </a:r>
            <a:r>
              <a:rPr lang="es-MX" altLang="en-US" dirty="0"/>
              <a:t>:  AND </a:t>
            </a:r>
            <a:r>
              <a:rPr lang="es-MX" altLang="en-US" i="1" dirty="0" err="1"/>
              <a:t>destination</a:t>
            </a:r>
            <a:r>
              <a:rPr lang="es-MX" altLang="en-US" dirty="0"/>
              <a:t>, </a:t>
            </a:r>
            <a:r>
              <a:rPr lang="es-MX" altLang="en-US" i="1" dirty="0" err="1"/>
              <a:t>source</a:t>
            </a:r>
            <a:r>
              <a:rPr lang="es-MX" altLang="en-US" dirty="0"/>
              <a:t> </a:t>
            </a:r>
            <a:endParaRPr lang="en-US" altLang="en-US" dirty="0"/>
          </a:p>
          <a:p>
            <a:r>
              <a:rPr lang="en-US" altLang="en-US" dirty="0"/>
              <a:t>The following operand combinations are permitted</a:t>
            </a:r>
          </a:p>
          <a:p>
            <a:pPr lvl="1"/>
            <a:r>
              <a:rPr lang="en-US" altLang="en-US" dirty="0"/>
              <a:t>AND </a:t>
            </a:r>
            <a:r>
              <a:rPr lang="en-US" altLang="en-US" dirty="0" err="1"/>
              <a:t>reg</a:t>
            </a:r>
            <a:r>
              <a:rPr lang="en-US" altLang="en-US" dirty="0"/>
              <a:t>, </a:t>
            </a:r>
            <a:r>
              <a:rPr lang="en-US" altLang="en-US" dirty="0" err="1"/>
              <a:t>reg</a:t>
            </a:r>
            <a:endParaRPr lang="en-US" altLang="en-US" dirty="0"/>
          </a:p>
          <a:p>
            <a:pPr lvl="1"/>
            <a:r>
              <a:rPr lang="en-US" altLang="en-US" dirty="0"/>
              <a:t>AND </a:t>
            </a:r>
            <a:r>
              <a:rPr lang="en-US" altLang="en-US" dirty="0" err="1"/>
              <a:t>reg</a:t>
            </a:r>
            <a:r>
              <a:rPr lang="en-US" altLang="en-US" dirty="0"/>
              <a:t>, mem</a:t>
            </a:r>
          </a:p>
          <a:p>
            <a:pPr lvl="1"/>
            <a:r>
              <a:rPr lang="en-US" altLang="en-US" dirty="0"/>
              <a:t>AND </a:t>
            </a:r>
            <a:r>
              <a:rPr lang="en-US" altLang="en-US" dirty="0" err="1"/>
              <a:t>reg</a:t>
            </a:r>
            <a:r>
              <a:rPr lang="en-US" altLang="en-US" dirty="0"/>
              <a:t>, </a:t>
            </a:r>
            <a:r>
              <a:rPr lang="en-US" altLang="en-US" dirty="0" err="1"/>
              <a:t>imm</a:t>
            </a:r>
            <a:endParaRPr lang="en-US" altLang="en-US" dirty="0"/>
          </a:p>
          <a:p>
            <a:pPr lvl="1"/>
            <a:r>
              <a:rPr lang="en-US" altLang="en-US" dirty="0"/>
              <a:t>AND mem, </a:t>
            </a:r>
            <a:r>
              <a:rPr lang="en-US" altLang="en-US" dirty="0" err="1"/>
              <a:t>reg</a:t>
            </a:r>
            <a:endParaRPr lang="en-US" altLang="en-US" dirty="0"/>
          </a:p>
          <a:p>
            <a:pPr lvl="1"/>
            <a:r>
              <a:rPr lang="en-US" altLang="en-US" dirty="0"/>
              <a:t>AND mem, </a:t>
            </a:r>
            <a:r>
              <a:rPr lang="en-US" altLang="en-US" dirty="0" err="1"/>
              <a:t>imm</a:t>
            </a:r>
            <a:endParaRPr lang="en-US" altLang="en-US" dirty="0"/>
          </a:p>
          <a:p>
            <a:r>
              <a:rPr lang="en-US" altLang="en-US" dirty="0"/>
              <a:t>Operands can be 8, 16, 32, or 64 bits, must be same size</a:t>
            </a:r>
          </a:p>
          <a:p>
            <a:r>
              <a:rPr lang="en-US" altLang="en-US" dirty="0"/>
              <a:t>Bit masking with the </a:t>
            </a:r>
            <a:r>
              <a:rPr lang="en-US" altLang="en-US" i="1" dirty="0"/>
              <a:t>source</a:t>
            </a:r>
            <a:r>
              <a:rPr lang="en-US" altLang="en-US" dirty="0"/>
              <a:t> operand.</a:t>
            </a:r>
          </a:p>
          <a:p>
            <a:r>
              <a:rPr lang="es-MX" altLang="en-US" dirty="0"/>
              <a:t>Set INTERSECTION of bits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497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6451" y="1484784"/>
            <a:ext cx="7772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Performs a Boolean AND operation between each pair of matching bits in two operands</a:t>
            </a:r>
          </a:p>
          <a:p>
            <a:r>
              <a:rPr lang="en-US" altLang="en-US" dirty="0"/>
              <a:t>Flags</a:t>
            </a:r>
          </a:p>
          <a:p>
            <a:pPr lvl="1"/>
            <a:r>
              <a:rPr lang="en-US" altLang="en-US" dirty="0"/>
              <a:t>Clears Overflow, Carry</a:t>
            </a:r>
          </a:p>
          <a:p>
            <a:pPr lvl="1"/>
            <a:r>
              <a:rPr lang="en-US" altLang="en-US" dirty="0"/>
              <a:t>Modifies Sign, Zero, and Parity</a:t>
            </a:r>
          </a:p>
          <a:p>
            <a:r>
              <a:rPr lang="en-US" altLang="en-US" dirty="0"/>
              <a:t>Syntax:</a:t>
            </a:r>
          </a:p>
          <a:p>
            <a:pPr lvl="2"/>
            <a:r>
              <a:rPr lang="en-US" altLang="en-US" sz="2900" dirty="0"/>
              <a:t>AND </a:t>
            </a:r>
            <a:r>
              <a:rPr lang="en-US" altLang="en-US" sz="2900" i="1" dirty="0"/>
              <a:t>destination, source</a:t>
            </a:r>
          </a:p>
          <a:p>
            <a:pPr lvl="1">
              <a:buFontTx/>
              <a:buNone/>
            </a:pPr>
            <a:r>
              <a:rPr lang="en-US" altLang="en-US" dirty="0"/>
              <a:t>(same operand types as MOV)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545933" y="2822104"/>
            <a:ext cx="9906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AND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151" y="3284984"/>
            <a:ext cx="152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38634"/>
            <a:ext cx="44196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9"/>
          <p:cNvSpPr txBox="1"/>
          <p:nvPr/>
        </p:nvSpPr>
        <p:spPr>
          <a:xfrm>
            <a:off x="400050" y="5586413"/>
            <a:ext cx="8210902" cy="41549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rPr>
              <a:t>Bit masking, source: 0 in source clears a bit, 1 leaves it unchanged</a:t>
            </a:r>
            <a:r>
              <a:rPr lang="en-US" sz="2100" kern="0" dirty="0">
                <a:latin typeface="Arial" charset="0"/>
              </a:rPr>
              <a:t>.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10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1626" y="1469363"/>
            <a:ext cx="7772400" cy="4695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OR, bitwise, bit to bit</a:t>
            </a:r>
          </a:p>
          <a:p>
            <a:r>
              <a:rPr lang="es-MX" altLang="en-US" dirty="0" err="1"/>
              <a:t>Syntax</a:t>
            </a:r>
            <a:r>
              <a:rPr lang="es-MX" altLang="en-US" dirty="0"/>
              <a:t>:  OR </a:t>
            </a:r>
            <a:r>
              <a:rPr lang="es-MX" altLang="en-US" i="1" dirty="0" err="1"/>
              <a:t>destination</a:t>
            </a:r>
            <a:r>
              <a:rPr lang="es-MX" altLang="en-US" dirty="0"/>
              <a:t>, </a:t>
            </a:r>
            <a:r>
              <a:rPr lang="es-MX" altLang="en-US" i="1" dirty="0" err="1"/>
              <a:t>source</a:t>
            </a:r>
            <a:r>
              <a:rPr lang="es-MX" altLang="en-US" dirty="0"/>
              <a:t> </a:t>
            </a:r>
            <a:endParaRPr lang="en-US" altLang="en-US" dirty="0"/>
          </a:p>
          <a:p>
            <a:r>
              <a:rPr lang="en-US" altLang="en-US" dirty="0"/>
              <a:t>The following operand combinations are permitted</a:t>
            </a:r>
          </a:p>
          <a:p>
            <a:pPr lvl="1"/>
            <a:r>
              <a:rPr lang="en-US" altLang="en-US" dirty="0"/>
              <a:t>OR </a:t>
            </a:r>
            <a:r>
              <a:rPr lang="en-US" altLang="en-US" dirty="0" err="1"/>
              <a:t>reg</a:t>
            </a:r>
            <a:r>
              <a:rPr lang="en-US" altLang="en-US" dirty="0"/>
              <a:t>, </a:t>
            </a:r>
            <a:r>
              <a:rPr lang="en-US" altLang="en-US" dirty="0" err="1"/>
              <a:t>reg</a:t>
            </a:r>
            <a:endParaRPr lang="en-US" altLang="en-US" dirty="0"/>
          </a:p>
          <a:p>
            <a:pPr lvl="1"/>
            <a:r>
              <a:rPr lang="en-US" altLang="en-US" dirty="0"/>
              <a:t>OR </a:t>
            </a:r>
            <a:r>
              <a:rPr lang="en-US" altLang="en-US" dirty="0" err="1"/>
              <a:t>reg</a:t>
            </a:r>
            <a:r>
              <a:rPr lang="en-US" altLang="en-US" dirty="0"/>
              <a:t>, mem</a:t>
            </a:r>
          </a:p>
          <a:p>
            <a:pPr lvl="1"/>
            <a:r>
              <a:rPr lang="en-US" altLang="en-US" dirty="0"/>
              <a:t>OR </a:t>
            </a:r>
            <a:r>
              <a:rPr lang="en-US" altLang="en-US" dirty="0" err="1"/>
              <a:t>reg</a:t>
            </a:r>
            <a:r>
              <a:rPr lang="en-US" altLang="en-US" dirty="0"/>
              <a:t>, </a:t>
            </a:r>
            <a:r>
              <a:rPr lang="en-US" altLang="en-US" dirty="0" err="1"/>
              <a:t>imm</a:t>
            </a:r>
            <a:endParaRPr lang="en-US" altLang="en-US" dirty="0"/>
          </a:p>
          <a:p>
            <a:pPr lvl="1"/>
            <a:r>
              <a:rPr lang="en-US" altLang="en-US" dirty="0"/>
              <a:t>OR mem, </a:t>
            </a:r>
            <a:r>
              <a:rPr lang="en-US" altLang="en-US" dirty="0" err="1"/>
              <a:t>reg</a:t>
            </a:r>
            <a:endParaRPr lang="en-US" altLang="en-US" dirty="0"/>
          </a:p>
          <a:p>
            <a:pPr lvl="1"/>
            <a:r>
              <a:rPr lang="en-US" altLang="en-US" dirty="0"/>
              <a:t>OR mem, </a:t>
            </a:r>
            <a:r>
              <a:rPr lang="en-US" altLang="en-US" dirty="0" err="1"/>
              <a:t>imm</a:t>
            </a:r>
            <a:endParaRPr lang="en-US" altLang="en-US" dirty="0"/>
          </a:p>
          <a:p>
            <a:r>
              <a:rPr lang="en-US" altLang="en-US" dirty="0"/>
              <a:t>Operands can be 8, 16, 32, or 64 bits, must be same size</a:t>
            </a:r>
          </a:p>
          <a:p>
            <a:r>
              <a:rPr lang="en-US" altLang="en-US" dirty="0"/>
              <a:t>Useful when you want to set one or more bits without affecting the other bits</a:t>
            </a:r>
          </a:p>
          <a:p>
            <a:r>
              <a:rPr lang="es-MX" altLang="en-US" dirty="0"/>
              <a:t>Set UNION of bits</a:t>
            </a: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182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56792"/>
            <a:ext cx="7772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Performs a Boolean OR operation between each pair of matching bits in two operands</a:t>
            </a:r>
          </a:p>
          <a:p>
            <a:r>
              <a:rPr lang="en-US" altLang="en-US" dirty="0"/>
              <a:t>Flags</a:t>
            </a:r>
          </a:p>
          <a:p>
            <a:pPr lvl="1"/>
            <a:r>
              <a:rPr lang="en-US" altLang="en-US" dirty="0"/>
              <a:t>Clears Overflow, Carry</a:t>
            </a:r>
          </a:p>
          <a:p>
            <a:pPr lvl="1"/>
            <a:r>
              <a:rPr lang="en-US" altLang="en-US" dirty="0"/>
              <a:t>Modifies Sign, Zero, and Parity</a:t>
            </a:r>
          </a:p>
          <a:p>
            <a:r>
              <a:rPr lang="en-US" altLang="en-US" dirty="0"/>
              <a:t>Syntax:</a:t>
            </a:r>
          </a:p>
          <a:p>
            <a:pPr lvl="2"/>
            <a:r>
              <a:rPr lang="en-US" altLang="en-US" sz="2600" dirty="0"/>
              <a:t>OR </a:t>
            </a:r>
            <a:r>
              <a:rPr lang="en-US" altLang="en-US" sz="2600" i="1" dirty="0"/>
              <a:t>destination, source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72200" y="2547392"/>
            <a:ext cx="9906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OR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00" y="2996952"/>
            <a:ext cx="1549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686634"/>
              </p:ext>
            </p:extLst>
          </p:nvPr>
        </p:nvGraphicFramePr>
        <p:xfrm>
          <a:off x="1324792" y="3589212"/>
          <a:ext cx="4191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VISIO" r:id="rId4" imgW="2634996" imgH="731520" progId="Visio.Drawing.6">
                  <p:embed/>
                </p:oleObj>
              </mc:Choice>
              <mc:Fallback>
                <p:oleObj name="VISIO" r:id="rId4" imgW="2634996" imgH="73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87" r="11111"/>
                      <a:stretch>
                        <a:fillRect/>
                      </a:stretch>
                    </p:blipFill>
                    <p:spPr bwMode="auto">
                      <a:xfrm>
                        <a:off x="1324792" y="3589212"/>
                        <a:ext cx="4191000" cy="13335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8"/>
          <p:cNvSpPr txBox="1"/>
          <p:nvPr/>
        </p:nvSpPr>
        <p:spPr>
          <a:xfrm>
            <a:off x="1115616" y="5389229"/>
            <a:ext cx="5355953" cy="41549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rPr>
              <a:t>1 in source set a bit, 0 leaves it unchanged</a:t>
            </a:r>
            <a:r>
              <a:rPr lang="en-US" sz="2100" kern="0" dirty="0">
                <a:latin typeface="Arial" charset="0"/>
              </a:rPr>
              <a:t>.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3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600200"/>
            <a:ext cx="7772400" cy="2332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Performs a Boolean </a:t>
            </a:r>
            <a:r>
              <a:rPr lang="en-US" altLang="en-US" dirty="0" err="1"/>
              <a:t>eXclusive</a:t>
            </a:r>
            <a:r>
              <a:rPr lang="en-US" altLang="en-US" dirty="0"/>
              <a:t>-OR bitwise operation between each pair of matching bits in two operands</a:t>
            </a:r>
          </a:p>
          <a:p>
            <a:r>
              <a:rPr lang="en-US" altLang="en-US" dirty="0"/>
              <a:t>XOR with 0 retains its value, with 1 reverses value</a:t>
            </a:r>
          </a:p>
          <a:p>
            <a:r>
              <a:rPr lang="en-US" altLang="en-US" dirty="0"/>
              <a:t>Flags</a:t>
            </a:r>
          </a:p>
          <a:p>
            <a:pPr lvl="1"/>
            <a:r>
              <a:rPr lang="en-US" altLang="en-US" dirty="0"/>
              <a:t>Clears Overflow, Carry</a:t>
            </a:r>
          </a:p>
          <a:p>
            <a:pPr lvl="1"/>
            <a:r>
              <a:rPr lang="en-US" altLang="en-US" dirty="0"/>
              <a:t>Modifies Sign, Zero, and Parity</a:t>
            </a:r>
          </a:p>
          <a:p>
            <a:r>
              <a:rPr lang="en-US" altLang="en-US" dirty="0"/>
              <a:t>Syntax:</a:t>
            </a:r>
          </a:p>
          <a:p>
            <a:pPr lvl="2"/>
            <a:r>
              <a:rPr lang="en-US" altLang="en-US" sz="2900" dirty="0"/>
              <a:t>XOR </a:t>
            </a:r>
            <a:r>
              <a:rPr lang="en-US" altLang="en-US" sz="2900" i="1" dirty="0"/>
              <a:t>destination, source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77000" y="2996952"/>
            <a:ext cx="9906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XOR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10299"/>
            <a:ext cx="16208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914400" y="4054475"/>
          <a:ext cx="46482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VISIO" r:id="rId4" imgW="2634996" imgH="731520" progId="Visio.Drawing.6">
                  <p:embed/>
                </p:oleObj>
              </mc:Choice>
              <mc:Fallback>
                <p:oleObj name="VISIO" r:id="rId4" imgW="2634996" imgH="73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54475"/>
                        <a:ext cx="4648200" cy="12922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38200" y="5730875"/>
            <a:ext cx="7620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rPr>
              <a:t>XOR is a useful way to toggle (invert) the bits in an operand.</a:t>
            </a:r>
          </a:p>
        </p:txBody>
      </p:sp>
    </p:spTree>
    <p:extLst>
      <p:ext uri="{BB962C8B-B14F-4D97-AF65-F5344CB8AC3E}">
        <p14:creationId xmlns:p14="http://schemas.microsoft.com/office/powerpoint/2010/main" val="29499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519808"/>
            <a:ext cx="7772400" cy="22139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Performs a Boolean NOT bitwise operation on a single destination operand</a:t>
            </a:r>
          </a:p>
          <a:p>
            <a:r>
              <a:rPr lang="en-US" altLang="en-US" dirty="0"/>
              <a:t>The following operand combinations are permitted</a:t>
            </a:r>
          </a:p>
          <a:p>
            <a:pPr lvl="1"/>
            <a:r>
              <a:rPr lang="en-US" altLang="en-US" dirty="0"/>
              <a:t>NOT </a:t>
            </a:r>
            <a:r>
              <a:rPr lang="en-US" altLang="en-US" dirty="0" err="1"/>
              <a:t>reg</a:t>
            </a:r>
            <a:endParaRPr lang="en-US" altLang="en-US" dirty="0"/>
          </a:p>
          <a:p>
            <a:pPr lvl="1"/>
            <a:r>
              <a:rPr lang="en-US" altLang="en-US" dirty="0"/>
              <a:t>NOT mem</a:t>
            </a:r>
          </a:p>
          <a:p>
            <a:r>
              <a:rPr lang="en-US" altLang="en-US" dirty="0"/>
              <a:t>Flags</a:t>
            </a:r>
          </a:p>
          <a:p>
            <a:pPr lvl="1"/>
            <a:r>
              <a:rPr lang="en-US" altLang="en-US" dirty="0"/>
              <a:t>No flags are affected</a:t>
            </a:r>
          </a:p>
          <a:p>
            <a:r>
              <a:rPr lang="en-US" altLang="en-US" dirty="0"/>
              <a:t>Syntax:</a:t>
            </a:r>
          </a:p>
          <a:p>
            <a:pPr lvl="2"/>
            <a:r>
              <a:rPr lang="en-US" altLang="en-US" sz="2900" dirty="0"/>
              <a:t>NOT </a:t>
            </a:r>
            <a:r>
              <a:rPr lang="en-US" altLang="en-US" sz="2900" i="1" dirty="0"/>
              <a:t>destination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77000" y="3140075"/>
            <a:ext cx="9906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NOT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681" y="3671637"/>
            <a:ext cx="12652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111775"/>
              </p:ext>
            </p:extLst>
          </p:nvPr>
        </p:nvGraphicFramePr>
        <p:xfrm>
          <a:off x="1423011" y="3826418"/>
          <a:ext cx="39624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VISIO" r:id="rId4" imgW="2321052" imgH="574548" progId="Visio.Drawing.6">
                  <p:embed/>
                </p:oleObj>
              </mc:Choice>
              <mc:Fallback>
                <p:oleObj name="VISIO" r:id="rId4" imgW="2321052" imgH="5745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011" y="3826418"/>
                        <a:ext cx="3962400" cy="98583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032611" y="5117055"/>
            <a:ext cx="418736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rPr>
              <a:t>Results called </a:t>
            </a:r>
            <a:r>
              <a:rPr kumimoji="0" lang="en-US" altLang="en-US" sz="21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one’s complement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rPr>
              <a:t>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altLang="en-US" sz="2100" kern="0" dirty="0"/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n-US" sz="2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rPr>
              <a:t>Set COMPLEMENT of</a:t>
            </a:r>
            <a:r>
              <a:rPr kumimoji="0" lang="es-MX" altLang="en-US" sz="21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charset="0"/>
              </a:rPr>
              <a:t> bits</a:t>
            </a: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4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Bit-Mapped Set Operations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Set Complement</a:t>
            </a:r>
          </a:p>
          <a:p>
            <a:pPr lvl="2"/>
            <a:r>
              <a:rPr lang="en-US" altLang="en-US" dirty="0"/>
              <a:t>MOV EAX, </a:t>
            </a:r>
            <a:r>
              <a:rPr lang="en-US" altLang="en-US" dirty="0" err="1"/>
              <a:t>SetX</a:t>
            </a:r>
            <a:endParaRPr lang="en-US" altLang="en-US" dirty="0"/>
          </a:p>
          <a:p>
            <a:pPr lvl="2"/>
            <a:r>
              <a:rPr lang="en-US" altLang="en-US" dirty="0"/>
              <a:t>NOT EAX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Set Intersection</a:t>
            </a:r>
          </a:p>
          <a:p>
            <a:pPr lvl="2"/>
            <a:r>
              <a:rPr lang="en-US" altLang="en-US" dirty="0"/>
              <a:t>MOV EAX, </a:t>
            </a:r>
            <a:r>
              <a:rPr lang="en-US" altLang="en-US" dirty="0" err="1"/>
              <a:t>setX</a:t>
            </a:r>
            <a:endParaRPr lang="en-US" altLang="en-US" dirty="0"/>
          </a:p>
          <a:p>
            <a:pPr lvl="2"/>
            <a:r>
              <a:rPr lang="en-US" altLang="en-US" dirty="0"/>
              <a:t>AND EAX, </a:t>
            </a:r>
            <a:r>
              <a:rPr lang="en-US" altLang="en-US" dirty="0" err="1"/>
              <a:t>setI</a:t>
            </a:r>
            <a:endParaRPr lang="en-US" altLang="en-US" dirty="0"/>
          </a:p>
          <a:p>
            <a:pPr lvl="2"/>
            <a:endParaRPr lang="en-US" altLang="en-US" dirty="0"/>
          </a:p>
          <a:p>
            <a:r>
              <a:rPr lang="en-US" altLang="en-US" dirty="0"/>
              <a:t>Set Union</a:t>
            </a:r>
          </a:p>
          <a:p>
            <a:pPr lvl="2"/>
            <a:r>
              <a:rPr lang="en-US" altLang="en-US" dirty="0"/>
              <a:t>MOV EAX, </a:t>
            </a:r>
            <a:r>
              <a:rPr lang="en-US" altLang="en-US" dirty="0" err="1"/>
              <a:t>setX</a:t>
            </a:r>
            <a:endParaRPr lang="en-US" altLang="en-US" dirty="0"/>
          </a:p>
          <a:p>
            <a:pPr lvl="2"/>
            <a:r>
              <a:rPr lang="en-US" altLang="en-US" dirty="0"/>
              <a:t>OR  </a:t>
            </a:r>
            <a:r>
              <a:rPr lang="en-US" altLang="en-US" dirty="0" err="1"/>
              <a:t>EAX,setU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OPC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3961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931</Words>
  <Application>Microsoft Macintosh PowerPoint</Application>
  <PresentationFormat>Presentación en pantalla (4:3)</PresentationFormat>
  <Paragraphs>178</Paragraphs>
  <Slides>17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Tema de Office</vt:lpstr>
      <vt:lpstr>VISIO</vt:lpstr>
      <vt:lpstr>ORGANIZACIÓN Y PROGRAMACIÓN DE COMPUTADORAS</vt:lpstr>
      <vt:lpstr>Bitwise Boolean Instructions</vt:lpstr>
      <vt:lpstr>AND Instruction</vt:lpstr>
      <vt:lpstr>AND Instruction</vt:lpstr>
      <vt:lpstr>OR Instruction</vt:lpstr>
      <vt:lpstr>OR Instruction</vt:lpstr>
      <vt:lpstr>XOR Instruction</vt:lpstr>
      <vt:lpstr>NOT Instruction</vt:lpstr>
      <vt:lpstr>Bit-Mapped Set Operations</vt:lpstr>
      <vt:lpstr>ASCII Code</vt:lpstr>
      <vt:lpstr>Applications  (1 of 4)</vt:lpstr>
      <vt:lpstr>Applications  (2 of 4)</vt:lpstr>
      <vt:lpstr>Applications  (3 of 4)</vt:lpstr>
      <vt:lpstr>Applications  (4 of 4)</vt:lpstr>
      <vt:lpstr>TEST Instruction</vt:lpstr>
      <vt:lpstr>Example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ANDREA MARIN ALARCON</cp:lastModifiedBy>
  <cp:revision>382</cp:revision>
  <cp:lastPrinted>2017-11-28T22:43:02Z</cp:lastPrinted>
  <dcterms:created xsi:type="dcterms:W3CDTF">2014-08-28T12:23:32Z</dcterms:created>
  <dcterms:modified xsi:type="dcterms:W3CDTF">2019-10-11T17:59:29Z</dcterms:modified>
</cp:coreProperties>
</file>