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86" r:id="rId3"/>
    <p:sldId id="287" r:id="rId4"/>
    <p:sldId id="288" r:id="rId5"/>
    <p:sldId id="289" r:id="rId6"/>
    <p:sldId id="305" r:id="rId7"/>
    <p:sldId id="304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278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14/10/2019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14/10/2019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14/10/2019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14/10/2019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14/10/2019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14/10/2019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Signed</a:t>
            </a:r>
            <a:r>
              <a:rPr lang="es-MX" dirty="0"/>
              <a:t> and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- 3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40696" y="2451894"/>
            <a:ext cx="2971800" cy="198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jbe</a:t>
            </a:r>
            <a:r>
              <a:rPr lang="en-US" altLang="en-US" sz="1800" b="1" dirty="0">
                <a:latin typeface="Courier New" panose="02070309020205020404" pitchFamily="49" charset="0"/>
              </a:rPr>
              <a:t>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9296" y="1639094"/>
            <a:ext cx="3124200" cy="288001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DATA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CODE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.IF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700" b="1" dirty="0">
                <a:latin typeface="Courier New" panose="02070309020205020404" pitchFamily="49" charset="0"/>
              </a:rPr>
              <a:t> &gt;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ebx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997696" y="3366294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s-MX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40696" y="1842294"/>
            <a:ext cx="4114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Generated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3096" y="4814094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MASM automatically generates an </a:t>
            </a:r>
            <a:r>
              <a:rPr lang="en-US" altLang="en-US" sz="2100" dirty="0">
                <a:solidFill>
                  <a:srgbClr val="FF0000"/>
                </a:solidFill>
              </a:rPr>
              <a:t>unsigned jump</a:t>
            </a:r>
            <a:r>
              <a:rPr lang="en-US" altLang="en-US" sz="2100" dirty="0"/>
              <a:t> (JBE) when both operands are </a:t>
            </a:r>
            <a:r>
              <a:rPr lang="en-US" altLang="en-US" sz="2100" dirty="0">
                <a:solidFill>
                  <a:srgbClr val="FF0000"/>
                </a:solidFill>
              </a:rPr>
              <a:t>registers</a:t>
            </a:r>
            <a:r>
              <a:rPr lang="en-US" altLang="en-US" sz="2100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92530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Signed</a:t>
            </a:r>
            <a:r>
              <a:rPr lang="es-MX" dirty="0"/>
              <a:t> and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- 4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26360" y="2513608"/>
            <a:ext cx="2971800" cy="198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jle</a:t>
            </a:r>
            <a:r>
              <a:rPr lang="en-US" altLang="en-US" sz="1800" b="1" dirty="0">
                <a:latin typeface="Courier New" panose="02070309020205020404" pitchFamily="49" charset="0"/>
              </a:rPr>
              <a:t>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700808"/>
            <a:ext cx="3733800" cy="288001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DATA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SDWORD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CODE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ebx,5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.IF SDWORD PTR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700" b="1" dirty="0">
                <a:latin typeface="Courier New" panose="02070309020205020404" pitchFamily="49" charset="0"/>
              </a:rPr>
              <a:t> &gt;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ebx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040560" y="3275608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s-MX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26360" y="1904008"/>
            <a:ext cx="3124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Generated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1560" y="487580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. . . unless you prefix one of the register operands with the </a:t>
            </a:r>
            <a:r>
              <a:rPr lang="en-US" altLang="en-US" sz="2100" dirty="0">
                <a:solidFill>
                  <a:srgbClr val="FF0000"/>
                </a:solidFill>
              </a:rPr>
              <a:t>SDWORD PTR</a:t>
            </a:r>
            <a:r>
              <a:rPr lang="en-US" altLang="en-US" sz="2100" dirty="0"/>
              <a:t> operator. Then a </a:t>
            </a:r>
            <a:r>
              <a:rPr lang="en-US" altLang="en-US" sz="2100" dirty="0">
                <a:solidFill>
                  <a:srgbClr val="FF0000"/>
                </a:solidFill>
              </a:rPr>
              <a:t>signed jump</a:t>
            </a:r>
            <a:r>
              <a:rPr lang="en-US" altLang="en-US" sz="2100" dirty="0"/>
              <a:t>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3764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8707" y="1106487"/>
            <a:ext cx="4800600" cy="5410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 err="1"/>
              <a:t>SetCursorPosition</a:t>
            </a:r>
            <a:r>
              <a:rPr lang="en-US" altLang="en-US" sz="1200" dirty="0"/>
              <a:t> PROC</a:t>
            </a:r>
          </a:p>
          <a:p>
            <a:pPr>
              <a:buFontTx/>
              <a:buNone/>
            </a:pPr>
            <a:r>
              <a:rPr lang="en-US" altLang="en-US" sz="1200" dirty="0"/>
              <a:t>;  Sets the cursor position.  </a:t>
            </a:r>
          </a:p>
          <a:p>
            <a:pPr>
              <a:buFontTx/>
              <a:buNone/>
            </a:pPr>
            <a:r>
              <a:rPr lang="en-US" altLang="en-US" sz="1200" dirty="0"/>
              <a:t>;  Receives:  DL = X-coordinate,  DH = Y-coordinate.  </a:t>
            </a:r>
          </a:p>
          <a:p>
            <a:pPr>
              <a:buFontTx/>
              <a:buNone/>
            </a:pPr>
            <a:r>
              <a:rPr lang="en-US" altLang="en-US" sz="1200" dirty="0"/>
              <a:t>;  Checks the ranges of DL and DH.</a:t>
            </a:r>
          </a:p>
          <a:p>
            <a:pPr>
              <a:buFontTx/>
              <a:buNone/>
            </a:pPr>
            <a:r>
              <a:rPr lang="en-US" altLang="en-US" sz="1200" dirty="0"/>
              <a:t>;  Returns:  nothing</a:t>
            </a:r>
          </a:p>
          <a:p>
            <a:pPr>
              <a:buFontTx/>
              <a:buNone/>
            </a:pPr>
            <a:r>
              <a:rPr lang="en-US" altLang="en-US" sz="1200" dirty="0"/>
              <a:t>; ------------------------------------------------</a:t>
            </a:r>
          </a:p>
          <a:p>
            <a:pPr>
              <a:buFontTx/>
              <a:buNone/>
            </a:pPr>
            <a:r>
              <a:rPr lang="en-US" altLang="en-US" sz="1200" dirty="0"/>
              <a:t>. </a:t>
            </a:r>
            <a:r>
              <a:rPr lang="en-US" altLang="en-US" sz="1200" dirty="0" smtClean="0"/>
              <a:t>DATA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 err="1"/>
              <a:t>BadXCoordMsg</a:t>
            </a:r>
            <a:r>
              <a:rPr lang="en-US" altLang="en-US" sz="1200" dirty="0"/>
              <a:t> BYTE " X-Coordinate out of range! " , </a:t>
            </a:r>
            <a:r>
              <a:rPr lang="en-US" altLang="en-US" sz="1200" dirty="0" smtClean="0"/>
              <a:t>0Dh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0Ah</a:t>
            </a:r>
            <a:r>
              <a:rPr lang="en-US" altLang="en-US" sz="1200" dirty="0"/>
              <a:t>, 0</a:t>
            </a:r>
          </a:p>
          <a:p>
            <a:pPr>
              <a:buFontTx/>
              <a:buNone/>
            </a:pPr>
            <a:r>
              <a:rPr lang="en-US" altLang="en-US" sz="1200" dirty="0" err="1"/>
              <a:t>BadYCoordMsg</a:t>
            </a:r>
            <a:r>
              <a:rPr lang="en-US" altLang="en-US" sz="1200" dirty="0"/>
              <a:t> BYTE " Y-Coordinate out of range! " , </a:t>
            </a:r>
            <a:r>
              <a:rPr lang="en-US" altLang="en-US" sz="1200" dirty="0" smtClean="0"/>
              <a:t>0Dh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0Ah</a:t>
            </a:r>
            <a:r>
              <a:rPr lang="en-US" altLang="en-US" sz="1200" dirty="0"/>
              <a:t>, 0</a:t>
            </a:r>
          </a:p>
          <a:p>
            <a:pPr>
              <a:buFontTx/>
              <a:buNone/>
            </a:pPr>
            <a:r>
              <a:rPr lang="en-US" altLang="en-US" sz="1200" dirty="0"/>
              <a:t>. </a:t>
            </a:r>
            <a:r>
              <a:rPr lang="en-US" altLang="en-US" sz="1200" dirty="0" smtClean="0"/>
              <a:t>CODE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.IF ( dl &lt; 0 )  | |  ( dl &gt; 79 )</a:t>
            </a:r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 </a:t>
            </a:r>
            <a:r>
              <a:rPr lang="en-US" altLang="en-US" sz="1200" dirty="0" err="1"/>
              <a:t>edx</a:t>
            </a:r>
            <a:r>
              <a:rPr lang="en-US" altLang="en-US" sz="1200" dirty="0"/>
              <a:t>, OFFSET </a:t>
            </a:r>
            <a:r>
              <a:rPr lang="en-US" altLang="en-US" sz="1200" dirty="0" err="1"/>
              <a:t>BadXCoordMsg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call </a:t>
            </a:r>
            <a:r>
              <a:rPr lang="en-US" altLang="en-US" sz="1200" dirty="0" err="1"/>
              <a:t>WriteString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jmp</a:t>
            </a:r>
            <a:r>
              <a:rPr lang="en-US" altLang="en-US" sz="1200" dirty="0"/>
              <a:t>  quit</a:t>
            </a:r>
          </a:p>
          <a:p>
            <a:pPr>
              <a:buFontTx/>
              <a:buNone/>
            </a:pPr>
            <a:r>
              <a:rPr lang="en-US" altLang="en-US" sz="1200" dirty="0"/>
              <a:t>.ENDIF</a:t>
            </a:r>
          </a:p>
          <a:p>
            <a:pPr>
              <a:buFontTx/>
              <a:buNone/>
            </a:pPr>
            <a:r>
              <a:rPr lang="en-US" altLang="en-US" sz="1200" dirty="0"/>
              <a:t>.IF ( dh &lt; 0 )  | |  ( dh &gt; 2 4)</a:t>
            </a:r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 </a:t>
            </a:r>
            <a:r>
              <a:rPr lang="en-US" altLang="en-US" sz="1200" dirty="0" err="1"/>
              <a:t>edx</a:t>
            </a:r>
            <a:r>
              <a:rPr lang="en-US" altLang="en-US" sz="1200" dirty="0"/>
              <a:t>, OFFSET </a:t>
            </a:r>
            <a:r>
              <a:rPr lang="en-US" altLang="en-US" sz="1200" dirty="0" err="1"/>
              <a:t>BadYCoordMsg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call </a:t>
            </a:r>
            <a:r>
              <a:rPr lang="en-US" altLang="en-US" sz="1200" dirty="0" err="1"/>
              <a:t>WriteString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         </a:t>
            </a:r>
            <a:r>
              <a:rPr lang="en-US" altLang="en-US" sz="1200" dirty="0" err="1"/>
              <a:t>jmp</a:t>
            </a:r>
            <a:r>
              <a:rPr lang="en-US" altLang="en-US" sz="1200" dirty="0"/>
              <a:t>  quit</a:t>
            </a:r>
          </a:p>
          <a:p>
            <a:pPr>
              <a:buFontTx/>
              <a:buNone/>
            </a:pPr>
            <a:r>
              <a:rPr lang="en-US" altLang="en-US" sz="1200" dirty="0"/>
              <a:t>.ENDIF</a:t>
            </a:r>
          </a:p>
          <a:p>
            <a:pPr>
              <a:buFontTx/>
              <a:buNone/>
            </a:pPr>
            <a:r>
              <a:rPr lang="en-US" altLang="en-US" sz="1200" dirty="0"/>
              <a:t>call </a:t>
            </a:r>
            <a:r>
              <a:rPr lang="en-US" altLang="en-US" sz="1200" dirty="0" err="1"/>
              <a:t>Gotoxy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quit:</a:t>
            </a:r>
          </a:p>
          <a:p>
            <a:pPr>
              <a:buFontTx/>
              <a:buNone/>
            </a:pPr>
            <a:r>
              <a:rPr lang="en-US" altLang="en-US" sz="1200" dirty="0"/>
              <a:t>     ret</a:t>
            </a:r>
          </a:p>
          <a:p>
            <a:pPr>
              <a:buFontTx/>
              <a:buNone/>
            </a:pPr>
            <a:r>
              <a:rPr lang="en-US" altLang="en-US" sz="1200" dirty="0" err="1"/>
              <a:t>SetCursorPosition</a:t>
            </a:r>
            <a:r>
              <a:rPr lang="en-US" altLang="en-US" sz="1200" dirty="0"/>
              <a:t> ENDP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15454" y="1106487"/>
            <a:ext cx="2967038" cy="575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. </a:t>
            </a:r>
            <a:r>
              <a:rPr lang="en-US" sz="1200" kern="0" dirty="0" smtClean="0"/>
              <a:t>CODE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;  .IF ( dl &lt; 0 )  | |  ( dl &gt; 7 9 )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dl, 000h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jb</a:t>
            </a:r>
            <a:r>
              <a:rPr lang="en-US" sz="1200" kern="0" dirty="0">
                <a:latin typeface="+mn-lt"/>
              </a:rPr>
              <a:t> @C0002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dl,  04Fh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jbe</a:t>
            </a:r>
            <a:r>
              <a:rPr lang="en-US" sz="1200" kern="0" dirty="0">
                <a:latin typeface="+mn-lt"/>
              </a:rPr>
              <a:t> @C0001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@C0002 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edx</a:t>
            </a:r>
            <a:r>
              <a:rPr lang="en-US" sz="1200" kern="0" dirty="0">
                <a:latin typeface="+mn-lt"/>
              </a:rPr>
              <a:t>, OFFSET </a:t>
            </a:r>
            <a:r>
              <a:rPr lang="en-US" sz="1200" kern="0" dirty="0" err="1">
                <a:latin typeface="+mn-lt"/>
              </a:rPr>
              <a:t>BadXCoordMsg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/>
              <a:t>  </a:t>
            </a:r>
            <a:r>
              <a:rPr lang="en-US" sz="1200" kern="0" dirty="0">
                <a:latin typeface="+mn-lt"/>
              </a:rPr>
              <a:t>  call </a:t>
            </a:r>
            <a:r>
              <a:rPr lang="en-US" sz="1200" kern="0" dirty="0" err="1">
                <a:latin typeface="+mn-lt"/>
              </a:rPr>
              <a:t>WriteString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jmp</a:t>
            </a:r>
            <a:r>
              <a:rPr lang="en-US" sz="1200" kern="0" dirty="0">
                <a:latin typeface="+mn-lt"/>
              </a:rPr>
              <a:t>  quit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;  . 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@C0001: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;  .IF ( dh &lt; 0 )  | |  ( dh &gt; 2 4)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dh, 000h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jb</a:t>
            </a:r>
            <a:r>
              <a:rPr lang="en-US" sz="1200" kern="0" dirty="0">
                <a:latin typeface="+mn-lt"/>
              </a:rPr>
              <a:t> @C0005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dh, 018h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 err="1">
                <a:latin typeface="+mn-lt"/>
              </a:rPr>
              <a:t>jbe</a:t>
            </a:r>
            <a:r>
              <a:rPr lang="en-US" sz="1200" kern="0" dirty="0">
                <a:latin typeface="+mn-lt"/>
              </a:rPr>
              <a:t> @C0004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@C0005: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</a:t>
            </a:r>
            <a:r>
              <a:rPr lang="en-US" sz="1200" kern="0" dirty="0" err="1">
                <a:latin typeface="+mn-lt"/>
              </a:rPr>
              <a:t>edx</a:t>
            </a:r>
            <a:r>
              <a:rPr lang="en-US" sz="1200" kern="0" dirty="0">
                <a:latin typeface="+mn-lt"/>
              </a:rPr>
              <a:t>, OFFSET </a:t>
            </a:r>
            <a:r>
              <a:rPr lang="en-US" sz="1200" kern="0" dirty="0" err="1">
                <a:latin typeface="+mn-lt"/>
              </a:rPr>
              <a:t>BadYCoordMsg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call </a:t>
            </a:r>
            <a:r>
              <a:rPr lang="en-US" sz="1200" kern="0" dirty="0" err="1">
                <a:latin typeface="+mn-lt"/>
              </a:rPr>
              <a:t>WriteString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</a:t>
            </a:r>
            <a:r>
              <a:rPr lang="en-US" sz="1200" kern="0" dirty="0" err="1">
                <a:latin typeface="+mn-lt"/>
              </a:rPr>
              <a:t>jmp</a:t>
            </a:r>
            <a:r>
              <a:rPr lang="en-US" sz="1200" kern="0" dirty="0">
                <a:latin typeface="+mn-lt"/>
              </a:rPr>
              <a:t>  quit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solidFill>
                  <a:srgbClr val="FF0000"/>
                </a:solidFill>
                <a:latin typeface="+mn-lt"/>
              </a:rPr>
              <a:t>;  .ENDIF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@C0004: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call </a:t>
            </a:r>
            <a:r>
              <a:rPr lang="en-US" sz="1200" kern="0" dirty="0" err="1">
                <a:latin typeface="+mn-lt"/>
              </a:rPr>
              <a:t>Gotoxy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quit: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3158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2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574769"/>
            <a:ext cx="3919537" cy="478158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/>
              <a:t>; Determine registration based on two criteria: </a:t>
            </a:r>
          </a:p>
          <a:p>
            <a:pPr>
              <a:buFontTx/>
              <a:buNone/>
            </a:pPr>
            <a:r>
              <a:rPr lang="en-US" altLang="en-US" sz="1200" dirty="0"/>
              <a:t>; Average Grade</a:t>
            </a:r>
          </a:p>
          <a:p>
            <a:pPr>
              <a:buFontTx/>
              <a:buNone/>
            </a:pPr>
            <a:r>
              <a:rPr lang="en-US" altLang="en-US" sz="1200" dirty="0"/>
              <a:t>; Credits the person wants to take</a:t>
            </a:r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. data</a:t>
            </a:r>
          </a:p>
          <a:p>
            <a:pPr>
              <a:buFontTx/>
              <a:buNone/>
            </a:pPr>
            <a:r>
              <a:rPr lang="en-US" altLang="en-US" sz="1200" dirty="0"/>
              <a:t>TRUE = 1</a:t>
            </a:r>
          </a:p>
          <a:p>
            <a:pPr>
              <a:buFontTx/>
              <a:buNone/>
            </a:pPr>
            <a:r>
              <a:rPr lang="en-US" altLang="en-US" sz="1200" dirty="0"/>
              <a:t>FALSE = 0</a:t>
            </a:r>
          </a:p>
          <a:p>
            <a:pPr>
              <a:buFontTx/>
              <a:buNone/>
            </a:pPr>
            <a:r>
              <a:rPr lang="en-US" altLang="en-US" sz="1200" dirty="0" err="1"/>
              <a:t>gradeAverage</a:t>
            </a:r>
            <a:r>
              <a:rPr lang="en-US" altLang="en-US" sz="1200" dirty="0"/>
              <a:t>  WORD 275		;  test value</a:t>
            </a:r>
          </a:p>
          <a:p>
            <a:pPr>
              <a:buFontTx/>
              <a:buNone/>
            </a:pPr>
            <a:r>
              <a:rPr lang="en-US" altLang="en-US" sz="1200" dirty="0"/>
              <a:t>credits       	   WORD 12		;  test value</a:t>
            </a:r>
          </a:p>
          <a:p>
            <a:pPr>
              <a:buFontTx/>
              <a:buNone/>
            </a:pPr>
            <a:r>
              <a:rPr lang="en-US" altLang="en-US" sz="1200" dirty="0" err="1"/>
              <a:t>OkToRegister</a:t>
            </a:r>
            <a:r>
              <a:rPr lang="en-US" altLang="en-US" sz="1200" dirty="0"/>
              <a:t>  BYTE ?</a:t>
            </a:r>
          </a:p>
          <a:p>
            <a:pPr>
              <a:buFontTx/>
              <a:buNone/>
            </a:pPr>
            <a:r>
              <a:rPr lang="en-US" altLang="en-US" sz="1200" dirty="0"/>
              <a:t>.code</a:t>
            </a:r>
          </a:p>
          <a:p>
            <a:pPr>
              <a:buFontTx/>
              <a:buNone/>
            </a:pPr>
            <a:r>
              <a:rPr lang="en-US" altLang="en-US" sz="1200" dirty="0" err="1"/>
              <a:t>mov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OkToRegister</a:t>
            </a:r>
            <a:r>
              <a:rPr lang="en-US" altLang="en-US" sz="1200" dirty="0"/>
              <a:t>, FALSE</a:t>
            </a:r>
          </a:p>
          <a:p>
            <a:pPr>
              <a:buFontTx/>
              <a:buNone/>
            </a:pPr>
            <a:r>
              <a:rPr lang="en-US" altLang="en-US" sz="1200" dirty="0"/>
              <a:t>.IF </a:t>
            </a:r>
            <a:r>
              <a:rPr lang="en-US" altLang="en-US" sz="1200" dirty="0" err="1"/>
              <a:t>gradeAverage</a:t>
            </a:r>
            <a:r>
              <a:rPr lang="en-US" altLang="en-US" sz="1200" dirty="0"/>
              <a:t> &gt; 350</a:t>
            </a:r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r>
              <a:rPr lang="en-US" altLang="en-US" sz="1200" dirty="0" err="1"/>
              <a:t>movOkToRegister</a:t>
            </a:r>
            <a:r>
              <a:rPr lang="en-US" altLang="en-US" sz="1200" dirty="0"/>
              <a:t>, TRUE</a:t>
            </a:r>
          </a:p>
          <a:p>
            <a:pPr>
              <a:buFontTx/>
              <a:buNone/>
            </a:pPr>
            <a:r>
              <a:rPr lang="en-US" altLang="en-US" sz="1200" dirty="0"/>
              <a:t>.ELSEIF (</a:t>
            </a:r>
            <a:r>
              <a:rPr lang="en-US" altLang="en-US" sz="1200" dirty="0" err="1"/>
              <a:t>gradeAverage</a:t>
            </a:r>
            <a:r>
              <a:rPr lang="en-US" altLang="en-US" sz="1200" dirty="0"/>
              <a:t> &gt; 250 )  &amp;&amp; ( credits &lt;= 16)</a:t>
            </a:r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OkToRegister</a:t>
            </a:r>
            <a:r>
              <a:rPr lang="en-US" altLang="en-US" sz="1200" dirty="0"/>
              <a:t>, TRUE</a:t>
            </a:r>
          </a:p>
          <a:p>
            <a:pPr>
              <a:buFontTx/>
              <a:buNone/>
            </a:pPr>
            <a:r>
              <a:rPr lang="en-US" altLang="en-US" sz="1200" dirty="0"/>
              <a:t>.ELSEIF ( credits &lt;= 12 )</a:t>
            </a:r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r>
              <a:rPr lang="en-US" altLang="en-US" sz="1200" dirty="0" err="1"/>
              <a:t>mov</a:t>
            </a:r>
            <a:r>
              <a:rPr lang="en-US" altLang="en-US" sz="1200" dirty="0"/>
              <a:t> </a:t>
            </a:r>
            <a:r>
              <a:rPr lang="en-US" altLang="en-US" sz="1200" dirty="0" err="1"/>
              <a:t>OkToRegister</a:t>
            </a:r>
            <a:r>
              <a:rPr lang="en-US" altLang="en-US" sz="1200" dirty="0"/>
              <a:t>, TRUE</a:t>
            </a:r>
          </a:p>
          <a:p>
            <a:pPr>
              <a:buFontTx/>
              <a:buNone/>
            </a:pPr>
            <a:r>
              <a:rPr lang="en-US" altLang="en-US" sz="1200" dirty="0"/>
              <a:t>.ENDIF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8440" y="1574769"/>
            <a:ext cx="3455988" cy="4781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 smtClean="0">
                <a:solidFill>
                  <a:srgbClr val="FF0000"/>
                </a:solidFill>
              </a:rPr>
              <a:t>;.</a:t>
            </a:r>
            <a:r>
              <a:rPr lang="en-US" altLang="en-US" sz="1200" dirty="0">
                <a:solidFill>
                  <a:srgbClr val="FF0000"/>
                </a:solidFill>
              </a:rPr>
              <a:t>IF </a:t>
            </a:r>
            <a:r>
              <a:rPr lang="en-US" altLang="en-US" sz="1200" dirty="0" err="1">
                <a:solidFill>
                  <a:srgbClr val="FF0000"/>
                </a:solidFill>
              </a:rPr>
              <a:t>gradeAverage</a:t>
            </a:r>
            <a:r>
              <a:rPr lang="en-US" altLang="en-US" sz="1200" dirty="0">
                <a:solidFill>
                  <a:srgbClr val="FF0000"/>
                </a:solidFill>
              </a:rPr>
              <a:t> &gt; 350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/>
              <a:t>          </a:t>
            </a: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 word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gradeAverage</a:t>
            </a:r>
            <a:r>
              <a:rPr lang="en-US" sz="1200" kern="0" dirty="0">
                <a:latin typeface="+mn-lt"/>
              </a:rPr>
              <a:t>, 350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jbe</a:t>
            </a:r>
            <a:r>
              <a:rPr lang="en-US" sz="1200" kern="0" dirty="0">
                <a:latin typeface="+mn-lt"/>
              </a:rPr>
              <a:t>  @C0006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jmp</a:t>
            </a:r>
            <a:r>
              <a:rPr lang="en-US" sz="1200" kern="0" dirty="0">
                <a:latin typeface="+mn-lt"/>
              </a:rPr>
              <a:t>  @C0008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@C0006: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 smtClean="0">
                <a:solidFill>
                  <a:srgbClr val="FF0000"/>
                </a:solidFill>
              </a:rPr>
              <a:t>;.</a:t>
            </a:r>
            <a:r>
              <a:rPr lang="en-US" altLang="en-US" sz="1200" dirty="0">
                <a:solidFill>
                  <a:srgbClr val="FF0000"/>
                </a:solidFill>
              </a:rPr>
              <a:t>ELSEIF (</a:t>
            </a:r>
            <a:r>
              <a:rPr lang="en-US" altLang="en-US" sz="1200" dirty="0" err="1">
                <a:solidFill>
                  <a:srgbClr val="FF0000"/>
                </a:solidFill>
              </a:rPr>
              <a:t>gradeAverage</a:t>
            </a:r>
            <a:r>
              <a:rPr lang="en-US" altLang="en-US" sz="1200" dirty="0">
                <a:solidFill>
                  <a:srgbClr val="FF0000"/>
                </a:solidFill>
              </a:rPr>
              <a:t> &gt; 250 )  &amp;&amp; ( credits &lt;= 16)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 word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gradeAverage</a:t>
            </a:r>
            <a:r>
              <a:rPr lang="en-US" sz="1200" kern="0" dirty="0">
                <a:latin typeface="+mn-lt"/>
              </a:rPr>
              <a:t>, 250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jbe</a:t>
            </a:r>
            <a:r>
              <a:rPr lang="en-US" sz="1200" kern="0" dirty="0">
                <a:latin typeface="+mn-lt"/>
              </a:rPr>
              <a:t>  @C0009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 word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credits, 16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ja</a:t>
            </a:r>
            <a:r>
              <a:rPr lang="en-US" sz="1200" kern="0" dirty="0">
                <a:latin typeface="+mn-lt"/>
              </a:rPr>
              <a:t>   @C0009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    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jmp</a:t>
            </a:r>
            <a:r>
              <a:rPr lang="en-US" sz="1200" kern="0" dirty="0">
                <a:latin typeface="+mn-lt"/>
              </a:rPr>
              <a:t>  @C0008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@C0009 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;</a:t>
            </a:r>
            <a:r>
              <a:rPr lang="en-US" altLang="en-US" sz="1200" dirty="0" smtClean="0">
                <a:solidFill>
                  <a:srgbClr val="FF0000"/>
                </a:solidFill>
              </a:rPr>
              <a:t>.</a:t>
            </a:r>
            <a:r>
              <a:rPr lang="en-US" altLang="en-US" sz="1200" dirty="0">
                <a:solidFill>
                  <a:srgbClr val="FF0000"/>
                </a:solidFill>
              </a:rPr>
              <a:t>ELSEIF ( credits &lt;= 12 )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cmp</a:t>
            </a:r>
            <a:r>
              <a:rPr lang="en-US" sz="1200" kern="0" dirty="0">
                <a:latin typeface="+mn-lt"/>
              </a:rPr>
              <a:t>  word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credits, 12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ja</a:t>
            </a:r>
            <a:r>
              <a:rPr lang="en-US" sz="1200" kern="0" dirty="0">
                <a:latin typeface="+mn-lt"/>
              </a:rPr>
              <a:t>   @C0008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 byte </a:t>
            </a:r>
            <a:r>
              <a:rPr lang="en-US" sz="1200" kern="0" dirty="0" err="1">
                <a:latin typeface="+mn-lt"/>
              </a:rPr>
              <a:t>ptr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OkToRegister</a:t>
            </a:r>
            <a:r>
              <a:rPr lang="en-US" sz="1200" kern="0" dirty="0">
                <a:latin typeface="+mn-lt"/>
              </a:rPr>
              <a:t>,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@C0008: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;</a:t>
            </a:r>
            <a:r>
              <a:rPr lang="en-US" altLang="en-US" sz="1200" dirty="0" smtClean="0">
                <a:solidFill>
                  <a:srgbClr val="FF0000"/>
                </a:solidFill>
              </a:rPr>
              <a:t>.</a:t>
            </a:r>
            <a:r>
              <a:rPr lang="en-US" altLang="en-US" sz="1200" dirty="0">
                <a:solidFill>
                  <a:srgbClr val="FF0000"/>
                </a:solidFill>
              </a:rPr>
              <a:t>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US" sz="12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47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.REPEAT family 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3900" y="1510506"/>
            <a:ext cx="76962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Executes the loop body before testing the loop condition associated with the .UNTIL directive.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.REPEAT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	statements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.UNTIL condition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Example: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35696" y="3750072"/>
            <a:ext cx="510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Display integers 1 – 10: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2000" b="1" dirty="0">
                <a:latin typeface="Courier New" panose="02070309020205020404" pitchFamily="49" charset="0"/>
              </a:rPr>
              <a:t> eax,0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.REPEAT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WriteDec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Crlf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.UNTIL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2000" b="1" dirty="0">
                <a:latin typeface="Courier New" panose="02070309020205020404" pitchFamily="49" charset="0"/>
              </a:rPr>
              <a:t> == 10</a:t>
            </a:r>
          </a:p>
        </p:txBody>
      </p:sp>
    </p:spTree>
    <p:extLst>
      <p:ext uri="{BB962C8B-B14F-4D97-AF65-F5344CB8AC3E}">
        <p14:creationId xmlns:p14="http://schemas.microsoft.com/office/powerpoint/2010/main" val="173140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.WHILE </a:t>
            </a:r>
            <a:r>
              <a:rPr lang="es-MX" dirty="0" err="1"/>
              <a:t>family</a:t>
            </a:r>
            <a:r>
              <a:rPr lang="es-MX" dirty="0"/>
              <a:t> 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3900" y="1508918"/>
            <a:ext cx="7696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Tests the loop condition before executing the loop body The .ENDW directive marks the end of the loop.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.WHILE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	statements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.ENDW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Example: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19300" y="3711972"/>
            <a:ext cx="5105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; Display integers 1 – 10: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2000" b="1" dirty="0">
                <a:latin typeface="Courier New" panose="02070309020205020404" pitchFamily="49" charset="0"/>
              </a:rPr>
              <a:t> eax,0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.WHILE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2000" b="1" dirty="0">
                <a:latin typeface="Courier New" panose="02070309020205020404" pitchFamily="49" charset="0"/>
              </a:rPr>
              <a:t> &lt;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eax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WriteDec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Crlf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.ENDW</a:t>
            </a:r>
          </a:p>
        </p:txBody>
      </p:sp>
    </p:spTree>
    <p:extLst>
      <p:ext uri="{BB962C8B-B14F-4D97-AF65-F5344CB8AC3E}">
        <p14:creationId xmlns:p14="http://schemas.microsoft.com/office/powerpoint/2010/main" val="246984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3: .WHILE </a:t>
            </a:r>
            <a:r>
              <a:rPr lang="es-MX" dirty="0" err="1"/>
              <a:t>nesting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.IF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13359" y="1556757"/>
            <a:ext cx="1824038" cy="48307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1400" dirty="0"/>
              <a:t>;HLL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while(  op1 &lt; op2  )</a:t>
            </a:r>
          </a:p>
          <a:p>
            <a:pPr>
              <a:buFontTx/>
              <a:buNone/>
            </a:pPr>
            <a:r>
              <a:rPr lang="en-US" altLang="en-US" sz="1400" dirty="0"/>
              <a:t>{</a:t>
            </a:r>
          </a:p>
          <a:p>
            <a:pPr>
              <a:buFontTx/>
              <a:buNone/>
            </a:pPr>
            <a:r>
              <a:rPr lang="en-US" altLang="en-US" sz="1400" dirty="0" smtClean="0"/>
              <a:t>    op1</a:t>
            </a:r>
            <a:r>
              <a:rPr lang="en-US" altLang="en-US" sz="1400" dirty="0"/>
              <a:t>++;</a:t>
            </a:r>
          </a:p>
          <a:p>
            <a:pPr>
              <a:buFontTx/>
              <a:buNone/>
            </a:pPr>
            <a:r>
              <a:rPr lang="en-US" altLang="en-US" sz="1400" dirty="0" smtClean="0"/>
              <a:t>    if</a:t>
            </a:r>
            <a:r>
              <a:rPr lang="en-US" altLang="en-US" sz="1400" dirty="0"/>
              <a:t>(  op1 == op3  )</a:t>
            </a:r>
          </a:p>
          <a:p>
            <a:pPr>
              <a:buFontTx/>
              <a:buNone/>
            </a:pPr>
            <a:r>
              <a:rPr lang="en-US" altLang="en-US" sz="1400" dirty="0"/>
              <a:t>    </a:t>
            </a:r>
            <a:r>
              <a:rPr lang="en-US" altLang="en-US" sz="1400" dirty="0" smtClean="0"/>
              <a:t>     X </a:t>
            </a:r>
            <a:r>
              <a:rPr lang="en-US" altLang="en-US" sz="1400" dirty="0"/>
              <a:t>= 2 ;</a:t>
            </a:r>
          </a:p>
          <a:p>
            <a:pPr>
              <a:buFontTx/>
              <a:buNone/>
            </a:pPr>
            <a:r>
              <a:rPr lang="en-US" altLang="en-US" sz="1400" dirty="0" smtClean="0"/>
              <a:t>    else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    </a:t>
            </a:r>
            <a:r>
              <a:rPr lang="en-US" altLang="en-US" sz="1400" dirty="0" smtClean="0"/>
              <a:t>     X </a:t>
            </a:r>
            <a:r>
              <a:rPr lang="en-US" altLang="en-US" sz="1400" dirty="0"/>
              <a:t>= 3 ;</a:t>
            </a:r>
          </a:p>
          <a:p>
            <a:pPr>
              <a:buFontTx/>
              <a:buNone/>
            </a:pPr>
            <a:r>
              <a:rPr lang="en-US" altLang="en-US" sz="14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27984" y="1550407"/>
            <a:ext cx="2976563" cy="483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;ASM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. </a:t>
            </a:r>
            <a:r>
              <a:rPr lang="en-US" sz="1200" kern="0" dirty="0" smtClean="0"/>
              <a:t>DATA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X 	DWORD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op1 	DWORD 2	;  test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op2  DWORD 4	;  test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op3  DWORD 5	;  test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. </a:t>
            </a:r>
            <a:r>
              <a:rPr lang="en-US" sz="1200" kern="0" dirty="0" smtClean="0"/>
              <a:t>CODE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eax</a:t>
            </a:r>
            <a:r>
              <a:rPr lang="en-US" sz="1200" kern="0" dirty="0">
                <a:latin typeface="+mn-lt"/>
              </a:rPr>
              <a:t>, op1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ebx</a:t>
            </a:r>
            <a:r>
              <a:rPr lang="en-US" sz="1200" kern="0" dirty="0">
                <a:latin typeface="+mn-lt"/>
              </a:rPr>
              <a:t>, op2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err="1">
                <a:latin typeface="+mn-lt"/>
              </a:rPr>
              <a:t>ecx</a:t>
            </a:r>
            <a:r>
              <a:rPr lang="en-US" sz="1200" kern="0" dirty="0">
                <a:latin typeface="+mn-lt"/>
              </a:rPr>
              <a:t>, op3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 smtClean="0">
                <a:latin typeface="+mn-lt"/>
              </a:rPr>
              <a:t>.</a:t>
            </a:r>
            <a:r>
              <a:rPr lang="en-US" sz="1200" kern="0" dirty="0">
                <a:latin typeface="+mn-lt"/>
              </a:rPr>
              <a:t>WHILE </a:t>
            </a:r>
            <a:r>
              <a:rPr lang="en-US" sz="1200" kern="0" dirty="0" err="1">
                <a:latin typeface="+mn-lt"/>
              </a:rPr>
              <a:t>eax</a:t>
            </a:r>
            <a:r>
              <a:rPr lang="en-US" sz="1200" kern="0" dirty="0">
                <a:latin typeface="+mn-lt"/>
              </a:rPr>
              <a:t> &lt; </a:t>
            </a:r>
            <a:r>
              <a:rPr lang="en-US" sz="1200" kern="0" dirty="0" err="1">
                <a:latin typeface="+mn-lt"/>
              </a:rPr>
              <a:t>ebx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inc </a:t>
            </a:r>
            <a:r>
              <a:rPr lang="en-US" sz="1200" kern="0" dirty="0" err="1">
                <a:latin typeface="+mn-lt"/>
              </a:rPr>
              <a:t>eax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.IF </a:t>
            </a:r>
            <a:r>
              <a:rPr lang="en-US" sz="1200" kern="0" dirty="0" err="1">
                <a:latin typeface="+mn-lt"/>
              </a:rPr>
              <a:t>eax</a:t>
            </a:r>
            <a:r>
              <a:rPr lang="en-US" sz="1200" kern="0" dirty="0">
                <a:latin typeface="+mn-lt"/>
              </a:rPr>
              <a:t> == </a:t>
            </a:r>
            <a:r>
              <a:rPr lang="en-US" sz="1200" kern="0" dirty="0" err="1">
                <a:latin typeface="+mn-lt"/>
              </a:rPr>
              <a:t>ecx</a:t>
            </a:r>
            <a:endParaRPr lang="en-US" sz="1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 		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X,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.ELSE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   			</a:t>
            </a:r>
            <a:r>
              <a:rPr lang="en-US" sz="1200" kern="0" dirty="0" err="1">
                <a:latin typeface="+mn-lt"/>
              </a:rPr>
              <a:t>mov</a:t>
            </a:r>
            <a:r>
              <a:rPr lang="en-US" sz="1200" kern="0" dirty="0">
                <a:latin typeface="+mn-lt"/>
              </a:rPr>
              <a:t> X,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  		.ENDIF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200" kern="0" dirty="0">
                <a:latin typeface="+mn-lt"/>
              </a:rPr>
              <a:t>	.ENDW</a:t>
            </a:r>
          </a:p>
        </p:txBody>
      </p:sp>
    </p:spTree>
    <p:extLst>
      <p:ext uri="{BB962C8B-B14F-4D97-AF65-F5344CB8AC3E}">
        <p14:creationId xmlns:p14="http://schemas.microsoft.com/office/powerpoint/2010/main" val="384623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15-oct-2019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424646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>
            <a:normAutofit/>
          </a:bodyPr>
          <a:lstStyle/>
          <a:p>
            <a:r>
              <a:rPr lang="es-MX" dirty="0"/>
              <a:t>CONDITIONAL CONTROL FLOW MACRO-DIRECTIVES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99592" y="2996952"/>
            <a:ext cx="7558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MACRO-DIRECTIVE</a:t>
            </a:r>
            <a:endParaRPr lang="es-MX" sz="2400" dirty="0"/>
          </a:p>
          <a:p>
            <a:r>
              <a:rPr lang="es-MX" sz="2400" dirty="0" smtClean="0"/>
              <a:t>A </a:t>
            </a:r>
            <a:r>
              <a:rPr lang="es-MX" sz="2400" i="1" dirty="0" smtClean="0"/>
              <a:t>MACRO </a:t>
            </a:r>
            <a:r>
              <a:rPr lang="es-MX" sz="2400" i="1" dirty="0" err="1" smtClean="0"/>
              <a:t>procedure</a:t>
            </a:r>
            <a:r>
              <a:rPr lang="es-MX" sz="2400" dirty="0" smtClean="0"/>
              <a:t> </a:t>
            </a:r>
            <a:r>
              <a:rPr lang="es-MX" sz="2400" dirty="0" err="1"/>
              <a:t>is</a:t>
            </a:r>
            <a:r>
              <a:rPr lang="es-MX" sz="2400" dirty="0"/>
              <a:t> a </a:t>
            </a:r>
            <a:r>
              <a:rPr lang="es-MX" sz="2400" i="1" dirty="0" err="1"/>
              <a:t>named</a:t>
            </a:r>
            <a:r>
              <a:rPr lang="es-MX" sz="2400" i="1" dirty="0"/>
              <a:t> block</a:t>
            </a:r>
            <a:r>
              <a:rPr lang="es-MX" sz="2400" dirty="0"/>
              <a:t> of </a:t>
            </a:r>
            <a:r>
              <a:rPr lang="es-MX" sz="2400" dirty="0" err="1" smtClean="0"/>
              <a:t>Assembly</a:t>
            </a:r>
            <a:r>
              <a:rPr lang="es-MX" sz="2400" dirty="0" smtClean="0"/>
              <a:t> </a:t>
            </a:r>
            <a:r>
              <a:rPr lang="es-MX" sz="2400" dirty="0" err="1" smtClean="0"/>
              <a:t>Language</a:t>
            </a:r>
            <a:r>
              <a:rPr lang="es-MX" sz="2400" dirty="0" smtClean="0"/>
              <a:t> </a:t>
            </a:r>
            <a:r>
              <a:rPr lang="es-MX" sz="2400" dirty="0" err="1"/>
              <a:t>instructions</a:t>
            </a:r>
            <a:r>
              <a:rPr lang="es-MX" sz="2400" dirty="0"/>
              <a:t>. </a:t>
            </a:r>
            <a:r>
              <a:rPr lang="es-MX" sz="2400" dirty="0" err="1"/>
              <a:t>Every</a:t>
            </a:r>
            <a:r>
              <a:rPr lang="es-MX" sz="2400" dirty="0"/>
              <a:t> time </a:t>
            </a:r>
            <a:r>
              <a:rPr lang="es-MX" sz="2400" dirty="0" err="1"/>
              <a:t>that</a:t>
            </a:r>
            <a:r>
              <a:rPr lang="es-MX" sz="2400" dirty="0"/>
              <a:t> </a:t>
            </a:r>
            <a:r>
              <a:rPr lang="es-MX" sz="2400" dirty="0" err="1"/>
              <a:t>this</a:t>
            </a:r>
            <a:r>
              <a:rPr lang="es-MX" sz="2400" dirty="0"/>
              <a:t> </a:t>
            </a:r>
            <a:r>
              <a:rPr lang="es-MX" sz="2400" i="1" dirty="0" err="1"/>
              <a:t>named</a:t>
            </a:r>
            <a:r>
              <a:rPr lang="es-MX" sz="2400" i="1" dirty="0"/>
              <a:t> block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invoked</a:t>
            </a:r>
            <a:r>
              <a:rPr lang="es-MX" sz="2400" dirty="0"/>
              <a:t> , </a:t>
            </a:r>
            <a:r>
              <a:rPr lang="es-MX" sz="2400" dirty="0" err="1"/>
              <a:t>expands</a:t>
            </a:r>
            <a:r>
              <a:rPr lang="es-MX" sz="2400" dirty="0"/>
              <a:t> </a:t>
            </a:r>
            <a:r>
              <a:rPr lang="es-MX" sz="2400" dirty="0" err="1"/>
              <a:t>itself</a:t>
            </a:r>
            <a:r>
              <a:rPr lang="es-MX" sz="2400" dirty="0"/>
              <a:t> a </a:t>
            </a:r>
            <a:r>
              <a:rPr lang="es-MX" sz="2400" dirty="0" err="1"/>
              <a:t>copy</a:t>
            </a:r>
            <a:r>
              <a:rPr lang="es-MX" sz="2400" dirty="0"/>
              <a:t> </a:t>
            </a:r>
            <a:r>
              <a:rPr lang="es-MX" sz="2400" dirty="0" smtClean="0"/>
              <a:t>of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smtClean="0"/>
              <a:t>block, </a:t>
            </a:r>
            <a:r>
              <a:rPr lang="es-MX" sz="2400" dirty="0"/>
              <a:t>of </a:t>
            </a:r>
            <a:r>
              <a:rPr lang="es-MX" sz="2400" dirty="0" err="1" smtClean="0"/>
              <a:t>instructions</a:t>
            </a:r>
            <a:r>
              <a:rPr lang="es-MX" sz="2400" dirty="0" smtClean="0"/>
              <a:t>, </a:t>
            </a:r>
            <a:r>
              <a:rPr lang="es-MX" sz="2400" dirty="0" err="1"/>
              <a:t>into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programe </a:t>
            </a:r>
            <a:r>
              <a:rPr lang="es-MX" sz="2400" dirty="0" err="1"/>
              <a:t>code</a:t>
            </a:r>
            <a:r>
              <a:rPr lang="es-MX" sz="2400" dirty="0"/>
              <a:t>.</a:t>
            </a:r>
          </a:p>
          <a:p>
            <a:endParaRPr lang="es-MX" sz="2400" dirty="0"/>
          </a:p>
          <a:p>
            <a:r>
              <a:rPr lang="es-MX" sz="2400" dirty="0" smtClean="0"/>
              <a:t>Macro-</a:t>
            </a:r>
            <a:r>
              <a:rPr lang="es-MX" sz="2400" dirty="0" err="1" smtClean="0"/>
              <a:t>Directives</a:t>
            </a:r>
            <a:r>
              <a:rPr lang="es-MX" sz="2400" dirty="0" smtClean="0"/>
              <a:t>, in </a:t>
            </a:r>
            <a:r>
              <a:rPr lang="es-MX" sz="2400" dirty="0" err="1" smtClean="0"/>
              <a:t>Section</a:t>
            </a:r>
            <a:r>
              <a:rPr lang="es-MX" sz="2400" dirty="0" smtClean="0"/>
              <a:t> </a:t>
            </a:r>
            <a:r>
              <a:rPr lang="es-MX" sz="2400" dirty="0"/>
              <a:t>6.7, Irvine.</a:t>
            </a:r>
          </a:p>
        </p:txBody>
      </p:sp>
    </p:spTree>
    <p:extLst>
      <p:ext uri="{BB962C8B-B14F-4D97-AF65-F5344CB8AC3E}">
        <p14:creationId xmlns:p14="http://schemas.microsoft.com/office/powerpoint/2010/main" val="366630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Conditional</a:t>
            </a:r>
            <a:r>
              <a:rPr lang="es-MX" dirty="0" smtClean="0"/>
              <a:t> Control </a:t>
            </a:r>
            <a:r>
              <a:rPr lang="es-MX" dirty="0" err="1" smtClean="0"/>
              <a:t>Flow</a:t>
            </a:r>
            <a:r>
              <a:rPr lang="es-MX" dirty="0" smtClean="0"/>
              <a:t> 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11489"/>
              </p:ext>
            </p:extLst>
          </p:nvPr>
        </p:nvGraphicFramePr>
        <p:xfrm>
          <a:off x="611560" y="1497172"/>
          <a:ext cx="8003232" cy="485917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792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0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8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Directive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.BREAK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to terminate a .WHILE or .REPEAT block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.CONTINUE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to jump to the top of a .WHILE or .REPEAT block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Begins block of statements to execute when the .IF condition is false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.ELSEIF condition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tests condition and executes statements that follow, until an .ENDIF directive or another .ELSEIF directive is found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.ENDIF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Terminates a block of statements following an .IF, .ELSE, or .ELSEIF directive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8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.ENDW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Terminates a block of statements following a .WHILE directive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.IF condition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executes the block of statements if condition is true.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.REPEAT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repeats execution of the block of statements until condition becomes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.UNTIL condition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repeats the block of statements between .REPEAT and .UNTIL </a:t>
                      </a:r>
                      <a:r>
                        <a:rPr lang="en-US" sz="1400" dirty="0" err="1"/>
                        <a:t>until</a:t>
                      </a:r>
                      <a:r>
                        <a:rPr lang="en-US" sz="1400" dirty="0"/>
                        <a:t> condition becomes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716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.WHILE condition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Generates code that executes the block of statements between .WHILE and .ENDW as long as condition is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8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.IF </a:t>
            </a:r>
            <a:r>
              <a:rPr lang="es-MX" dirty="0" err="1"/>
              <a:t>family</a:t>
            </a:r>
            <a:r>
              <a:rPr lang="es-MX" dirty="0"/>
              <a:t> macro-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4568" y="3391694"/>
            <a:ext cx="2590800" cy="1524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.IF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 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edx,1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edx,2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3568" y="1639094"/>
            <a:ext cx="76962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.IF, .ELSE, .ELSEIF, and .ENDIF can be used to evaluate runtime expressions and create block-structured IF statements.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/>
              <a:t>Examples: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568" y="5220494"/>
            <a:ext cx="70866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MASM generates (macro-expands) "</a:t>
            </a:r>
            <a:r>
              <a:rPr lang="en-US" altLang="en-US" sz="2100" dirty="0">
                <a:solidFill>
                  <a:srgbClr val="FF0000"/>
                </a:solidFill>
              </a:rPr>
              <a:t>hidden</a:t>
            </a:r>
            <a:r>
              <a:rPr lang="en-US" altLang="en-US" sz="2100" dirty="0"/>
              <a:t>" code for you, consisting of code labels, CMP and conditional jump instructions.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83968" y="3391694"/>
            <a:ext cx="4038600" cy="1524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.IF eax &gt; ebx &amp;&amp; eax &gt; ecx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edx,1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edx,2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.ENDIF</a:t>
            </a:r>
          </a:p>
        </p:txBody>
      </p:sp>
    </p:spTree>
    <p:extLst>
      <p:ext uri="{BB962C8B-B14F-4D97-AF65-F5344CB8AC3E}">
        <p14:creationId xmlns:p14="http://schemas.microsoft.com/office/powerpoint/2010/main" val="24043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Relational</a:t>
            </a:r>
            <a:r>
              <a:rPr lang="es-MX" dirty="0"/>
              <a:t> and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Operators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206955"/>
            <a:ext cx="6067425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73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AND </a:t>
            </a:r>
            <a:r>
              <a:rPr lang="es-MX" dirty="0" err="1"/>
              <a:t>and</a:t>
            </a:r>
            <a:r>
              <a:rPr lang="es-MX" dirty="0"/>
              <a:t> OR: </a:t>
            </a:r>
            <a:r>
              <a:rPr lang="es-MX" dirty="0" err="1"/>
              <a:t>Compound</a:t>
            </a:r>
            <a:r>
              <a:rPr lang="es-MX" dirty="0"/>
              <a:t> </a:t>
            </a:r>
            <a:r>
              <a:rPr lang="es-MX" dirty="0" err="1"/>
              <a:t>Expressions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39094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When using any directive, the </a:t>
            </a:r>
            <a:r>
              <a:rPr lang="en-US" altLang="en-US" b="1" dirty="0">
                <a:solidFill>
                  <a:srgbClr val="FF0000"/>
                </a:solidFill>
              </a:rPr>
              <a:t>||</a:t>
            </a:r>
            <a:r>
              <a:rPr lang="en-US" altLang="en-US" dirty="0"/>
              <a:t> is the logical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</a:p>
          <a:p>
            <a:pPr lvl="1">
              <a:buFontTx/>
              <a:buNone/>
            </a:pPr>
            <a:r>
              <a:rPr lang="en-US" altLang="en-US" dirty="0"/>
              <a:t>.IF expression1  ||  expression2</a:t>
            </a:r>
          </a:p>
          <a:p>
            <a:pPr lvl="1">
              <a:buFontTx/>
              <a:buNone/>
            </a:pPr>
            <a:r>
              <a:rPr lang="en-US" altLang="en-US" dirty="0"/>
              <a:t>	Statements . . .</a:t>
            </a:r>
          </a:p>
          <a:p>
            <a:pPr lvl="1">
              <a:buFontTx/>
              <a:buNone/>
            </a:pPr>
            <a:r>
              <a:rPr lang="en-US" altLang="en-US" dirty="0"/>
              <a:t>.ENDIF</a:t>
            </a:r>
          </a:p>
          <a:p>
            <a:endParaRPr lang="en-US" altLang="en-US" dirty="0"/>
          </a:p>
          <a:p>
            <a:r>
              <a:rPr lang="en-US" altLang="en-US" dirty="0"/>
              <a:t>When using any directive, the </a:t>
            </a:r>
            <a:r>
              <a:rPr lang="en-US" altLang="en-US" b="1" dirty="0">
                <a:solidFill>
                  <a:srgbClr val="FF0000"/>
                </a:solidFill>
              </a:rPr>
              <a:t>&amp;&amp;</a:t>
            </a:r>
            <a:r>
              <a:rPr lang="en-US" altLang="en-US" dirty="0"/>
              <a:t> symbol is the logical </a:t>
            </a:r>
            <a:r>
              <a:rPr lang="en-US" altLang="en-US" dirty="0">
                <a:solidFill>
                  <a:srgbClr val="FF0000"/>
                </a:solidFill>
              </a:rPr>
              <a:t>AND</a:t>
            </a:r>
          </a:p>
          <a:p>
            <a:pPr lvl="1">
              <a:buFontTx/>
              <a:buNone/>
            </a:pPr>
            <a:r>
              <a:rPr lang="en-US" altLang="en-US" dirty="0"/>
              <a:t>.IF expression1  &amp;&amp;  expression2</a:t>
            </a:r>
          </a:p>
          <a:p>
            <a:pPr lvl="1">
              <a:buFontTx/>
              <a:buNone/>
            </a:pPr>
            <a:r>
              <a:rPr lang="en-US" altLang="en-US" dirty="0"/>
              <a:t>	Statements . . .</a:t>
            </a:r>
          </a:p>
          <a:p>
            <a:pPr lvl="1">
              <a:buFontTx/>
              <a:buNone/>
            </a:pPr>
            <a:r>
              <a:rPr lang="en-US" altLang="en-US" dirty="0"/>
              <a:t>.ENDIF</a:t>
            </a:r>
          </a:p>
        </p:txBody>
      </p:sp>
    </p:spTree>
    <p:extLst>
      <p:ext uri="{BB962C8B-B14F-4D97-AF65-F5344CB8AC3E}">
        <p14:creationId xmlns:p14="http://schemas.microsoft.com/office/powerpoint/2010/main" val="26848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Expression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2458616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dirty="0" err="1"/>
              <a:t>eax</a:t>
            </a:r>
            <a:r>
              <a:rPr lang="es-MX" dirty="0"/>
              <a:t> &gt; 10000h</a:t>
            </a:r>
          </a:p>
          <a:p>
            <a:pPr marL="0" indent="0">
              <a:buNone/>
            </a:pPr>
            <a:r>
              <a:rPr lang="es-MX" dirty="0"/>
              <a:t>val1 &lt;= 100</a:t>
            </a:r>
          </a:p>
          <a:p>
            <a:pPr marL="0" indent="0">
              <a:buNone/>
            </a:pPr>
            <a:r>
              <a:rPr lang="es-MX" dirty="0"/>
              <a:t>val2 == </a:t>
            </a:r>
            <a:r>
              <a:rPr lang="es-MX" dirty="0" err="1"/>
              <a:t>eax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val3 != </a:t>
            </a:r>
            <a:r>
              <a:rPr lang="es-MX" dirty="0" err="1"/>
              <a:t>ebx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124200" y="1624012"/>
            <a:ext cx="5264224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(</a:t>
            </a:r>
            <a:r>
              <a:rPr lang="es-MX" dirty="0" err="1"/>
              <a:t>eax</a:t>
            </a:r>
            <a:r>
              <a:rPr lang="es-MX" dirty="0"/>
              <a:t> &gt; 0) &amp;&amp; (</a:t>
            </a:r>
            <a:r>
              <a:rPr lang="es-MX" dirty="0" err="1"/>
              <a:t>eax</a:t>
            </a:r>
            <a:r>
              <a:rPr lang="es-MX" dirty="0"/>
              <a:t> &gt; 10000h)</a:t>
            </a:r>
          </a:p>
          <a:p>
            <a:pPr marL="0" indent="0">
              <a:buNone/>
            </a:pPr>
            <a:r>
              <a:rPr lang="es-MX" dirty="0"/>
              <a:t>(val1 &lt;= 100) || (val2 &lt;= 100)</a:t>
            </a:r>
          </a:p>
          <a:p>
            <a:pPr marL="0" indent="0">
              <a:buNone/>
            </a:pPr>
            <a:r>
              <a:rPr lang="es-MX" dirty="0"/>
              <a:t>(val2 != </a:t>
            </a:r>
            <a:r>
              <a:rPr lang="es-MX" dirty="0" err="1"/>
              <a:t>ebx</a:t>
            </a:r>
            <a:r>
              <a:rPr lang="es-MX" dirty="0"/>
              <a:t>) &amp;&amp; !CARRY?</a:t>
            </a:r>
          </a:p>
          <a:p>
            <a:pPr marL="0" indent="0">
              <a:buNone/>
            </a:pPr>
            <a:r>
              <a:rPr lang="es-MX" dirty="0"/>
              <a:t>(dl &lt; 0) || (dl &gt; 79)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831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 err="1"/>
              <a:t>Signed</a:t>
            </a:r>
            <a:r>
              <a:rPr lang="es-MX" i="1" dirty="0"/>
              <a:t> </a:t>
            </a:r>
            <a:r>
              <a:rPr lang="es-MX" dirty="0"/>
              <a:t>and </a:t>
            </a:r>
            <a:r>
              <a:rPr lang="es-MX" i="1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20952" y="2784500"/>
            <a:ext cx="4419600" cy="1676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latin typeface="Courier New" panose="02070309020205020404" pitchFamily="49" charset="0"/>
              </a:rPr>
              <a:t>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jbe</a:t>
            </a:r>
            <a:r>
              <a:rPr lang="en-US" altLang="en-US" sz="1800" b="1" dirty="0">
                <a:latin typeface="Courier New" panose="02070309020205020404" pitchFamily="49" charset="0"/>
              </a:rPr>
              <a:t>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628800"/>
            <a:ext cx="3124200" cy="288001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DATA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val1  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DWORD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smtClean="0">
                <a:latin typeface="Courier New" panose="02070309020205020404" pitchFamily="49" charset="0"/>
              </a:rPr>
              <a:t>.</a:t>
            </a:r>
            <a:r>
              <a:rPr lang="en-US" altLang="en-US" sz="1700" b="1" dirty="0" smtClean="0">
                <a:latin typeface="Courier New" panose="02070309020205020404" pitchFamily="49" charset="0"/>
              </a:rPr>
              <a:t>CODE</a:t>
            </a:r>
            <a:endParaRPr lang="en-US" altLang="en-US" sz="17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.IF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700" b="1" dirty="0">
                <a:latin typeface="Courier New" panose="02070309020205020404" pitchFamily="49" charset="0"/>
              </a:rPr>
              <a:t> &gt; val1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977952" y="33560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s-MX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20952" y="2136800"/>
            <a:ext cx="4114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Generated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5752" y="4803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MASM automatically generates an </a:t>
            </a:r>
            <a:r>
              <a:rPr lang="en-US" altLang="en-US" sz="2100" dirty="0">
                <a:solidFill>
                  <a:srgbClr val="FF0000"/>
                </a:solidFill>
              </a:rPr>
              <a:t>unsigned jump</a:t>
            </a:r>
            <a:r>
              <a:rPr lang="en-US" altLang="en-US" sz="2100" dirty="0"/>
              <a:t> (JBE) because </a:t>
            </a:r>
            <a:r>
              <a:rPr lang="en-US" altLang="en-US" sz="2100" dirty="0">
                <a:solidFill>
                  <a:srgbClr val="FF0000"/>
                </a:solidFill>
              </a:rPr>
              <a:t>val1</a:t>
            </a:r>
            <a:r>
              <a:rPr lang="en-US" altLang="en-US" sz="2100" dirty="0"/>
              <a:t> is unsigned.</a:t>
            </a:r>
          </a:p>
        </p:txBody>
      </p:sp>
    </p:spTree>
    <p:extLst>
      <p:ext uri="{BB962C8B-B14F-4D97-AF65-F5344CB8AC3E}">
        <p14:creationId xmlns:p14="http://schemas.microsoft.com/office/powerpoint/2010/main" val="34346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Signed</a:t>
            </a:r>
            <a:r>
              <a:rPr lang="es-MX" dirty="0"/>
              <a:t> and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Comparisons</a:t>
            </a:r>
            <a:r>
              <a:rPr lang="es-MX" dirty="0"/>
              <a:t> - 2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39952" y="2780556"/>
            <a:ext cx="4419600" cy="1676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cmp</a:t>
            </a:r>
            <a:r>
              <a:rPr lang="en-US" altLang="en-US" sz="1800" b="1" dirty="0">
                <a:latin typeface="Courier New" panose="02070309020205020404" pitchFamily="49" charset="0"/>
              </a:rPr>
              <a:t>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jle</a:t>
            </a:r>
            <a:r>
              <a:rPr lang="en-US" altLang="en-US" sz="1800" b="1" dirty="0">
                <a:latin typeface="Courier New" panose="02070309020205020404" pitchFamily="49" charset="0"/>
              </a:rPr>
              <a:t> @C0001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@C0001: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552" y="1624856"/>
            <a:ext cx="3124200" cy="288001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val1  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SDWORD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result SDWORD 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eax,6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.IF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700" b="1" dirty="0">
                <a:latin typeface="Courier New" panose="02070309020205020404" pitchFamily="49" charset="0"/>
              </a:rPr>
              <a:t> &gt; val1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700" b="1" dirty="0">
                <a:latin typeface="Courier New" panose="02070309020205020404" pitchFamily="49" charset="0"/>
              </a:rPr>
              <a:t> result,1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.ENDIF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996952" y="3352056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s-MX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39952" y="2132856"/>
            <a:ext cx="4114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Generated code: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8552" y="4799856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MASM automatically generates a </a:t>
            </a:r>
            <a:r>
              <a:rPr lang="en-US" altLang="en-US" sz="2100" dirty="0">
                <a:solidFill>
                  <a:srgbClr val="FF0000"/>
                </a:solidFill>
              </a:rPr>
              <a:t>signed jump</a:t>
            </a:r>
            <a:r>
              <a:rPr lang="en-US" altLang="en-US" sz="2100" dirty="0"/>
              <a:t> (JLE) because </a:t>
            </a:r>
            <a:r>
              <a:rPr lang="en-US" altLang="en-US" sz="2100" dirty="0">
                <a:solidFill>
                  <a:srgbClr val="FF0000"/>
                </a:solidFill>
              </a:rPr>
              <a:t>val1</a:t>
            </a:r>
            <a:r>
              <a:rPr lang="en-US" altLang="en-US" sz="2100" dirty="0"/>
              <a:t> is signed.</a:t>
            </a:r>
          </a:p>
        </p:txBody>
      </p:sp>
    </p:spTree>
    <p:extLst>
      <p:ext uri="{BB962C8B-B14F-4D97-AF65-F5344CB8AC3E}">
        <p14:creationId xmlns:p14="http://schemas.microsoft.com/office/powerpoint/2010/main" val="6687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1036</Words>
  <Application>Microsoft Office PowerPoint</Application>
  <PresentationFormat>Presentación en pantalla (4:3)</PresentationFormat>
  <Paragraphs>320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Tema de Office</vt:lpstr>
      <vt:lpstr>ORGANIZACIÓN Y PROGRAMACIÓN DE COMPUTADORAS</vt:lpstr>
      <vt:lpstr>CONDITIONAL CONTROL FLOW MACRO-DIRECTIVES</vt:lpstr>
      <vt:lpstr>Conditional Control Flow Directives</vt:lpstr>
      <vt:lpstr>.IF family macro-directives</vt:lpstr>
      <vt:lpstr>Relational and Logical Operators</vt:lpstr>
      <vt:lpstr>AND and OR: Compound Expressions</vt:lpstr>
      <vt:lpstr>Expression examples</vt:lpstr>
      <vt:lpstr>Signed and Unsigned Comparisons - 1</vt:lpstr>
      <vt:lpstr>Signed and Unsigned Comparisons - 2</vt:lpstr>
      <vt:lpstr>Signed and Unsigned Comparisons - 3</vt:lpstr>
      <vt:lpstr>Signed and Unsigned Comparisons - 4</vt:lpstr>
      <vt:lpstr>Example 1</vt:lpstr>
      <vt:lpstr>Example 2</vt:lpstr>
      <vt:lpstr>.REPEAT family directives</vt:lpstr>
      <vt:lpstr>.WHILE family directives</vt:lpstr>
      <vt:lpstr>Example 3: .WHILE nesting an .IF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511</cp:revision>
  <dcterms:created xsi:type="dcterms:W3CDTF">2014-08-28T12:23:32Z</dcterms:created>
  <dcterms:modified xsi:type="dcterms:W3CDTF">2019-10-14T21:58:50Z</dcterms:modified>
</cp:coreProperties>
</file>