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2" r:id="rId3"/>
    <p:sldId id="263" r:id="rId4"/>
    <p:sldId id="265" r:id="rId5"/>
    <p:sldId id="280" r:id="rId6"/>
    <p:sldId id="266" r:id="rId7"/>
    <p:sldId id="267" r:id="rId8"/>
    <p:sldId id="283" r:id="rId9"/>
    <p:sldId id="269" r:id="rId10"/>
    <p:sldId id="274" r:id="rId11"/>
    <p:sldId id="281" r:id="rId12"/>
    <p:sldId id="282" r:id="rId13"/>
    <p:sldId id="279" r:id="rId14"/>
    <p:sldId id="284" r:id="rId15"/>
    <p:sldId id="278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16/10/2019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16/10/2019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16/10/2019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16/10/2019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16/10/2019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16/10/2019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dirty="0"/>
              <a:t>PUSHFD and POPFD</a:t>
            </a:r>
          </a:p>
          <a:p>
            <a:pPr lvl="1"/>
            <a:r>
              <a:rPr lang="en-US" dirty="0"/>
              <a:t>push and pop the EFLAGS register</a:t>
            </a:r>
          </a:p>
          <a:p>
            <a:r>
              <a:rPr lang="en-US" dirty="0"/>
              <a:t>PUSHAD pushes the 32-bit general-purpose registers on the stack </a:t>
            </a:r>
          </a:p>
          <a:p>
            <a:pPr lvl="1"/>
            <a:r>
              <a:rPr lang="en-US" dirty="0"/>
              <a:t>order: EAX, ECX, EDX, EBX, ESP, EBP, ESI, EDI</a:t>
            </a:r>
          </a:p>
          <a:p>
            <a:r>
              <a:rPr lang="en-US" dirty="0"/>
              <a:t>POPAD pops the same registers off the stack in reverse order</a:t>
            </a:r>
          </a:p>
          <a:p>
            <a:r>
              <a:rPr lang="en-US" dirty="0"/>
              <a:t>PUSHA and POPA, do the same for 16-bit registers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order: AX, CX, DX, BX, SP, BP, SI, DI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60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value pushed for the ESP register is its value before prior to pushing the first register.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Temporary</a:t>
            </a:r>
            <a:r>
              <a:rPr lang="es-MX" dirty="0"/>
              <a:t> = ESP;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(EAX);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(ECX);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(EDX);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(EBX);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</a:t>
            </a:r>
            <a:r>
              <a:rPr lang="es-MX" dirty="0" err="1"/>
              <a:t>Temporary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(EBP);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(ESI);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(EDI);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965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POPAD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ESP register is incremented after each register is loaded.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EDI = Pop</a:t>
            </a:r>
            <a:r>
              <a:rPr lang="es-MX" dirty="0" smtClean="0"/>
              <a:t>();                </a:t>
            </a:r>
            <a:r>
              <a:rPr lang="es-MX" sz="1900" dirty="0" smtClean="0"/>
              <a:t>ESP=ESP+4</a:t>
            </a:r>
            <a:r>
              <a:rPr lang="es-MX" dirty="0" smtClean="0"/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ESI = Pop</a:t>
            </a:r>
            <a:r>
              <a:rPr lang="es-MX" dirty="0" smtClean="0"/>
              <a:t>();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smtClean="0">
                <a:solidFill>
                  <a:prstClr val="black"/>
                </a:solidFill>
              </a:rPr>
              <a:t>                </a:t>
            </a:r>
            <a:r>
              <a:rPr lang="es-MX" sz="1900" dirty="0" smtClean="0">
                <a:solidFill>
                  <a:prstClr val="black"/>
                </a:solidFill>
              </a:rPr>
              <a:t>ESP=ESP+4</a:t>
            </a:r>
            <a:r>
              <a:rPr lang="es-MX" dirty="0" smtClean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EBP = Pop</a:t>
            </a:r>
            <a:r>
              <a:rPr lang="es-MX" dirty="0" smtClean="0"/>
              <a:t>();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smtClean="0">
                <a:solidFill>
                  <a:prstClr val="black"/>
                </a:solidFill>
              </a:rPr>
              <a:t>              </a:t>
            </a:r>
            <a:r>
              <a:rPr lang="es-MX" sz="1900" dirty="0" smtClean="0">
                <a:solidFill>
                  <a:prstClr val="black"/>
                </a:solidFill>
              </a:rPr>
              <a:t>ESP=ESP+4</a:t>
            </a:r>
            <a:r>
              <a:rPr lang="es-MX" dirty="0" smtClean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ESP = ESP + 4; //</a:t>
            </a:r>
            <a:r>
              <a:rPr lang="es-MX" dirty="0" err="1"/>
              <a:t>skip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4 bytes of </a:t>
            </a:r>
            <a:r>
              <a:rPr lang="es-MX" dirty="0" err="1"/>
              <a:t>stack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EBX = Pop</a:t>
            </a:r>
            <a:r>
              <a:rPr lang="es-MX" dirty="0" smtClean="0"/>
              <a:t>();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smtClean="0">
                <a:solidFill>
                  <a:prstClr val="black"/>
                </a:solidFill>
              </a:rPr>
              <a:t>              </a:t>
            </a:r>
            <a:r>
              <a:rPr lang="es-MX" sz="1900" dirty="0" smtClean="0">
                <a:solidFill>
                  <a:prstClr val="black"/>
                </a:solidFill>
              </a:rPr>
              <a:t>ESP=ESP+4</a:t>
            </a:r>
            <a:r>
              <a:rPr lang="es-MX" dirty="0" smtClean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EDX = Pop</a:t>
            </a:r>
            <a:r>
              <a:rPr lang="es-MX" dirty="0" smtClean="0"/>
              <a:t>();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smtClean="0">
                <a:solidFill>
                  <a:prstClr val="black"/>
                </a:solidFill>
              </a:rPr>
              <a:t>              </a:t>
            </a:r>
            <a:r>
              <a:rPr lang="es-MX" sz="1900" dirty="0" smtClean="0">
                <a:solidFill>
                  <a:prstClr val="black"/>
                </a:solidFill>
              </a:rPr>
              <a:t>ESP=ESP+4</a:t>
            </a:r>
            <a:r>
              <a:rPr lang="es-MX" dirty="0" smtClean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ECX = Pop</a:t>
            </a:r>
            <a:r>
              <a:rPr lang="es-MX" dirty="0" smtClean="0"/>
              <a:t>();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smtClean="0">
                <a:solidFill>
                  <a:prstClr val="black"/>
                </a:solidFill>
              </a:rPr>
              <a:t>              </a:t>
            </a:r>
            <a:r>
              <a:rPr lang="es-MX" sz="1900" dirty="0" smtClean="0">
                <a:solidFill>
                  <a:prstClr val="black"/>
                </a:solidFill>
              </a:rPr>
              <a:t>ESP=ESP+4</a:t>
            </a:r>
            <a:r>
              <a:rPr lang="es-MX" dirty="0" smtClean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EAX = Pop</a:t>
            </a:r>
            <a:r>
              <a:rPr lang="es-MX" dirty="0" smtClean="0"/>
              <a:t>();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dirty="0" smtClean="0">
                <a:solidFill>
                  <a:prstClr val="black"/>
                </a:solidFill>
              </a:rPr>
              <a:t>              </a:t>
            </a:r>
            <a:r>
              <a:rPr lang="es-MX" sz="1900" dirty="0" smtClean="0">
                <a:solidFill>
                  <a:prstClr val="black"/>
                </a:solidFill>
              </a:rPr>
              <a:t>ESP=ESP+4</a:t>
            </a:r>
            <a:r>
              <a:rPr lang="es-MX" dirty="0" smtClean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808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applications</a:t>
            </a:r>
            <a:r>
              <a:rPr lang="es-MX" dirty="0"/>
              <a:t> - 1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Temporary</a:t>
            </a:r>
            <a:r>
              <a:rPr lang="es-MX" i="1" dirty="0"/>
              <a:t> </a:t>
            </a:r>
            <a:r>
              <a:rPr lang="es-MX" i="1" dirty="0" err="1"/>
              <a:t>save</a:t>
            </a:r>
            <a:r>
              <a:rPr lang="es-MX" i="1" dirty="0"/>
              <a:t> </a:t>
            </a:r>
            <a:r>
              <a:rPr lang="es-MX" i="1" dirty="0" err="1"/>
              <a:t>area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, once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</a:t>
            </a:r>
            <a:r>
              <a:rPr lang="es-MX" dirty="0" err="1"/>
              <a:t>end</a:t>
            </a:r>
            <a:r>
              <a:rPr lang="es-MX" dirty="0"/>
              <a:t> a set of </a:t>
            </a:r>
            <a:r>
              <a:rPr lang="es-MX" dirty="0" err="1"/>
              <a:t>operations</a:t>
            </a:r>
            <a:r>
              <a:rPr lang="es-MX" dirty="0"/>
              <a:t>, </a:t>
            </a:r>
            <a:r>
              <a:rPr lang="es-MX" dirty="0" err="1"/>
              <a:t>their</a:t>
            </a:r>
            <a:r>
              <a:rPr lang="es-MX" dirty="0"/>
              <a:t> original </a:t>
            </a:r>
            <a:r>
              <a:rPr lang="es-MX" dirty="0" err="1"/>
              <a:t>values</a:t>
            </a:r>
            <a:r>
              <a:rPr lang="es-MX" dirty="0"/>
              <a:t> can be </a:t>
            </a:r>
            <a:r>
              <a:rPr lang="es-MX" dirty="0" err="1"/>
              <a:t>restored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</a:t>
            </a:r>
            <a:r>
              <a:rPr lang="es-MX" i="1" dirty="0" err="1"/>
              <a:t>temporary</a:t>
            </a:r>
            <a:r>
              <a:rPr lang="es-MX" i="1" dirty="0"/>
              <a:t> </a:t>
            </a:r>
            <a:r>
              <a:rPr lang="es-MX" i="1" dirty="0" err="1"/>
              <a:t>storage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local variables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455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applications</a:t>
            </a:r>
            <a:r>
              <a:rPr lang="es-MX" dirty="0"/>
              <a:t> - </a:t>
            </a:r>
            <a:r>
              <a:rPr lang="es-MX" dirty="0" smtClean="0"/>
              <a:t>2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i="1" dirty="0" err="1" smtClean="0"/>
              <a:t>Call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procedure</a:t>
            </a:r>
            <a:r>
              <a:rPr lang="es-MX" dirty="0" smtClean="0"/>
              <a:t>, </a:t>
            </a:r>
            <a:r>
              <a:rPr lang="es-MX" dirty="0" err="1" smtClean="0"/>
              <a:t>saves</a:t>
            </a:r>
            <a:r>
              <a:rPr lang="es-MX" dirty="0" smtClean="0"/>
              <a:t> </a:t>
            </a:r>
            <a:r>
              <a:rPr lang="es-MX" i="1" dirty="0" err="1" smtClean="0"/>
              <a:t>an</a:t>
            </a:r>
            <a:r>
              <a:rPr lang="es-MX" i="1" dirty="0" smtClean="0"/>
              <a:t> </a:t>
            </a:r>
            <a:r>
              <a:rPr lang="es-MX" i="1" dirty="0" err="1" smtClean="0"/>
              <a:t>address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uses up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i="1" dirty="0" err="1" smtClean="0"/>
              <a:t>Return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r>
              <a:rPr lang="es-MX" dirty="0"/>
              <a:t> </a:t>
            </a:r>
            <a:r>
              <a:rPr lang="es-MX" dirty="0" err="1" smtClean="0"/>
              <a:t>called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464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smtClean="0"/>
              <a:t>17-oct-2019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24646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13" y="4149080"/>
            <a:ext cx="4953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4313" y="1628800"/>
            <a:ext cx="77724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dirty="0"/>
              <a:t>STACK data </a:t>
            </a:r>
            <a:r>
              <a:rPr lang="es-MX" altLang="es-MX" dirty="0" err="1"/>
              <a:t>structure</a:t>
            </a:r>
            <a:endParaRPr lang="en-US" altLang="es-MX" dirty="0"/>
          </a:p>
          <a:p>
            <a:r>
              <a:rPr lang="en-US" altLang="es-MX" dirty="0"/>
              <a:t>A STACK of values (data)</a:t>
            </a:r>
          </a:p>
          <a:p>
            <a:pPr lvl="1"/>
            <a:r>
              <a:rPr lang="en-US" altLang="es-MX" dirty="0"/>
              <a:t>values are only added to the top (</a:t>
            </a:r>
            <a:r>
              <a:rPr lang="en-US" altLang="es-MX" sz="1900" dirty="0"/>
              <a:t>PUSH operation</a:t>
            </a:r>
            <a:r>
              <a:rPr lang="en-US" altLang="es-MX" dirty="0"/>
              <a:t>)</a:t>
            </a:r>
          </a:p>
          <a:p>
            <a:pPr lvl="1"/>
            <a:r>
              <a:rPr lang="en-US" altLang="es-MX" dirty="0"/>
              <a:t>values are only removed from the top (</a:t>
            </a:r>
            <a:r>
              <a:rPr lang="en-US" altLang="es-MX" sz="2100" dirty="0"/>
              <a:t>POP operation</a:t>
            </a:r>
            <a:r>
              <a:rPr lang="en-US" altLang="es-MX" dirty="0"/>
              <a:t>)</a:t>
            </a:r>
          </a:p>
          <a:p>
            <a:pPr lvl="1"/>
            <a:r>
              <a:rPr lang="en-US" altLang="es-MX" dirty="0"/>
              <a:t>LIFO (Last-in, First-out)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191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39" y="3501008"/>
            <a:ext cx="381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dirty="0"/>
              <a:t>STACK </a:t>
            </a:r>
            <a:r>
              <a:rPr lang="es-MX" altLang="es-MX" dirty="0" err="1"/>
              <a:t>inside</a:t>
            </a:r>
            <a:r>
              <a:rPr lang="es-MX" altLang="es-MX" dirty="0"/>
              <a:t> </a:t>
            </a:r>
            <a:r>
              <a:rPr lang="es-MX" altLang="es-MX" dirty="0" err="1"/>
              <a:t>every</a:t>
            </a:r>
            <a:r>
              <a:rPr lang="es-MX" altLang="es-MX" dirty="0"/>
              <a:t> </a:t>
            </a:r>
            <a:r>
              <a:rPr lang="es-MX" altLang="es-MX" dirty="0" err="1"/>
              <a:t>Process</a:t>
            </a:r>
            <a:endParaRPr lang="en-US" altLang="es-MX" dirty="0"/>
          </a:p>
          <a:p>
            <a:r>
              <a:rPr lang="en-US" altLang="es-MX" dirty="0"/>
              <a:t>Managed by the CPU, using a stack pointer register</a:t>
            </a:r>
          </a:p>
          <a:p>
            <a:pPr lvl="1"/>
            <a:r>
              <a:rPr lang="en-US" altLang="es-MX" dirty="0"/>
              <a:t>ESP </a:t>
            </a:r>
            <a:r>
              <a:rPr lang="en-US" altLang="es-MX" dirty="0" smtClean="0"/>
              <a:t>(Extended </a:t>
            </a:r>
            <a:r>
              <a:rPr lang="en-US" altLang="es-MX" dirty="0"/>
              <a:t>S</a:t>
            </a:r>
            <a:r>
              <a:rPr lang="en-US" altLang="es-MX" dirty="0" smtClean="0"/>
              <a:t>tack </a:t>
            </a:r>
            <a:r>
              <a:rPr lang="en-US" altLang="es-MX" dirty="0"/>
              <a:t>P</a:t>
            </a:r>
            <a:r>
              <a:rPr lang="en-US" altLang="es-MX" dirty="0" smtClean="0"/>
              <a:t>ointer</a:t>
            </a:r>
            <a:r>
              <a:rPr lang="en-US" altLang="es-MX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MX" altLang="es-MX" dirty="0"/>
              <a:t>ESP </a:t>
            </a:r>
            <a:r>
              <a:rPr lang="es-MX" altLang="es-MX" dirty="0" err="1"/>
              <a:t>always</a:t>
            </a:r>
            <a:r>
              <a:rPr lang="es-MX" altLang="es-MX" dirty="0"/>
              <a:t> </a:t>
            </a:r>
            <a:r>
              <a:rPr lang="es-MX" altLang="es-MX" dirty="0" err="1"/>
              <a:t>points</a:t>
            </a:r>
            <a:r>
              <a:rPr lang="es-MX" altLang="es-MX" dirty="0"/>
              <a:t> to </a:t>
            </a:r>
            <a:r>
              <a:rPr lang="es-MX" altLang="es-MX" dirty="0" err="1"/>
              <a:t>the</a:t>
            </a:r>
            <a:r>
              <a:rPr lang="es-MX" altLang="es-MX" dirty="0"/>
              <a:t> </a:t>
            </a:r>
            <a:r>
              <a:rPr lang="es-MX" altLang="es-MX" dirty="0" err="1"/>
              <a:t>last</a:t>
            </a:r>
            <a:r>
              <a:rPr lang="es-MX" altLang="es-MX" dirty="0"/>
              <a:t> </a:t>
            </a:r>
            <a:r>
              <a:rPr lang="es-MX" altLang="es-MX" dirty="0" err="1"/>
              <a:t>value</a:t>
            </a:r>
            <a:r>
              <a:rPr lang="es-MX" altLang="es-MX" dirty="0"/>
              <a:t> </a:t>
            </a:r>
            <a:r>
              <a:rPr lang="es-MX" altLang="es-MX" dirty="0" err="1"/>
              <a:t>added</a:t>
            </a:r>
            <a:endParaRPr lang="en-US" altLang="es-MX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6804248" y="4050804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3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 </a:t>
            </a:r>
            <a:r>
              <a:rPr lang="es-MX" dirty="0" err="1"/>
              <a:t>operation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3645024"/>
            <a:ext cx="723741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2600" dirty="0"/>
              <a:t>A PUSH operation decrements the stack pointer by </a:t>
            </a:r>
            <a:r>
              <a:rPr lang="en-US" altLang="es-MX" sz="2600" i="1" dirty="0"/>
              <a:t>n</a:t>
            </a:r>
            <a:r>
              <a:rPr lang="en-US" altLang="es-MX" sz="2600" dirty="0"/>
              <a:t> (2 [</a:t>
            </a:r>
            <a:r>
              <a:rPr lang="en-US" altLang="es-MX" sz="1700" dirty="0"/>
              <a:t>16 bits</a:t>
            </a:r>
            <a:r>
              <a:rPr lang="en-US" altLang="es-MX" sz="2600" dirty="0"/>
              <a:t>] or 4 [</a:t>
            </a:r>
            <a:r>
              <a:rPr lang="en-US" altLang="es-MX" sz="1700" dirty="0"/>
              <a:t>32 bits</a:t>
            </a:r>
            <a:r>
              <a:rPr lang="en-US" altLang="es-MX" sz="2600" dirty="0"/>
              <a:t>]), and copies a value into the location pointed to by the stack pointer ESP.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MX" altLang="es-MX" dirty="0"/>
              <a:t>ESP </a:t>
            </a:r>
            <a:r>
              <a:rPr lang="es-MX" altLang="es-MX" dirty="0">
                <a:sym typeface="Wingdings" panose="05000000000000000000" pitchFamily="2" charset="2"/>
              </a:rPr>
              <a:t></a:t>
            </a:r>
            <a:r>
              <a:rPr lang="es-MX" altLang="es-MX" dirty="0"/>
              <a:t> ESP – </a:t>
            </a:r>
            <a:r>
              <a:rPr lang="es-MX" altLang="es-MX" i="1" dirty="0"/>
              <a:t>n             ; n=4 </a:t>
            </a:r>
            <a:r>
              <a:rPr lang="es-MX" altLang="es-MX" i="1" dirty="0" err="1"/>
              <a:t>with</a:t>
            </a:r>
            <a:r>
              <a:rPr lang="es-MX" altLang="es-MX" i="1" dirty="0"/>
              <a:t> a 32-bit </a:t>
            </a:r>
            <a:r>
              <a:rPr lang="es-MX" altLang="es-MX" i="1" dirty="0" err="1"/>
              <a:t>operand</a:t>
            </a:r>
            <a:endParaRPr lang="es-MX" altLang="es-MX" dirty="0"/>
          </a:p>
          <a:p>
            <a:pPr marL="1371600" lvl="2" indent="-457200">
              <a:buFont typeface="+mj-lt"/>
              <a:buAutoNum type="arabicPeriod"/>
            </a:pPr>
            <a:r>
              <a:rPr lang="es-MX" altLang="es-MX" dirty="0"/>
              <a:t>STACK [ESP] </a:t>
            </a:r>
            <a:r>
              <a:rPr lang="es-MX" altLang="es-MX" dirty="0">
                <a:sym typeface="Wingdings" panose="05000000000000000000" pitchFamily="2" charset="2"/>
              </a:rPr>
              <a:t> </a:t>
            </a:r>
            <a:r>
              <a:rPr lang="es-MX" altLang="es-MX" dirty="0" err="1">
                <a:sym typeface="Wingdings" panose="05000000000000000000" pitchFamily="2" charset="2"/>
              </a:rPr>
              <a:t>reg</a:t>
            </a:r>
            <a:r>
              <a:rPr lang="es-MX" altLang="es-MX" dirty="0">
                <a:sym typeface="Wingdings" panose="05000000000000000000" pitchFamily="2" charset="2"/>
              </a:rPr>
              <a:t>/</a:t>
            </a:r>
            <a:r>
              <a:rPr lang="es-MX" altLang="es-MX" dirty="0" err="1">
                <a:sym typeface="Wingdings" panose="05000000000000000000" pitchFamily="2" charset="2"/>
              </a:rPr>
              <a:t>var</a:t>
            </a:r>
            <a:r>
              <a:rPr lang="es-MX" altLang="es-MX" dirty="0">
                <a:sym typeface="Wingdings" panose="05000000000000000000" pitchFamily="2" charset="2"/>
              </a:rPr>
              <a:t>/</a:t>
            </a:r>
            <a:r>
              <a:rPr lang="es-MX" altLang="es-MX" dirty="0" err="1">
                <a:sym typeface="Wingdings" panose="05000000000000000000" pitchFamily="2" charset="2"/>
              </a:rPr>
              <a:t>value</a:t>
            </a:r>
            <a:endParaRPr lang="en-US" altLang="es-MX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4559173" y="41490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Instruction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s-MX" dirty="0"/>
          </a:p>
          <a:p>
            <a:r>
              <a:rPr lang="en-US" altLang="es-MX" dirty="0"/>
              <a:t>PUSH </a:t>
            </a:r>
            <a:r>
              <a:rPr lang="en-US" altLang="es-MX" dirty="0" smtClean="0"/>
              <a:t>syntax,                 </a:t>
            </a:r>
            <a:r>
              <a:rPr lang="en-US" altLang="es-MX" sz="2400" dirty="0" smtClean="0"/>
              <a:t>ESP </a:t>
            </a:r>
            <a:r>
              <a:rPr lang="es-MX" altLang="es-MX" sz="2400" dirty="0">
                <a:sym typeface="Wingdings" panose="05000000000000000000" pitchFamily="2" charset="2"/>
              </a:rPr>
              <a:t></a:t>
            </a:r>
            <a:r>
              <a:rPr lang="en-US" altLang="es-MX" sz="2400" dirty="0" smtClean="0"/>
              <a:t> ESP – n  and saves</a:t>
            </a:r>
            <a:r>
              <a:rPr lang="en-US" altLang="es-MX" dirty="0" smtClean="0"/>
              <a:t>: </a:t>
            </a:r>
            <a:endParaRPr lang="en-US" altLang="es-MX" dirty="0"/>
          </a:p>
          <a:p>
            <a:pPr lvl="1"/>
            <a:r>
              <a:rPr lang="en-US" altLang="es-MX" dirty="0"/>
              <a:t>PUSH </a:t>
            </a:r>
            <a:r>
              <a:rPr lang="en-US" altLang="es-MX" i="1" dirty="0" err="1" smtClean="0"/>
              <a:t>reg</a:t>
            </a:r>
            <a:r>
              <a:rPr lang="en-US" altLang="es-MX" i="1" dirty="0" smtClean="0"/>
              <a:t>/mem16</a:t>
            </a:r>
            <a:r>
              <a:rPr lang="en-US" altLang="es-MX" dirty="0"/>
              <a:t> </a:t>
            </a:r>
            <a:r>
              <a:rPr lang="en-US" altLang="es-MX" dirty="0" smtClean="0"/>
              <a:t>          </a:t>
            </a:r>
            <a:r>
              <a:rPr lang="en-US" altLang="es-MX" dirty="0" smtClean="0"/>
              <a:t>; </a:t>
            </a:r>
            <a:r>
              <a:rPr lang="en-US" altLang="es-MX" i="1" dirty="0"/>
              <a:t>n=2 </a:t>
            </a:r>
            <a:r>
              <a:rPr lang="en-US" altLang="es-MX" sz="2000" i="1" dirty="0"/>
              <a:t>for 16-bit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 err="1"/>
              <a:t>reg</a:t>
            </a:r>
            <a:r>
              <a:rPr lang="en-US" altLang="es-MX" i="1" dirty="0"/>
              <a:t>/mem32           </a:t>
            </a:r>
            <a:r>
              <a:rPr lang="en-US" altLang="es-MX" i="1" dirty="0" smtClean="0"/>
              <a:t>; </a:t>
            </a:r>
            <a:r>
              <a:rPr lang="en-US" altLang="es-MX" i="1" dirty="0"/>
              <a:t>n=4 </a:t>
            </a:r>
            <a:r>
              <a:rPr lang="en-US" altLang="es-MX" sz="2000" i="1" dirty="0"/>
              <a:t>for 32-bit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 err="1"/>
              <a:t>reg</a:t>
            </a:r>
            <a:r>
              <a:rPr lang="en-US" altLang="es-MX" i="1" dirty="0"/>
              <a:t>/mem64           </a:t>
            </a:r>
            <a:r>
              <a:rPr lang="en-US" altLang="es-MX" i="1" dirty="0" smtClean="0"/>
              <a:t>; </a:t>
            </a:r>
            <a:r>
              <a:rPr lang="en-US" altLang="es-MX" i="1" dirty="0"/>
              <a:t>n=8 </a:t>
            </a:r>
            <a:r>
              <a:rPr lang="en-US" altLang="es-MX" sz="2000" i="1" dirty="0"/>
              <a:t>for 64-bit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/>
              <a:t>imm32             </a:t>
            </a:r>
            <a:r>
              <a:rPr lang="en-US" altLang="es-MX" i="1" dirty="0" smtClean="0"/>
              <a:t> ; </a:t>
            </a:r>
            <a:r>
              <a:rPr lang="en-US" altLang="es-MX" i="1" dirty="0"/>
              <a:t>n=4 </a:t>
            </a:r>
            <a:r>
              <a:rPr lang="en-US" altLang="es-MX" sz="2000" i="1" dirty="0">
                <a:solidFill>
                  <a:prstClr val="black"/>
                </a:solidFill>
              </a:rPr>
              <a:t>for 32-bit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/>
              <a:t>imm64             </a:t>
            </a:r>
            <a:r>
              <a:rPr lang="en-US" altLang="es-MX" i="1" dirty="0" smtClean="0"/>
              <a:t> ; </a:t>
            </a:r>
            <a:r>
              <a:rPr lang="en-US" altLang="es-MX" i="1" dirty="0"/>
              <a:t>n=8 </a:t>
            </a:r>
            <a:r>
              <a:rPr lang="en-US" altLang="es-MX" sz="2000" i="1" dirty="0"/>
              <a:t>for 64-bit operand</a:t>
            </a:r>
            <a:r>
              <a:rPr lang="en-US" altLang="es-MX" i="1" dirty="0"/>
              <a:t> </a:t>
            </a:r>
          </a:p>
          <a:p>
            <a:pPr lvl="1"/>
            <a:endParaRPr lang="en-US" altLang="es-MX" i="1" dirty="0"/>
          </a:p>
          <a:p>
            <a:endParaRPr lang="en-US" alt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3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 </a:t>
            </a:r>
            <a:r>
              <a:rPr lang="es-MX" dirty="0" err="1"/>
              <a:t>operation</a:t>
            </a:r>
            <a:r>
              <a:rPr lang="es-MX" dirty="0"/>
              <a:t>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94" y="2192633"/>
            <a:ext cx="3733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3094" y="1556792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/>
              <a:t>Same stack after pushing two more integers:</a:t>
            </a:r>
            <a:endParaRPr lang="en-US" altLang="es-MX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5157192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 dirty="0"/>
              <a:t>The stack grows downward. The area below ESP is always available (unless the stack has overflowed).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7380312" y="2637654"/>
            <a:ext cx="0" cy="15834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8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3501008"/>
            <a:ext cx="67040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556792"/>
            <a:ext cx="7543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s-MX" sz="2000" dirty="0"/>
              <a:t>Copies value at STACK[ESP] into a register or variable.</a:t>
            </a:r>
          </a:p>
          <a:p>
            <a:pPr lvl="1"/>
            <a:r>
              <a:rPr lang="en-US" altLang="es-MX" sz="1800" dirty="0" err="1"/>
              <a:t>Reg</a:t>
            </a:r>
            <a:r>
              <a:rPr lang="en-US" altLang="es-MX" sz="1800" dirty="0"/>
              <a:t>/</a:t>
            </a:r>
            <a:r>
              <a:rPr lang="en-US" altLang="es-MX" sz="1800" dirty="0" err="1"/>
              <a:t>Var</a:t>
            </a:r>
            <a:r>
              <a:rPr lang="en-US" altLang="es-MX" sz="1800" dirty="0"/>
              <a:t> </a:t>
            </a:r>
            <a:r>
              <a:rPr lang="en-US" altLang="es-MX" sz="1800" dirty="0">
                <a:sym typeface="Wingdings" panose="05000000000000000000" pitchFamily="2" charset="2"/>
              </a:rPr>
              <a:t> STACK[ESP]</a:t>
            </a:r>
            <a:endParaRPr lang="en-US" altLang="es-MX" sz="800" dirty="0"/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/>
              <a:t>Adds </a:t>
            </a:r>
            <a:r>
              <a:rPr lang="en-US" altLang="es-MX" sz="2000" i="1" dirty="0"/>
              <a:t>n</a:t>
            </a:r>
            <a:r>
              <a:rPr lang="en-US" altLang="es-MX" sz="2000" dirty="0"/>
              <a:t> to ESP, where </a:t>
            </a:r>
            <a:r>
              <a:rPr lang="en-US" altLang="es-MX" sz="2000" i="1" dirty="0"/>
              <a:t>n</a:t>
            </a:r>
            <a:r>
              <a:rPr lang="en-US" altLang="es-MX" sz="2000" dirty="0"/>
              <a:t> is either 2 or 4.</a:t>
            </a:r>
          </a:p>
          <a:p>
            <a:pPr lvl="1"/>
            <a:r>
              <a:rPr lang="en-US" altLang="es-MX" sz="1800" dirty="0"/>
              <a:t>value of </a:t>
            </a:r>
            <a:r>
              <a:rPr lang="en-US" altLang="es-MX" sz="1800" i="1" dirty="0"/>
              <a:t>n</a:t>
            </a:r>
            <a:r>
              <a:rPr lang="en-US" altLang="es-MX" sz="1800" dirty="0"/>
              <a:t> depends on the attribute of the operand receiving the data</a:t>
            </a:r>
          </a:p>
          <a:p>
            <a:pPr lvl="1"/>
            <a:r>
              <a:rPr lang="es-MX" altLang="es-MX" sz="1800" dirty="0"/>
              <a:t>ESP </a:t>
            </a:r>
            <a:r>
              <a:rPr lang="es-MX" altLang="es-MX" sz="1800" dirty="0">
                <a:sym typeface="Wingdings" panose="05000000000000000000" pitchFamily="2" charset="2"/>
              </a:rPr>
              <a:t> ESP + </a:t>
            </a:r>
            <a:r>
              <a:rPr lang="es-MX" altLang="es-MX" sz="1800" i="1" dirty="0">
                <a:sym typeface="Wingdings" panose="05000000000000000000" pitchFamily="2" charset="2"/>
              </a:rPr>
              <a:t>n</a:t>
            </a:r>
            <a:r>
              <a:rPr lang="es-MX" altLang="es-MX" sz="1800" dirty="0">
                <a:sym typeface="Wingdings" panose="05000000000000000000" pitchFamily="2" charset="2"/>
              </a:rPr>
              <a:t> </a:t>
            </a:r>
            <a:endParaRPr lang="en-US" altLang="es-MX" sz="1800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4579225" y="3995928"/>
            <a:ext cx="0" cy="1512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Instruction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s-MX" dirty="0"/>
          </a:p>
          <a:p>
            <a:r>
              <a:rPr lang="en-US" altLang="es-MX" dirty="0"/>
              <a:t>POP syntax</a:t>
            </a:r>
            <a:r>
              <a:rPr lang="en-US" altLang="es-MX" dirty="0" smtClean="0"/>
              <a:t>:         </a:t>
            </a:r>
            <a:r>
              <a:rPr lang="en-US" altLang="es-MX" dirty="0" smtClean="0">
                <a:solidFill>
                  <a:prstClr val="black"/>
                </a:solidFill>
              </a:rPr>
              <a:t> </a:t>
            </a:r>
            <a:r>
              <a:rPr lang="en-US" altLang="es-MX" sz="2400" dirty="0" smtClean="0">
                <a:solidFill>
                  <a:prstClr val="black"/>
                </a:solidFill>
              </a:rPr>
              <a:t>recovers </a:t>
            </a:r>
            <a:r>
              <a:rPr lang="en-US" altLang="es-MX" sz="2400" dirty="0">
                <a:solidFill>
                  <a:prstClr val="black"/>
                </a:solidFill>
              </a:rPr>
              <a:t>and ESP </a:t>
            </a:r>
            <a:r>
              <a:rPr lang="es-MX" altLang="es-MX" sz="2400" dirty="0">
                <a:solidFill>
                  <a:prstClr val="black"/>
                </a:solidFill>
                <a:sym typeface="Wingdings" panose="05000000000000000000" pitchFamily="2" charset="2"/>
              </a:rPr>
              <a:t></a:t>
            </a:r>
            <a:r>
              <a:rPr lang="en-US" altLang="es-MX" sz="2400" dirty="0">
                <a:solidFill>
                  <a:prstClr val="black"/>
                </a:solidFill>
              </a:rPr>
              <a:t> ESP </a:t>
            </a:r>
            <a:r>
              <a:rPr lang="en-US" altLang="es-MX" sz="2400" dirty="0" smtClean="0">
                <a:solidFill>
                  <a:prstClr val="black"/>
                </a:solidFill>
              </a:rPr>
              <a:t>+ </a:t>
            </a:r>
            <a:r>
              <a:rPr lang="en-US" altLang="es-MX" sz="2400" dirty="0">
                <a:solidFill>
                  <a:prstClr val="black"/>
                </a:solidFill>
              </a:rPr>
              <a:t>n</a:t>
            </a:r>
            <a:r>
              <a:rPr lang="en-US" altLang="es-MX" dirty="0">
                <a:solidFill>
                  <a:prstClr val="black"/>
                </a:solidFill>
              </a:rPr>
              <a:t>:</a:t>
            </a:r>
            <a:endParaRPr lang="en-US" altLang="es-MX" dirty="0"/>
          </a:p>
          <a:p>
            <a:pPr lvl="1"/>
            <a:r>
              <a:rPr lang="en-US" altLang="es-MX" dirty="0"/>
              <a:t>POP </a:t>
            </a:r>
            <a:r>
              <a:rPr lang="en-US" altLang="es-MX" i="1" dirty="0"/>
              <a:t>r/m16</a:t>
            </a:r>
            <a:r>
              <a:rPr lang="en-US" altLang="es-MX" dirty="0"/>
              <a:t>	    	</a:t>
            </a:r>
            <a:r>
              <a:rPr lang="en-US" altLang="es-MX" i="1" dirty="0"/>
              <a:t>; n=2 </a:t>
            </a:r>
            <a:r>
              <a:rPr lang="en-US" altLang="es-MX" sz="2000" i="1" dirty="0">
                <a:solidFill>
                  <a:prstClr val="black"/>
                </a:solidFill>
              </a:rPr>
              <a:t>for 16-bit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POP </a:t>
            </a:r>
            <a:r>
              <a:rPr lang="en-US" altLang="es-MX" i="1" dirty="0"/>
              <a:t>r/m32                ; n=4 </a:t>
            </a:r>
            <a:r>
              <a:rPr lang="en-US" altLang="es-MX" sz="2000" i="1" dirty="0">
                <a:solidFill>
                  <a:prstClr val="black"/>
                </a:solidFill>
              </a:rPr>
              <a:t>for 32-bit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POP </a:t>
            </a:r>
            <a:r>
              <a:rPr lang="en-US" altLang="es-MX" i="1" dirty="0"/>
              <a:t>r/m64                ; n=8 </a:t>
            </a:r>
            <a:r>
              <a:rPr lang="en-US" altLang="es-MX" sz="2000" i="1" dirty="0">
                <a:solidFill>
                  <a:prstClr val="black"/>
                </a:solidFill>
              </a:rPr>
              <a:t>for 64-bit operand</a:t>
            </a:r>
            <a:r>
              <a:rPr lang="en-US" altLang="es-MX" i="1" dirty="0"/>
              <a:t> </a:t>
            </a:r>
            <a:endParaRPr lang="en-US" altLang="es-MX" dirty="0"/>
          </a:p>
          <a:p>
            <a:pPr lvl="1"/>
            <a:endParaRPr lang="en-US" alt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675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PUSH and POP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5765" y="1454533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 dirty="0"/>
              <a:t>Save and restore registers when they contain important values. PUSH and POP instructions occur in the opposite order.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1965" y="2204864"/>
            <a:ext cx="75438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800" b="1" dirty="0" err="1">
                <a:latin typeface="Courier New" pitchFamily="49" charset="0"/>
              </a:rPr>
              <a:t>dwordVal</a:t>
            </a:r>
            <a:r>
              <a:rPr lang="es-MX" altLang="es-MX" sz="1800" b="1" dirty="0">
                <a:latin typeface="Courier New" pitchFamily="49" charset="0"/>
              </a:rPr>
              <a:t> DWORD 675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PUSH ESI		; push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PUSH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PUSH 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MOV  ESI,OFFSET </a:t>
            </a:r>
            <a:r>
              <a:rPr lang="en-US" altLang="es-MX" sz="1800" b="1" dirty="0" err="1">
                <a:latin typeface="Courier New" pitchFamily="49" charset="0"/>
              </a:rPr>
              <a:t>dwordVal</a:t>
            </a:r>
            <a:r>
              <a:rPr lang="en-US" altLang="es-MX" sz="1800" b="1" dirty="0">
                <a:latin typeface="Courier New" pitchFamily="49" charset="0"/>
              </a:rPr>
              <a:t> 		; display some memory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MOV  ECX,LENGTHOF </a:t>
            </a:r>
            <a:r>
              <a:rPr lang="en-US" altLang="es-MX" sz="1800" b="1" dirty="0" err="1">
                <a:latin typeface="Courier New" pitchFamily="49" charset="0"/>
              </a:rPr>
              <a:t>dwordVal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MOV  EBX,TYPE </a:t>
            </a:r>
            <a:r>
              <a:rPr lang="en-US" altLang="es-MX" sz="1800" b="1" dirty="0" err="1">
                <a:latin typeface="Courier New" pitchFamily="49" charset="0"/>
              </a:rPr>
              <a:t>dwordVal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CALL </a:t>
            </a:r>
            <a:r>
              <a:rPr lang="en-US" altLang="es-MX" sz="1800" b="1" dirty="0" err="1">
                <a:latin typeface="Courier New" pitchFamily="49" charset="0"/>
              </a:rPr>
              <a:t>DumpMem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POP  EBX		; restore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POP  ECX                      ; aware of LIFO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POP  ESI</a:t>
            </a:r>
          </a:p>
        </p:txBody>
      </p:sp>
    </p:spTree>
    <p:extLst>
      <p:ext uri="{BB962C8B-B14F-4D97-AF65-F5344CB8AC3E}">
        <p14:creationId xmlns:p14="http://schemas.microsoft.com/office/powerpoint/2010/main" val="1508358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526</Words>
  <Application>Microsoft Office PowerPoint</Application>
  <PresentationFormat>Presentación en pantalla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Tema de Office</vt:lpstr>
      <vt:lpstr>ORGANIZACIÓN Y PROGRAMACIÓN DE COMPUTADORAS</vt:lpstr>
      <vt:lpstr>STACK</vt:lpstr>
      <vt:lpstr>Runtime STACK</vt:lpstr>
      <vt:lpstr>PUSH operation 1</vt:lpstr>
      <vt:lpstr>PUSH Instruction</vt:lpstr>
      <vt:lpstr>PUSH operation 2</vt:lpstr>
      <vt:lpstr>POP Operation</vt:lpstr>
      <vt:lpstr>POP Instruction</vt:lpstr>
      <vt:lpstr>Using PUSH and POP</vt:lpstr>
      <vt:lpstr>Related Instructions</vt:lpstr>
      <vt:lpstr>PUSHAD</vt:lpstr>
      <vt:lpstr>POPAD</vt:lpstr>
      <vt:lpstr>Stack applications - 1</vt:lpstr>
      <vt:lpstr>Stack applications - 2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495</cp:revision>
  <dcterms:created xsi:type="dcterms:W3CDTF">2014-08-28T12:23:32Z</dcterms:created>
  <dcterms:modified xsi:type="dcterms:W3CDTF">2019-10-16T20:39:23Z</dcterms:modified>
</cp:coreProperties>
</file>