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63" r:id="rId3"/>
    <p:sldId id="282" r:id="rId4"/>
    <p:sldId id="264" r:id="rId5"/>
    <p:sldId id="265" r:id="rId6"/>
    <p:sldId id="267" r:id="rId7"/>
    <p:sldId id="266" r:id="rId8"/>
    <p:sldId id="268" r:id="rId9"/>
    <p:sldId id="269" r:id="rId10"/>
    <p:sldId id="280" r:id="rId11"/>
    <p:sldId id="273" r:id="rId12"/>
    <p:sldId id="281" r:id="rId13"/>
    <p:sldId id="274" r:id="rId14"/>
    <p:sldId id="271" r:id="rId15"/>
    <p:sldId id="276" r:id="rId16"/>
    <p:sldId id="283" r:id="rId17"/>
    <p:sldId id="284" r:id="rId18"/>
    <p:sldId id="275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97" d="100"/>
          <a:sy n="97" d="100"/>
        </p:scale>
        <p:origin x="90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28/10/2019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8805-DA10-44E1-B382-16C2CDF9247D}" type="datetime1">
              <a:rPr lang="es-MX" smtClean="0"/>
              <a:t>28/10/2019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363-F322-4472-A9BD-D6D2556D8B20}" type="datetime1">
              <a:rPr lang="es-MX" smtClean="0"/>
              <a:t>28/10/2019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0CE8-F6DE-4D81-951C-6B8FE8D2C1AC}" type="datetime1">
              <a:rPr lang="es-MX" smtClean="0"/>
              <a:t>28/10/2019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7294-F48A-4C0B-8472-897E42789EC5}" type="datetime1">
              <a:rPr lang="es-MX" smtClean="0"/>
              <a:t>28/10/2019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F594-B1B5-4044-BFDF-8E278734D079}" type="datetime1">
              <a:rPr lang="es-MX" smtClean="0"/>
              <a:t>28/10/2019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39AD-875E-4D6F-AA53-0AE78D40FA2F}" type="datetime1">
              <a:rPr lang="es-MX" smtClean="0"/>
              <a:t>28/10/2019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A42A-EDE9-4C12-9644-4BC59EAE7198}" type="datetime1">
              <a:rPr lang="es-MX" smtClean="0"/>
              <a:t>28/10/2019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EBCF-543F-48E8-BA51-CE320AED53E9}" type="datetime1">
              <a:rPr lang="es-MX" smtClean="0"/>
              <a:t>28/10/2019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F4F1-F97F-4CA3-8CA4-1DE6EFCA7428}" type="datetime1">
              <a:rPr lang="es-MX" smtClean="0"/>
              <a:t>28/10/2019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7824-C432-4D60-AA5D-47365DB180C9}" type="datetime1">
              <a:rPr lang="es-MX" smtClean="0"/>
              <a:t>28/10/2019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5AEB-2854-4A17-983B-56715DADB78C}" type="datetime1">
              <a:rPr lang="es-MX" smtClean="0"/>
              <a:t>28/10/2019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F29-A076-4F09-B1F1-36A660E21D78}" type="datetime1">
              <a:rPr lang="es-MX" smtClean="0"/>
              <a:t>28/10/2019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</a:t>
            </a:r>
            <a:r>
              <a:rPr lang="es-MX" dirty="0" smtClean="0"/>
              <a:t>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Global </a:t>
            </a:r>
            <a:r>
              <a:rPr lang="es-MX" dirty="0" err="1"/>
              <a:t>Scope</a:t>
            </a:r>
            <a:r>
              <a:rPr lang="es-MX" dirty="0"/>
              <a:t> of Data </a:t>
            </a:r>
            <a:r>
              <a:rPr lang="es-MX" dirty="0" err="1"/>
              <a:t>Labels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MX" dirty="0" err="1"/>
              <a:t>All</a:t>
            </a:r>
            <a:r>
              <a:rPr lang="es-MX" dirty="0"/>
              <a:t> Data </a:t>
            </a:r>
            <a:r>
              <a:rPr lang="es-MX" dirty="0" err="1"/>
              <a:t>Labels</a:t>
            </a:r>
            <a:r>
              <a:rPr lang="es-MX" dirty="0"/>
              <a:t> (</a:t>
            </a:r>
            <a:r>
              <a:rPr lang="es-MX" i="1" dirty="0"/>
              <a:t>variables</a:t>
            </a:r>
            <a:r>
              <a:rPr lang="es-MX" dirty="0"/>
              <a:t>) </a:t>
            </a:r>
            <a:r>
              <a:rPr lang="es-MX" dirty="0" err="1"/>
              <a:t>defined</a:t>
            </a:r>
            <a:r>
              <a:rPr lang="es-MX" dirty="0"/>
              <a:t> in </a:t>
            </a:r>
            <a:r>
              <a:rPr lang="es-MX" dirty="0" err="1"/>
              <a:t>the</a:t>
            </a:r>
            <a:r>
              <a:rPr lang="es-MX" dirty="0"/>
              <a:t> .DATA </a:t>
            </a:r>
            <a:r>
              <a:rPr lang="es-MX" dirty="0" err="1"/>
              <a:t>segment</a:t>
            </a:r>
            <a:r>
              <a:rPr lang="es-MX" dirty="0"/>
              <a:t> are global to </a:t>
            </a:r>
            <a:r>
              <a:rPr lang="es-MX" dirty="0" err="1"/>
              <a:t>every</a:t>
            </a:r>
            <a:r>
              <a:rPr lang="es-MX" dirty="0"/>
              <a:t> </a:t>
            </a:r>
            <a:r>
              <a:rPr lang="es-MX" dirty="0" err="1"/>
              <a:t>procedure</a:t>
            </a:r>
            <a:r>
              <a:rPr lang="es-MX" dirty="0"/>
              <a:t> </a:t>
            </a:r>
            <a:r>
              <a:rPr lang="es-MX" dirty="0" err="1"/>
              <a:t>defined</a:t>
            </a:r>
            <a:r>
              <a:rPr lang="es-MX" dirty="0"/>
              <a:t> in </a:t>
            </a:r>
            <a:r>
              <a:rPr lang="es-MX" dirty="0" err="1"/>
              <a:t>the</a:t>
            </a:r>
            <a:r>
              <a:rPr lang="es-MX" dirty="0"/>
              <a:t> .CODE </a:t>
            </a:r>
            <a:r>
              <a:rPr lang="es-MX" dirty="0" err="1"/>
              <a:t>segment</a:t>
            </a:r>
            <a:r>
              <a:rPr lang="es-MX" dirty="0"/>
              <a:t>, of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same</a:t>
            </a:r>
            <a:r>
              <a:rPr lang="es-MX" dirty="0"/>
              <a:t> file</a:t>
            </a:r>
            <a:r>
              <a:rPr lang="es-MX" dirty="0" smtClean="0"/>
              <a:t>.</a:t>
            </a:r>
            <a:endParaRPr lang="es-MX" dirty="0"/>
          </a:p>
          <a:p>
            <a:pPr algn="just"/>
            <a:r>
              <a:rPr lang="es-MX" dirty="0" err="1"/>
              <a:t>Using</a:t>
            </a:r>
            <a:r>
              <a:rPr lang="es-MX" dirty="0"/>
              <a:t> global variables (Data </a:t>
            </a:r>
            <a:r>
              <a:rPr lang="es-MX" dirty="0" err="1"/>
              <a:t>Labels</a:t>
            </a:r>
            <a:r>
              <a:rPr lang="es-MX" dirty="0"/>
              <a:t>) </a:t>
            </a:r>
            <a:r>
              <a:rPr lang="es-MX" dirty="0" err="1"/>
              <a:t>inside</a:t>
            </a:r>
            <a:r>
              <a:rPr lang="es-MX" dirty="0"/>
              <a:t> a </a:t>
            </a:r>
            <a:r>
              <a:rPr lang="es-MX" dirty="0" err="1"/>
              <a:t>procedure</a:t>
            </a:r>
            <a:r>
              <a:rPr lang="es-MX" dirty="0"/>
              <a:t>, to </a:t>
            </a:r>
            <a:r>
              <a:rPr lang="es-MX" i="1" dirty="0" err="1"/>
              <a:t>pass</a:t>
            </a:r>
            <a:r>
              <a:rPr lang="es-MX" i="1" dirty="0"/>
              <a:t> </a:t>
            </a:r>
            <a:r>
              <a:rPr lang="es-MX" i="1" dirty="0" err="1"/>
              <a:t>values</a:t>
            </a:r>
            <a:r>
              <a:rPr lang="es-MX" dirty="0"/>
              <a:t>, </a:t>
            </a:r>
            <a:r>
              <a:rPr lang="es-MX" dirty="0" err="1"/>
              <a:t>is</a:t>
            </a:r>
            <a:r>
              <a:rPr lang="es-MX" dirty="0"/>
              <a:t> a </a:t>
            </a:r>
            <a:r>
              <a:rPr lang="es-MX" dirty="0" err="1"/>
              <a:t>bad</a:t>
            </a:r>
            <a:r>
              <a:rPr lang="es-MX" dirty="0"/>
              <a:t> </a:t>
            </a:r>
            <a:r>
              <a:rPr lang="es-MX" dirty="0" err="1"/>
              <a:t>practice</a:t>
            </a:r>
            <a:r>
              <a:rPr lang="es-MX" dirty="0" smtClean="0"/>
              <a:t>.</a:t>
            </a:r>
          </a:p>
          <a:p>
            <a:pPr algn="just"/>
            <a:r>
              <a:rPr lang="es-MX" dirty="0" smtClean="0"/>
              <a:t>A </a:t>
            </a:r>
            <a:r>
              <a:rPr lang="es-MX" i="1" dirty="0" err="1" smtClean="0"/>
              <a:t>better</a:t>
            </a:r>
            <a:r>
              <a:rPr lang="es-MX" i="1" dirty="0" smtClean="0"/>
              <a:t> conceptual </a:t>
            </a:r>
            <a:r>
              <a:rPr lang="es-MX" i="1" dirty="0" err="1" smtClean="0"/>
              <a:t>approach</a:t>
            </a:r>
            <a:r>
              <a:rPr lang="es-MX" dirty="0" smtClean="0"/>
              <a:t>, </a:t>
            </a:r>
            <a:r>
              <a:rPr lang="es-MX" dirty="0" err="1" smtClean="0"/>
              <a:t>is</a:t>
            </a:r>
            <a:r>
              <a:rPr lang="es-MX" dirty="0" smtClean="0"/>
              <a:t> to </a:t>
            </a:r>
            <a:r>
              <a:rPr lang="es-MX" dirty="0" err="1" smtClean="0"/>
              <a:t>hold</a:t>
            </a:r>
            <a:r>
              <a:rPr lang="es-MX" dirty="0" smtClean="0"/>
              <a:t> a Local </a:t>
            </a:r>
            <a:r>
              <a:rPr lang="es-MX" dirty="0" err="1"/>
              <a:t>A</a:t>
            </a:r>
            <a:r>
              <a:rPr lang="es-MX" dirty="0" err="1" smtClean="0"/>
              <a:t>rea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procedure</a:t>
            </a:r>
            <a:r>
              <a:rPr lang="es-MX" dirty="0" smtClean="0"/>
              <a:t>, </a:t>
            </a:r>
            <a:r>
              <a:rPr lang="es-MX" dirty="0" err="1" smtClean="0"/>
              <a:t>having</a:t>
            </a:r>
            <a:r>
              <a:rPr lang="es-MX" dirty="0" smtClean="0"/>
              <a:t> </a:t>
            </a:r>
            <a:r>
              <a:rPr lang="es-MX" dirty="0" err="1" smtClean="0"/>
              <a:t>own</a:t>
            </a:r>
            <a:r>
              <a:rPr lang="es-MX" dirty="0" smtClean="0"/>
              <a:t> local variables, and </a:t>
            </a:r>
            <a:r>
              <a:rPr lang="es-MX" dirty="0" err="1" smtClean="0"/>
              <a:t>passing</a:t>
            </a:r>
            <a:r>
              <a:rPr lang="es-MX" dirty="0" smtClean="0"/>
              <a:t> </a:t>
            </a:r>
            <a:r>
              <a:rPr lang="es-MX" dirty="0" err="1" smtClean="0"/>
              <a:t>arguments</a:t>
            </a:r>
            <a:r>
              <a:rPr lang="es-MX" dirty="0" smtClean="0"/>
              <a:t> </a:t>
            </a:r>
            <a:r>
              <a:rPr lang="es-MX" dirty="0" err="1" smtClean="0"/>
              <a:t>using</a:t>
            </a:r>
            <a:r>
              <a:rPr lang="es-MX" dirty="0" smtClean="0"/>
              <a:t> </a:t>
            </a:r>
            <a:r>
              <a:rPr lang="es-MX" dirty="0" err="1" smtClean="0"/>
              <a:t>stack</a:t>
            </a:r>
            <a:r>
              <a:rPr lang="es-MX" dirty="0" smtClean="0"/>
              <a:t> and CPU-</a:t>
            </a:r>
            <a:r>
              <a:rPr lang="es-MX" dirty="0" err="1" smtClean="0"/>
              <a:t>Registers</a:t>
            </a:r>
            <a:r>
              <a:rPr lang="es-MX" dirty="0" smtClean="0"/>
              <a:t> at </a:t>
            </a:r>
            <a:r>
              <a:rPr lang="es-MX" dirty="0" err="1" smtClean="0"/>
              <a:t>CALLing</a:t>
            </a:r>
            <a:r>
              <a:rPr lang="es-MX" dirty="0" smtClean="0"/>
              <a:t> and </a:t>
            </a:r>
            <a:r>
              <a:rPr lang="es-MX" dirty="0" err="1" smtClean="0"/>
              <a:t>RETurning</a:t>
            </a:r>
            <a:r>
              <a:rPr lang="es-MX" dirty="0" smtClean="0"/>
              <a:t> time.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856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Data Labels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5800" y="1412776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s-MX" sz="2100" dirty="0"/>
              <a:t>The </a:t>
            </a:r>
            <a:r>
              <a:rPr lang="en-US" altLang="es-MX" sz="2100" b="1" dirty="0" err="1"/>
              <a:t>ArraySum</a:t>
            </a:r>
            <a:r>
              <a:rPr lang="en-US" altLang="es-MX" sz="2100" dirty="0"/>
              <a:t> procedure calculates the sum of an array. It makes two references to specific variable names: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14400" y="2207949"/>
            <a:ext cx="7239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ArraySum</a:t>
            </a:r>
            <a:r>
              <a:rPr lang="en-US" altLang="es-MX" sz="1600" b="1" dirty="0">
                <a:latin typeface="Courier New" pitchFamily="49" charset="0"/>
              </a:rPr>
              <a:t> PROC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>
                <a:latin typeface="Courier New" pitchFamily="49" charset="0"/>
              </a:rPr>
              <a:t>MOV ESI,0	; array index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>
                <a:latin typeface="Courier New" pitchFamily="49" charset="0"/>
              </a:rPr>
              <a:t>MOV EAX,0	; set the sum to zero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>
                <a:latin typeface="Courier New" pitchFamily="49" charset="0"/>
              </a:rPr>
              <a:t>	MOV ECX,LENGTHOF </a:t>
            </a:r>
            <a:r>
              <a:rPr lang="en-US" altLang="es-MX" sz="1600" b="1" dirty="0" err="1">
                <a:solidFill>
                  <a:srgbClr val="FF0000"/>
                </a:solidFill>
                <a:latin typeface="Courier New" pitchFamily="49" charset="0"/>
              </a:rPr>
              <a:t>myArray</a:t>
            </a:r>
            <a:r>
              <a:rPr lang="en-US" altLang="es-MX" sz="1600" b="1" dirty="0">
                <a:latin typeface="Courier New" pitchFamily="49" charset="0"/>
              </a:rPr>
              <a:t>  ; set number of elements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s-MX" sz="16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>
                <a:latin typeface="Courier New" pitchFamily="49" charset="0"/>
              </a:rPr>
              <a:t>L1:	  ADD </a:t>
            </a:r>
            <a:r>
              <a:rPr lang="en-US" altLang="es-MX" sz="1600" b="1" dirty="0" err="1">
                <a:latin typeface="Courier New" pitchFamily="49" charset="0"/>
              </a:rPr>
              <a:t>EAX,</a:t>
            </a:r>
            <a:r>
              <a:rPr lang="en-US" altLang="es-MX" sz="1600" b="1" dirty="0" err="1">
                <a:solidFill>
                  <a:srgbClr val="FF0000"/>
                </a:solidFill>
                <a:latin typeface="Courier New" pitchFamily="49" charset="0"/>
              </a:rPr>
              <a:t>myArray</a:t>
            </a:r>
            <a:r>
              <a:rPr lang="en-US" altLang="es-MX" sz="1600" b="1" dirty="0">
                <a:latin typeface="Courier New" pitchFamily="49" charset="0"/>
              </a:rPr>
              <a:t>[ESI]	; add each integer to sum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>
                <a:latin typeface="Courier New" pitchFamily="49" charset="0"/>
              </a:rPr>
              <a:t>  ADD ESI,TYPE </a:t>
            </a:r>
            <a:r>
              <a:rPr lang="en-US" altLang="es-MX" sz="1600" b="1" dirty="0" err="1">
                <a:solidFill>
                  <a:srgbClr val="FF0000"/>
                </a:solidFill>
                <a:latin typeface="Courier New" pitchFamily="49" charset="0"/>
              </a:rPr>
              <a:t>myArray</a:t>
            </a:r>
            <a:r>
              <a:rPr lang="en-US" altLang="es-MX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s-MX" sz="1600" b="1" dirty="0">
                <a:latin typeface="Courier New" pitchFamily="49" charset="0"/>
              </a:rPr>
              <a:t>	; point to next integer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>
                <a:latin typeface="Courier New" pitchFamily="49" charset="0"/>
              </a:rPr>
              <a:t>LOOP L1	; repeat for array size ECX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s-MX" sz="1600" b="1" dirty="0">
              <a:latin typeface="Courier New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>
                <a:latin typeface="Courier New" pitchFamily="49" charset="0"/>
              </a:rPr>
              <a:t>MOV </a:t>
            </a:r>
            <a:r>
              <a:rPr lang="en-US" altLang="es-MX" sz="1600" b="1" dirty="0" err="1">
                <a:solidFill>
                  <a:srgbClr val="FF0000"/>
                </a:solidFill>
                <a:latin typeface="Courier New" pitchFamily="49" charset="0"/>
              </a:rPr>
              <a:t>theSum</a:t>
            </a:r>
            <a:r>
              <a:rPr lang="en-US" altLang="es-MX" sz="1600" b="1" dirty="0" err="1">
                <a:latin typeface="Courier New" pitchFamily="49" charset="0"/>
              </a:rPr>
              <a:t>,EAX</a:t>
            </a:r>
            <a:r>
              <a:rPr lang="en-US" altLang="es-MX" sz="1600" b="1" dirty="0">
                <a:latin typeface="Courier New" pitchFamily="49" charset="0"/>
              </a:rPr>
              <a:t>	; store the sum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>
                <a:latin typeface="Courier New" pitchFamily="49" charset="0"/>
              </a:rPr>
              <a:t>	RET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ArraySum</a:t>
            </a:r>
            <a:r>
              <a:rPr lang="en-US" altLang="es-MX" sz="1600" b="1" dirty="0">
                <a:latin typeface="Courier New" pitchFamily="49" charset="0"/>
              </a:rPr>
              <a:t> ENDP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14400" y="5229200"/>
            <a:ext cx="73914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s-MX" sz="1900" dirty="0"/>
              <a:t>What if you wanted to invoke to calculate the sum two or three with different arrays?</a:t>
            </a:r>
          </a:p>
        </p:txBody>
      </p:sp>
    </p:spTree>
    <p:extLst>
      <p:ext uri="{BB962C8B-B14F-4D97-AF65-F5344CB8AC3E}">
        <p14:creationId xmlns:p14="http://schemas.microsoft.com/office/powerpoint/2010/main" val="280384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Global </a:t>
            </a:r>
            <a:r>
              <a:rPr lang="es-MX" dirty="0" err="1"/>
              <a:t>Values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Registers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REGISTERS. </a:t>
            </a:r>
            <a:r>
              <a:rPr lang="es-MX" dirty="0" err="1"/>
              <a:t>All</a:t>
            </a:r>
            <a:r>
              <a:rPr lang="es-MX" dirty="0"/>
              <a:t> CPU </a:t>
            </a:r>
            <a:r>
              <a:rPr lang="es-MX" dirty="0" err="1"/>
              <a:t>Registers</a:t>
            </a:r>
            <a:r>
              <a:rPr lang="es-MX" dirty="0"/>
              <a:t> are global to </a:t>
            </a:r>
            <a:r>
              <a:rPr lang="es-MX" dirty="0" err="1"/>
              <a:t>every</a:t>
            </a:r>
            <a:r>
              <a:rPr lang="es-MX" dirty="0"/>
              <a:t> </a:t>
            </a:r>
            <a:r>
              <a:rPr lang="es-MX" dirty="0" err="1"/>
              <a:t>procedure</a:t>
            </a:r>
            <a:r>
              <a:rPr lang="es-MX" dirty="0"/>
              <a:t> in </a:t>
            </a:r>
            <a:r>
              <a:rPr lang="es-MX" dirty="0" err="1"/>
              <a:t>the</a:t>
            </a:r>
            <a:r>
              <a:rPr lang="es-MX" dirty="0"/>
              <a:t> .CODE </a:t>
            </a:r>
            <a:r>
              <a:rPr lang="es-MX" dirty="0" err="1"/>
              <a:t>segment</a:t>
            </a:r>
            <a:r>
              <a:rPr lang="es-MX" dirty="0"/>
              <a:t>.</a:t>
            </a:r>
          </a:p>
          <a:p>
            <a:endParaRPr lang="es-MX" dirty="0"/>
          </a:p>
          <a:p>
            <a:pPr algn="just"/>
            <a:r>
              <a:rPr lang="es-MX" dirty="0" err="1"/>
              <a:t>Using</a:t>
            </a:r>
            <a:r>
              <a:rPr lang="es-MX" dirty="0"/>
              <a:t> CPU </a:t>
            </a:r>
            <a:r>
              <a:rPr lang="es-MX" dirty="0" err="1"/>
              <a:t>Registers</a:t>
            </a:r>
            <a:r>
              <a:rPr lang="es-MX" dirty="0"/>
              <a:t> </a:t>
            </a:r>
            <a:r>
              <a:rPr lang="es-MX" dirty="0" err="1"/>
              <a:t>inside</a:t>
            </a:r>
            <a:r>
              <a:rPr lang="es-MX" dirty="0"/>
              <a:t> a </a:t>
            </a:r>
            <a:r>
              <a:rPr lang="es-MX" dirty="0" err="1"/>
              <a:t>procedure</a:t>
            </a:r>
            <a:r>
              <a:rPr lang="es-MX" dirty="0"/>
              <a:t>, to </a:t>
            </a:r>
            <a:r>
              <a:rPr lang="es-MX" dirty="0" err="1"/>
              <a:t>pass</a:t>
            </a:r>
            <a:r>
              <a:rPr lang="es-MX" dirty="0"/>
              <a:t> </a:t>
            </a:r>
            <a:r>
              <a:rPr lang="es-MX" dirty="0" err="1"/>
              <a:t>values</a:t>
            </a:r>
            <a:r>
              <a:rPr lang="es-MX" dirty="0"/>
              <a:t>,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best</a:t>
            </a:r>
            <a:r>
              <a:rPr lang="es-MX" dirty="0"/>
              <a:t> </a:t>
            </a:r>
            <a:r>
              <a:rPr lang="es-MX" dirty="0" err="1"/>
              <a:t>practice</a:t>
            </a:r>
            <a:r>
              <a:rPr lang="es-MX" dirty="0"/>
              <a:t>; </a:t>
            </a:r>
            <a:r>
              <a:rPr lang="es-MX" dirty="0" err="1"/>
              <a:t>but</a:t>
            </a:r>
            <a:r>
              <a:rPr lang="es-MX" dirty="0"/>
              <a:t>, at </a:t>
            </a:r>
            <a:r>
              <a:rPr lang="es-MX" dirty="0" err="1"/>
              <a:t>least</a:t>
            </a:r>
            <a:r>
              <a:rPr lang="es-MX" dirty="0"/>
              <a:t>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Registers</a:t>
            </a:r>
            <a:r>
              <a:rPr lang="es-MX" dirty="0"/>
              <a:t> </a:t>
            </a:r>
            <a:r>
              <a:rPr lang="es-MX" dirty="0" err="1"/>
              <a:t>allow</a:t>
            </a:r>
            <a:r>
              <a:rPr lang="es-MX" dirty="0"/>
              <a:t> </a:t>
            </a:r>
            <a:r>
              <a:rPr lang="es-MX" dirty="0" err="1"/>
              <a:t>some</a:t>
            </a:r>
            <a:r>
              <a:rPr lang="es-MX" dirty="0"/>
              <a:t> </a:t>
            </a:r>
            <a:r>
              <a:rPr lang="es-MX" dirty="0" err="1"/>
              <a:t>extent</a:t>
            </a:r>
            <a:r>
              <a:rPr lang="es-MX" dirty="0"/>
              <a:t> of </a:t>
            </a:r>
            <a:r>
              <a:rPr lang="es-MX" dirty="0" err="1"/>
              <a:t>flexibility</a:t>
            </a:r>
            <a:r>
              <a:rPr lang="es-MX" dirty="0"/>
              <a:t>, </a:t>
            </a:r>
            <a:r>
              <a:rPr lang="es-MX" dirty="0" err="1"/>
              <a:t>passing</a:t>
            </a:r>
            <a:r>
              <a:rPr lang="es-MX" dirty="0"/>
              <a:t> </a:t>
            </a:r>
            <a:r>
              <a:rPr lang="es-MX" dirty="0" err="1" smtClean="0"/>
              <a:t>values</a:t>
            </a:r>
            <a:r>
              <a:rPr lang="es-MX" dirty="0" smtClean="0"/>
              <a:t> at </a:t>
            </a:r>
            <a:r>
              <a:rPr lang="es-MX" dirty="0" err="1" smtClean="0"/>
              <a:t>CALLing</a:t>
            </a:r>
            <a:r>
              <a:rPr lang="es-MX" dirty="0" smtClean="0"/>
              <a:t> and </a:t>
            </a:r>
            <a:r>
              <a:rPr lang="es-MX" dirty="0" err="1" smtClean="0"/>
              <a:t>RETurning</a:t>
            </a:r>
            <a:r>
              <a:rPr lang="es-MX" dirty="0" smtClean="0"/>
              <a:t> time.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952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Data with Registers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5800" y="1427747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s-MX" sz="2100" dirty="0"/>
              <a:t>This version of </a:t>
            </a:r>
            <a:r>
              <a:rPr lang="en-US" altLang="es-MX" sz="2100" b="1" dirty="0" err="1"/>
              <a:t>ArraySum</a:t>
            </a:r>
            <a:r>
              <a:rPr lang="en-US" altLang="es-MX" sz="2100" dirty="0"/>
              <a:t> returns the sum of any </a:t>
            </a:r>
            <a:r>
              <a:rPr lang="en-US" altLang="es-MX" sz="2100" dirty="0" err="1"/>
              <a:t>doubleword</a:t>
            </a:r>
            <a:r>
              <a:rPr lang="en-US" altLang="es-MX" sz="2100" dirty="0"/>
              <a:t>  array whose address is in ESI. The sum is returned in EAX: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63270" y="2204864"/>
            <a:ext cx="723900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ArraySum</a:t>
            </a:r>
            <a:r>
              <a:rPr lang="en-US" altLang="es-MX" sz="1600" b="1" dirty="0">
                <a:latin typeface="Courier New" pitchFamily="49" charset="0"/>
              </a:rPr>
              <a:t> PROC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>
                <a:latin typeface="Courier New" pitchFamily="49" charset="0"/>
              </a:rPr>
              <a:t>; </a:t>
            </a:r>
            <a:r>
              <a:rPr lang="en-US" altLang="es-MX" sz="1600" b="1" dirty="0">
                <a:solidFill>
                  <a:srgbClr val="FF0000"/>
                </a:solidFill>
                <a:latin typeface="Courier New" pitchFamily="49" charset="0"/>
              </a:rPr>
              <a:t>Receives:</a:t>
            </a:r>
            <a:r>
              <a:rPr lang="en-US" altLang="es-MX" sz="1600" b="1" dirty="0">
                <a:latin typeface="Courier New" pitchFamily="49" charset="0"/>
              </a:rPr>
              <a:t> ESI points to an array of doublewords,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>
                <a:latin typeface="Courier New" pitchFamily="49" charset="0"/>
              </a:rPr>
              <a:t>;     EBX = TYPE doubleword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>
                <a:latin typeface="Courier New" pitchFamily="49" charset="0"/>
              </a:rPr>
              <a:t>;     ECX = number of array elements.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>
                <a:latin typeface="Courier New" pitchFamily="49" charset="0"/>
              </a:rPr>
              <a:t>; </a:t>
            </a:r>
            <a:r>
              <a:rPr lang="en-US" altLang="es-MX" sz="1600" b="1" dirty="0">
                <a:solidFill>
                  <a:srgbClr val="FF0000"/>
                </a:solidFill>
                <a:latin typeface="Courier New" pitchFamily="49" charset="0"/>
              </a:rPr>
              <a:t>Returns:</a:t>
            </a:r>
            <a:r>
              <a:rPr lang="en-US" altLang="es-MX" sz="1600" b="1" dirty="0">
                <a:latin typeface="Courier New" pitchFamily="49" charset="0"/>
              </a:rPr>
              <a:t> EAX = sum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>
                <a:latin typeface="Courier New" pitchFamily="49" charset="0"/>
              </a:rPr>
              <a:t>;-----------------------------------------------------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>
                <a:latin typeface="Courier New" pitchFamily="49" charset="0"/>
              </a:rPr>
              <a:t>MOV EAX,0	; set the sum to zero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s-MX" sz="16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>
                <a:latin typeface="Courier New" pitchFamily="49" charset="0"/>
              </a:rPr>
              <a:t>L1:	  ADD EAX,[ESI]	; add each integer to sum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>
                <a:latin typeface="Courier New" pitchFamily="49" charset="0"/>
              </a:rPr>
              <a:t>  ADD ESI,EBX	; point to next integer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>
                <a:latin typeface="Courier New" pitchFamily="49" charset="0"/>
              </a:rPr>
              <a:t>LOOP L1	; repeat for array size ECX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s-MX" sz="16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>
                <a:latin typeface="Courier New" pitchFamily="49" charset="0"/>
              </a:rPr>
              <a:t>	RET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ArraySum</a:t>
            </a:r>
            <a:r>
              <a:rPr lang="en-US" altLang="es-MX" sz="1600" b="1" dirty="0">
                <a:latin typeface="Courier New" pitchFamily="49" charset="0"/>
              </a:rPr>
              <a:t> ENDP</a:t>
            </a:r>
          </a:p>
        </p:txBody>
      </p:sp>
    </p:spTree>
    <p:extLst>
      <p:ext uri="{BB962C8B-B14F-4D97-AF65-F5344CB8AC3E}">
        <p14:creationId xmlns:p14="http://schemas.microsoft.com/office/powerpoint/2010/main" val="1664753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Arguments / Parameters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s-MX" sz="2500" dirty="0"/>
              <a:t>A good procedure might be </a:t>
            </a:r>
            <a:r>
              <a:rPr lang="en-US" altLang="es-MX" sz="2500" i="1" dirty="0"/>
              <a:t>usable</a:t>
            </a:r>
            <a:r>
              <a:rPr lang="en-US" altLang="es-MX" sz="2500" dirty="0"/>
              <a:t> in many different programs</a:t>
            </a:r>
          </a:p>
          <a:p>
            <a:pPr lvl="1">
              <a:spcBef>
                <a:spcPct val="50000"/>
              </a:spcBef>
            </a:pPr>
            <a:r>
              <a:rPr lang="en-US" altLang="es-MX" sz="2300" dirty="0"/>
              <a:t>but carefully when general-purpose registers and even worst when offset variable are used</a:t>
            </a:r>
          </a:p>
          <a:p>
            <a:pPr>
              <a:spcBef>
                <a:spcPct val="50000"/>
              </a:spcBef>
            </a:pPr>
            <a:endParaRPr lang="en-US" altLang="es-MX" sz="2500" i="1" dirty="0"/>
          </a:p>
          <a:p>
            <a:pPr>
              <a:spcBef>
                <a:spcPct val="50000"/>
              </a:spcBef>
            </a:pPr>
            <a:r>
              <a:rPr lang="en-US" altLang="es-MX" sz="2500" i="1" dirty="0"/>
              <a:t>Arguments / Parameters</a:t>
            </a:r>
            <a:r>
              <a:rPr lang="en-US" altLang="es-MX" sz="2500" dirty="0"/>
              <a:t> help to make procedures flexible because parameter values can change at runtime</a:t>
            </a:r>
            <a:endParaRPr lang="en-US" altLang="es-MX" sz="2800" dirty="0"/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0550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Stack</a:t>
            </a:r>
            <a:r>
              <a:rPr lang="es-MX" dirty="0"/>
              <a:t> </a:t>
            </a:r>
            <a:r>
              <a:rPr lang="es-MX" dirty="0" err="1"/>
              <a:t>application</a:t>
            </a:r>
            <a:r>
              <a:rPr lang="es-MX" dirty="0"/>
              <a:t> – </a:t>
            </a:r>
            <a:r>
              <a:rPr lang="es-MX" dirty="0" err="1"/>
              <a:t>passing</a:t>
            </a:r>
            <a:r>
              <a:rPr lang="es-MX" dirty="0"/>
              <a:t> </a:t>
            </a:r>
            <a:r>
              <a:rPr lang="es-MX" dirty="0" err="1"/>
              <a:t>values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/>
              <a:t>The</a:t>
            </a:r>
            <a:r>
              <a:rPr lang="es-MX" dirty="0"/>
              <a:t> CPU, </a:t>
            </a:r>
            <a:r>
              <a:rPr lang="es-MX" i="1" dirty="0" err="1"/>
              <a:t>pushes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i="1" dirty="0"/>
              <a:t>offset</a:t>
            </a:r>
            <a:r>
              <a:rPr lang="es-MX" dirty="0"/>
              <a:t>,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i="1" dirty="0"/>
              <a:t>CALL </a:t>
            </a:r>
            <a:r>
              <a:rPr lang="es-MX" i="1" dirty="0" err="1"/>
              <a:t>or</a:t>
            </a:r>
            <a:r>
              <a:rPr lang="es-MX" i="1" dirty="0"/>
              <a:t> INVOKE to</a:t>
            </a:r>
            <a:r>
              <a:rPr lang="es-MX" dirty="0"/>
              <a:t> a PROCEDURE.</a:t>
            </a:r>
          </a:p>
          <a:p>
            <a:r>
              <a:rPr lang="es-MX" dirty="0" err="1"/>
              <a:t>The</a:t>
            </a:r>
            <a:r>
              <a:rPr lang="es-MX" dirty="0"/>
              <a:t> CPU, </a:t>
            </a:r>
            <a:r>
              <a:rPr lang="es-MX" i="1" dirty="0" err="1"/>
              <a:t>pops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offset,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i="1" dirty="0" err="1" smtClean="0"/>
              <a:t>RETurn</a:t>
            </a:r>
            <a:r>
              <a:rPr lang="es-MX" i="1" dirty="0" smtClean="0"/>
              <a:t> </a:t>
            </a:r>
            <a:r>
              <a:rPr lang="es-MX" i="1" dirty="0" err="1"/>
              <a:t>from</a:t>
            </a:r>
            <a:r>
              <a:rPr lang="es-MX" dirty="0"/>
              <a:t> a PROCEDURE.</a:t>
            </a:r>
          </a:p>
          <a:p>
            <a:endParaRPr lang="es-MX" dirty="0"/>
          </a:p>
          <a:p>
            <a:r>
              <a:rPr lang="es-MX" dirty="0" err="1"/>
              <a:t>When</a:t>
            </a:r>
            <a:r>
              <a:rPr lang="es-MX" dirty="0"/>
              <a:t> </a:t>
            </a:r>
            <a:r>
              <a:rPr lang="es-MX" dirty="0" err="1"/>
              <a:t>calling</a:t>
            </a:r>
            <a:r>
              <a:rPr lang="es-MX" dirty="0"/>
              <a:t> a PROCEDURE, </a:t>
            </a:r>
            <a:r>
              <a:rPr lang="es-MX" dirty="0" err="1"/>
              <a:t>you</a:t>
            </a:r>
            <a:r>
              <a:rPr lang="es-MX" dirty="0"/>
              <a:t> can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pass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arguments</a:t>
            </a:r>
            <a:r>
              <a:rPr lang="es-MX" dirty="0"/>
              <a:t> </a:t>
            </a:r>
            <a:r>
              <a:rPr lang="es-MX" i="1" dirty="0" err="1" smtClean="0"/>
              <a:t>PUSHing</a:t>
            </a:r>
            <a:r>
              <a:rPr lang="es-MX" dirty="0" smtClean="0"/>
              <a:t> </a:t>
            </a:r>
            <a:r>
              <a:rPr lang="es-MX" dirty="0" err="1"/>
              <a:t>them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stack</a:t>
            </a:r>
            <a:r>
              <a:rPr lang="es-MX" dirty="0"/>
              <a:t>.</a:t>
            </a:r>
          </a:p>
          <a:p>
            <a:r>
              <a:rPr lang="es-MX" dirty="0" err="1"/>
              <a:t>Inside</a:t>
            </a:r>
            <a:r>
              <a:rPr lang="es-MX" dirty="0"/>
              <a:t> a PROCEDURE, </a:t>
            </a:r>
            <a:r>
              <a:rPr lang="es-MX" dirty="0" err="1"/>
              <a:t>you</a:t>
            </a:r>
            <a:r>
              <a:rPr lang="es-MX" dirty="0"/>
              <a:t> can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recover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arguments</a:t>
            </a:r>
            <a:r>
              <a:rPr lang="es-MX" dirty="0"/>
              <a:t> </a:t>
            </a:r>
            <a:r>
              <a:rPr lang="es-MX" i="1" dirty="0" err="1" smtClean="0"/>
              <a:t>POPing</a:t>
            </a:r>
            <a:r>
              <a:rPr lang="es-MX" dirty="0" smtClean="0"/>
              <a:t> </a:t>
            </a:r>
            <a:r>
              <a:rPr lang="es-MX" dirty="0" err="1"/>
              <a:t>them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stack</a:t>
            </a:r>
            <a:r>
              <a:rPr lang="es-MX" dirty="0"/>
              <a:t>.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7216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.DATA vision for </a:t>
            </a:r>
            <a:r>
              <a:rPr lang="en-US" dirty="0"/>
              <a:t>P</a:t>
            </a:r>
            <a:r>
              <a:rPr lang="en-US" dirty="0" smtClean="0"/>
              <a:t>rocedures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16</a:t>
            </a:fld>
            <a:endParaRPr lang="es-MX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81826" y="1593130"/>
            <a:ext cx="3802141" cy="4616531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 smtClean="0">
                <a:latin typeface="Courier New" pitchFamily="49" charset="0"/>
              </a:rPr>
              <a:t>.DATA</a:t>
            </a:r>
            <a:endParaRPr lang="en-US" altLang="es-MX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 smtClean="0">
                <a:latin typeface="Courier New" pitchFamily="49" charset="0"/>
              </a:rPr>
              <a:t>;Local for PROC “main”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 smtClean="0">
                <a:latin typeface="Courier New" pitchFamily="49" charset="0"/>
              </a:rPr>
              <a:t>    </a:t>
            </a:r>
            <a:r>
              <a:rPr lang="en-US" altLang="es-MX" sz="1800" b="1" dirty="0" err="1" smtClean="0">
                <a:latin typeface="Courier New" pitchFamily="49" charset="0"/>
              </a:rPr>
              <a:t>egm</a:t>
            </a:r>
            <a:r>
              <a:rPr lang="en-US" altLang="es-MX" sz="1800" b="1" dirty="0" smtClean="0">
                <a:latin typeface="Courier New" pitchFamily="49" charset="0"/>
              </a:rPr>
              <a:t> SDWORD 2002h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 smtClean="0">
                <a:latin typeface="Courier New" pitchFamily="49" charset="0"/>
              </a:rPr>
              <a:t>    </a:t>
            </a:r>
            <a:r>
              <a:rPr lang="en-US" altLang="es-MX" sz="1800" b="1" dirty="0" err="1" smtClean="0">
                <a:latin typeface="Courier New" pitchFamily="49" charset="0"/>
              </a:rPr>
              <a:t>resul</a:t>
            </a:r>
            <a:r>
              <a:rPr lang="en-US" altLang="es-MX" sz="1800" b="1" dirty="0" smtClean="0">
                <a:latin typeface="Courier New" pitchFamily="49" charset="0"/>
              </a:rPr>
              <a:t>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 smtClean="0">
                <a:latin typeface="Courier New" pitchFamily="49" charset="0"/>
              </a:rPr>
              <a:t>    - - -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s-MX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s-MX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s-MX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s-MX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s-MX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s-MX" sz="1800" b="1" dirty="0" smtClean="0">
                <a:solidFill>
                  <a:srgbClr val="FF0000"/>
                </a:solidFill>
                <a:latin typeface="Courier New" pitchFamily="49" charset="0"/>
              </a:rPr>
              <a:t>;Local for </a:t>
            </a:r>
            <a:r>
              <a:rPr lang="en-US" altLang="es-MX" sz="1800" b="1" dirty="0">
                <a:solidFill>
                  <a:srgbClr val="FF0000"/>
                </a:solidFill>
                <a:latin typeface="Courier New" pitchFamily="49" charset="0"/>
              </a:rPr>
              <a:t>PROC </a:t>
            </a:r>
            <a:r>
              <a:rPr lang="en-US" altLang="es-MX" sz="1800" b="1" dirty="0" smtClean="0">
                <a:solidFill>
                  <a:srgbClr val="FF0000"/>
                </a:solidFill>
                <a:latin typeface="Courier New" pitchFamily="49" charset="0"/>
              </a:rPr>
              <a:t>“</a:t>
            </a:r>
            <a:r>
              <a:rPr lang="en-US" altLang="es-MX" sz="1800" b="1" dirty="0" err="1" smtClean="0">
                <a:solidFill>
                  <a:srgbClr val="FF0000"/>
                </a:solidFill>
                <a:latin typeface="Courier New" pitchFamily="49" charset="0"/>
              </a:rPr>
              <a:t>nomPro</a:t>
            </a:r>
            <a:r>
              <a:rPr lang="en-US" altLang="es-MX" sz="1800" b="1" dirty="0" smtClean="0">
                <a:solidFill>
                  <a:srgbClr val="FF0000"/>
                </a:solidFill>
                <a:latin typeface="Courier New" pitchFamily="49" charset="0"/>
              </a:rPr>
              <a:t>”</a:t>
            </a:r>
            <a:endParaRPr lang="en-US" altLang="es-MX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s-MX" sz="1800" b="1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altLang="es-MX" sz="1800" b="1" dirty="0" err="1" smtClean="0">
                <a:solidFill>
                  <a:srgbClr val="FF0000"/>
                </a:solidFill>
                <a:latin typeface="Courier New" pitchFamily="49" charset="0"/>
              </a:rPr>
              <a:t>finp</a:t>
            </a:r>
            <a:r>
              <a:rPr lang="en-US" altLang="es-MX" sz="1800" b="1" dirty="0" smtClean="0">
                <a:solidFill>
                  <a:srgbClr val="FF0000"/>
                </a:solidFill>
                <a:latin typeface="Courier New" pitchFamily="49" charset="0"/>
              </a:rPr>
              <a:t> SDWORD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s-MX" sz="1800" b="1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altLang="es-MX" sz="1800" b="1" dirty="0" err="1" smtClean="0">
                <a:solidFill>
                  <a:srgbClr val="FF0000"/>
                </a:solidFill>
                <a:latin typeface="Courier New" pitchFamily="49" charset="0"/>
              </a:rPr>
              <a:t>dirRet</a:t>
            </a:r>
            <a:r>
              <a:rPr lang="en-US" altLang="es-MX" sz="1800" b="1" dirty="0" smtClean="0">
                <a:solidFill>
                  <a:srgbClr val="FF0000"/>
                </a:solidFill>
                <a:latin typeface="Courier New" pitchFamily="49" charset="0"/>
              </a:rPr>
              <a:t> DWORD</a:t>
            </a:r>
            <a:endParaRPr lang="en-US" altLang="es-MX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solidFill>
                  <a:srgbClr val="FF0000"/>
                </a:solidFill>
                <a:latin typeface="Courier New" pitchFamily="49" charset="0"/>
              </a:rPr>
              <a:t>    - - </a:t>
            </a:r>
            <a:r>
              <a:rPr lang="en-US" altLang="es-MX" sz="1800" b="1" dirty="0" smtClean="0">
                <a:solidFill>
                  <a:srgbClr val="FF0000"/>
                </a:solidFill>
                <a:latin typeface="Courier New" pitchFamily="49" charset="0"/>
              </a:rPr>
              <a:t>-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s-MX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 smtClean="0">
                <a:latin typeface="Courier New" pitchFamily="49" charset="0"/>
              </a:rPr>
              <a:t>; &gt;&gt;</a:t>
            </a:r>
            <a:endParaRPr lang="en-US" altLang="es-MX" sz="1800" b="1" dirty="0"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860032" y="1620780"/>
            <a:ext cx="3826768" cy="4616530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  <a:extLst/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 smtClean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 smtClean="0">
                <a:latin typeface="Courier New" pitchFamily="49" charset="0"/>
              </a:rPr>
              <a:t>main </a:t>
            </a:r>
            <a:r>
              <a:rPr lang="en-US" altLang="es-MX" sz="1800" b="1" dirty="0">
                <a:latin typeface="Courier New" pitchFamily="49" charset="0"/>
              </a:rPr>
              <a:t>PROC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200" b="1" dirty="0" smtClean="0">
                <a:latin typeface="Courier New" pitchFamily="49" charset="0"/>
              </a:rPr>
              <a:t>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200" b="1" dirty="0" smtClean="0">
                <a:latin typeface="Courier New" pitchFamily="49" charset="0"/>
              </a:rPr>
              <a:t>;call </a:t>
            </a:r>
            <a:r>
              <a:rPr lang="en-US" altLang="es-MX" sz="1200" b="1" dirty="0" err="1" smtClean="0">
                <a:latin typeface="Courier New" pitchFamily="49" charset="0"/>
              </a:rPr>
              <a:t>nomPro</a:t>
            </a:r>
            <a:r>
              <a:rPr lang="en-US" altLang="es-MX" sz="1200" b="1" dirty="0" smtClean="0">
                <a:latin typeface="Courier New" pitchFamily="49" charset="0"/>
              </a:rPr>
              <a:t>(</a:t>
            </a:r>
            <a:r>
              <a:rPr lang="en-US" altLang="es-MX" sz="1200" b="1" dirty="0" err="1" smtClean="0">
                <a:latin typeface="Courier New" pitchFamily="49" charset="0"/>
              </a:rPr>
              <a:t>egm</a:t>
            </a:r>
            <a:r>
              <a:rPr lang="en-US" altLang="es-MX" sz="1200" b="1" dirty="0" smtClean="0"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200" b="1" dirty="0">
                <a:latin typeface="Courier New" pitchFamily="49" charset="0"/>
              </a:rPr>
              <a:t>p</a:t>
            </a:r>
            <a:r>
              <a:rPr lang="en-US" altLang="es-MX" sz="1200" b="1" dirty="0" smtClean="0">
                <a:latin typeface="Courier New" pitchFamily="49" charset="0"/>
              </a:rPr>
              <a:t>ush </a:t>
            </a:r>
            <a:r>
              <a:rPr lang="en-US" altLang="es-MX" sz="1200" b="1" dirty="0" err="1" smtClean="0">
                <a:latin typeface="Courier New" pitchFamily="49" charset="0"/>
              </a:rPr>
              <a:t>egm</a:t>
            </a:r>
            <a:endParaRPr lang="en-US" altLang="es-MX" sz="12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200" b="1" dirty="0" smtClean="0">
                <a:latin typeface="Courier New" pitchFamily="49" charset="0"/>
              </a:rPr>
              <a:t>CALL </a:t>
            </a:r>
            <a:r>
              <a:rPr lang="en-US" altLang="es-MX" sz="1200" b="1" dirty="0" err="1" smtClean="0">
                <a:latin typeface="Courier New" pitchFamily="49" charset="0"/>
              </a:rPr>
              <a:t>nomPro</a:t>
            </a:r>
            <a:endParaRPr lang="en-US" altLang="es-MX" sz="12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200" b="1" dirty="0">
                <a:latin typeface="Courier New" pitchFamily="49" charset="0"/>
              </a:rPr>
              <a:t>p</a:t>
            </a:r>
            <a:r>
              <a:rPr lang="en-US" altLang="es-MX" sz="1200" b="1" dirty="0" smtClean="0">
                <a:latin typeface="Courier New" pitchFamily="49" charset="0"/>
              </a:rPr>
              <a:t>op </a:t>
            </a:r>
            <a:r>
              <a:rPr lang="en-US" altLang="es-MX" sz="1200" b="1" dirty="0" err="1" smtClean="0">
                <a:latin typeface="Courier New" pitchFamily="49" charset="0"/>
              </a:rPr>
              <a:t>resul</a:t>
            </a:r>
            <a:endParaRPr lang="en-US" altLang="es-MX" sz="1200" b="1" dirty="0">
              <a:latin typeface="Courier New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200" b="1" dirty="0">
                <a:latin typeface="Courier New" pitchFamily="49" charset="0"/>
              </a:rPr>
              <a:t>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s-MX" sz="1200" b="1" dirty="0" smtClean="0">
                <a:latin typeface="Courier New" pitchFamily="49" charset="0"/>
              </a:rPr>
              <a:t>EXIT</a:t>
            </a:r>
            <a:endParaRPr lang="en-US" altLang="es-MX" sz="1200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 smtClean="0">
                <a:latin typeface="Courier New" pitchFamily="49" charset="0"/>
              </a:rPr>
              <a:t>main ENDP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s-MX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 err="1">
                <a:solidFill>
                  <a:srgbClr val="FF0000"/>
                </a:solidFill>
                <a:latin typeface="Courier New" pitchFamily="49" charset="0"/>
              </a:rPr>
              <a:t>nomPro</a:t>
            </a:r>
            <a:r>
              <a:rPr lang="en-US" altLang="es-MX" sz="1800" b="1" dirty="0">
                <a:solidFill>
                  <a:srgbClr val="FF0000"/>
                </a:solidFill>
                <a:latin typeface="Courier New" pitchFamily="49" charset="0"/>
              </a:rPr>
              <a:t> PROC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altLang="es-MX" sz="1200" b="1" dirty="0" err="1">
                <a:solidFill>
                  <a:srgbClr val="FF0000"/>
                </a:solidFill>
                <a:latin typeface="Courier New" pitchFamily="49" charset="0"/>
              </a:rPr>
              <a:t>nomPro</a:t>
            </a:r>
            <a:r>
              <a:rPr lang="en-US" altLang="es-MX" sz="12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es-MX" sz="1200" b="1" dirty="0" err="1">
                <a:solidFill>
                  <a:srgbClr val="FF0000"/>
                </a:solidFill>
                <a:latin typeface="Courier New" pitchFamily="49" charset="0"/>
              </a:rPr>
              <a:t>finp</a:t>
            </a:r>
            <a:r>
              <a:rPr lang="en-US" altLang="es-MX" sz="12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2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s-MX" sz="1200" b="1" dirty="0" smtClean="0">
                <a:solidFill>
                  <a:srgbClr val="FF0000"/>
                </a:solidFill>
                <a:latin typeface="Courier New" pitchFamily="49" charset="0"/>
              </a:rPr>
              <a:t>    pop </a:t>
            </a:r>
            <a:r>
              <a:rPr lang="en-US" altLang="es-MX" sz="1200" b="1" dirty="0" err="1" smtClean="0">
                <a:solidFill>
                  <a:srgbClr val="FF0000"/>
                </a:solidFill>
                <a:latin typeface="Courier New" pitchFamily="49" charset="0"/>
              </a:rPr>
              <a:t>dirRet</a:t>
            </a:r>
            <a:endParaRPr lang="en-US" altLang="es-MX" sz="12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2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s-MX" sz="1200" b="1" dirty="0" smtClean="0">
                <a:solidFill>
                  <a:srgbClr val="FF0000"/>
                </a:solidFill>
                <a:latin typeface="Courier New" pitchFamily="49" charset="0"/>
              </a:rPr>
              <a:t>    pop </a:t>
            </a:r>
            <a:r>
              <a:rPr lang="en-US" altLang="es-MX" sz="1200" b="1" dirty="0" err="1" smtClean="0">
                <a:solidFill>
                  <a:srgbClr val="FF0000"/>
                </a:solidFill>
                <a:latin typeface="Courier New" pitchFamily="49" charset="0"/>
              </a:rPr>
              <a:t>finp</a:t>
            </a:r>
            <a:endParaRPr lang="en-US" altLang="es-MX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200" b="1" dirty="0" smtClean="0">
                <a:solidFill>
                  <a:srgbClr val="FF0000"/>
                </a:solidFill>
                <a:latin typeface="Courier New" pitchFamily="49" charset="0"/>
              </a:rPr>
              <a:t>add </a:t>
            </a:r>
            <a:r>
              <a:rPr lang="en-US" altLang="es-MX" sz="1200" b="1" dirty="0" err="1" smtClean="0">
                <a:solidFill>
                  <a:srgbClr val="FF0000"/>
                </a:solidFill>
                <a:latin typeface="Courier New" pitchFamily="49" charset="0"/>
              </a:rPr>
              <a:t>finp</a:t>
            </a:r>
            <a:r>
              <a:rPr lang="en-US" altLang="es-MX" sz="1200" b="1" dirty="0" smtClean="0">
                <a:solidFill>
                  <a:srgbClr val="FF0000"/>
                </a:solidFill>
                <a:latin typeface="Courier New" pitchFamily="49" charset="0"/>
              </a:rPr>
              <a:t>, 15h</a:t>
            </a:r>
            <a:endParaRPr lang="en-US" altLang="es-MX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200" b="1" dirty="0">
                <a:solidFill>
                  <a:srgbClr val="FF0000"/>
                </a:solidFill>
                <a:latin typeface="Courier New" pitchFamily="49" charset="0"/>
              </a:rPr>
              <a:t>p</a:t>
            </a:r>
            <a:r>
              <a:rPr lang="en-US" altLang="es-MX" sz="1200" b="1" dirty="0" smtClean="0">
                <a:solidFill>
                  <a:srgbClr val="FF0000"/>
                </a:solidFill>
                <a:latin typeface="Courier New" pitchFamily="49" charset="0"/>
              </a:rPr>
              <a:t>ush </a:t>
            </a:r>
            <a:r>
              <a:rPr lang="en-US" altLang="es-MX" sz="1200" b="1" dirty="0" err="1" smtClean="0">
                <a:solidFill>
                  <a:srgbClr val="FF0000"/>
                </a:solidFill>
                <a:latin typeface="Courier New" pitchFamily="49" charset="0"/>
              </a:rPr>
              <a:t>finp</a:t>
            </a:r>
            <a:endParaRPr lang="en-US" altLang="es-MX" sz="12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200" b="1" dirty="0">
                <a:solidFill>
                  <a:srgbClr val="FF0000"/>
                </a:solidFill>
                <a:latin typeface="Courier New" pitchFamily="49" charset="0"/>
              </a:rPr>
              <a:t>p</a:t>
            </a:r>
            <a:r>
              <a:rPr lang="en-US" altLang="es-MX" sz="1200" b="1" dirty="0" smtClean="0">
                <a:solidFill>
                  <a:srgbClr val="FF0000"/>
                </a:solidFill>
                <a:latin typeface="Courier New" pitchFamily="49" charset="0"/>
              </a:rPr>
              <a:t>ush </a:t>
            </a:r>
            <a:r>
              <a:rPr lang="en-US" altLang="es-MX" sz="1200" b="1" dirty="0" err="1" smtClean="0">
                <a:solidFill>
                  <a:srgbClr val="FF0000"/>
                </a:solidFill>
                <a:latin typeface="Courier New" pitchFamily="49" charset="0"/>
              </a:rPr>
              <a:t>dirRet</a:t>
            </a:r>
            <a:endParaRPr lang="en-US" altLang="es-MX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s-MX" sz="1200" b="1" dirty="0">
                <a:solidFill>
                  <a:srgbClr val="FF0000"/>
                </a:solidFill>
                <a:latin typeface="Courier New" pitchFamily="49" charset="0"/>
              </a:rPr>
              <a:t>RET   ;</a:t>
            </a:r>
            <a:r>
              <a:rPr lang="es-MX" altLang="es-MX" sz="1200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endParaRPr lang="en-US" altLang="es-MX" sz="12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 err="1">
                <a:solidFill>
                  <a:srgbClr val="FF0000"/>
                </a:solidFill>
                <a:latin typeface="Courier New" pitchFamily="49" charset="0"/>
              </a:rPr>
              <a:t>nomPro</a:t>
            </a:r>
            <a:r>
              <a:rPr lang="en-US" altLang="es-MX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s-MX" sz="1800" b="1" dirty="0" smtClean="0">
                <a:solidFill>
                  <a:srgbClr val="FF0000"/>
                </a:solidFill>
                <a:latin typeface="Courier New" pitchFamily="49" charset="0"/>
              </a:rPr>
              <a:t>ENDP</a:t>
            </a:r>
            <a:endParaRPr lang="en-US" altLang="es-MX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END main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s-MX" sz="1800" b="1" dirty="0">
              <a:latin typeface="Courier New" pitchFamily="49" charset="0"/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3563888" y="1988840"/>
            <a:ext cx="151216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763688" y="3068960"/>
            <a:ext cx="3384376" cy="832435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3587828" y="4079745"/>
            <a:ext cx="1560236" cy="285359"/>
          </a:xfrm>
          <a:prstGeom prst="line">
            <a:avLst/>
          </a:prstGeom>
          <a:ln w="25400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979712" y="5517232"/>
            <a:ext cx="3096344" cy="407070"/>
          </a:xfrm>
          <a:prstGeom prst="line">
            <a:avLst/>
          </a:prstGeom>
          <a:ln w="25400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811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/>
              <a:t>e</a:t>
            </a:r>
            <a:r>
              <a:rPr lang="es-MX" dirty="0" err="1" smtClean="0"/>
              <a:t>xercise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 err="1" smtClean="0"/>
              <a:t>Read</a:t>
            </a:r>
            <a:r>
              <a:rPr lang="es-MX" sz="2400" dirty="0" smtClean="0"/>
              <a:t> EjercicioBL.docx</a:t>
            </a:r>
            <a:endParaRPr lang="es-MX" sz="2400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094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</a:t>
            </a:r>
            <a:r>
              <a:rPr lang="en-US" dirty="0" err="1"/>
              <a:t>referencia</a:t>
            </a:r>
            <a:r>
              <a:rPr lang="en-US" dirty="0"/>
              <a:t>, Ramón Ríos</a:t>
            </a:r>
          </a:p>
          <a:p>
            <a:r>
              <a:rPr lang="en-US" dirty="0" smtClean="0"/>
              <a:t>29-oct-2019</a:t>
            </a:r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389841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Procedures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0120" y="1516460"/>
            <a:ext cx="7772400" cy="3163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s-MX" dirty="0"/>
              <a:t>Large problems can be divided into smaller tasks to make them more MANAGEABLE, MODULAR, and UNDERSTANDABLE</a:t>
            </a:r>
          </a:p>
          <a:p>
            <a:pPr>
              <a:lnSpc>
                <a:spcPct val="90000"/>
              </a:lnSpc>
            </a:pPr>
            <a:endParaRPr lang="en-US" altLang="es-MX" dirty="0"/>
          </a:p>
          <a:p>
            <a:pPr>
              <a:lnSpc>
                <a:spcPct val="90000"/>
              </a:lnSpc>
            </a:pPr>
            <a:r>
              <a:rPr lang="en-US" altLang="es-MX" dirty="0"/>
              <a:t>Declared using </a:t>
            </a:r>
            <a:r>
              <a:rPr lang="en-US" altLang="es-MX" b="1" dirty="0"/>
              <a:t>PROC</a:t>
            </a:r>
            <a:r>
              <a:rPr lang="en-US" altLang="es-MX" dirty="0"/>
              <a:t> and </a:t>
            </a:r>
            <a:r>
              <a:rPr lang="en-US" altLang="es-MX" b="1" dirty="0"/>
              <a:t>ENDP</a:t>
            </a:r>
            <a:r>
              <a:rPr lang="en-US" altLang="es-MX" dirty="0"/>
              <a:t> directives</a:t>
            </a:r>
          </a:p>
          <a:p>
            <a:pPr>
              <a:lnSpc>
                <a:spcPct val="90000"/>
              </a:lnSpc>
            </a:pPr>
            <a:r>
              <a:rPr lang="en-US" altLang="es-MX" dirty="0"/>
              <a:t>A </a:t>
            </a:r>
            <a:r>
              <a:rPr lang="en-US" altLang="es-MX" i="1" dirty="0"/>
              <a:t>named block</a:t>
            </a:r>
            <a:r>
              <a:rPr lang="en-US" altLang="es-MX" dirty="0"/>
              <a:t> of statements</a:t>
            </a:r>
          </a:p>
          <a:p>
            <a:pPr>
              <a:lnSpc>
                <a:spcPct val="90000"/>
              </a:lnSpc>
            </a:pPr>
            <a:r>
              <a:rPr lang="en-US" altLang="es-MX" dirty="0"/>
              <a:t>Must be assigned a name (</a:t>
            </a:r>
            <a:r>
              <a:rPr lang="en-US" altLang="es-MX" i="1" dirty="0"/>
              <a:t>valid identifier</a:t>
            </a:r>
            <a:r>
              <a:rPr lang="en-US" altLang="es-MX" dirty="0"/>
              <a:t>)</a:t>
            </a:r>
          </a:p>
          <a:p>
            <a:pPr>
              <a:lnSpc>
                <a:spcPct val="90000"/>
              </a:lnSpc>
            </a:pPr>
            <a:endParaRPr lang="en-US" altLang="es-MX" dirty="0"/>
          </a:p>
          <a:p>
            <a:pPr>
              <a:lnSpc>
                <a:spcPct val="90000"/>
              </a:lnSpc>
            </a:pPr>
            <a:r>
              <a:rPr lang="en-US" altLang="es-MX" dirty="0"/>
              <a:t>A </a:t>
            </a:r>
            <a:r>
              <a:rPr lang="en-US" altLang="es-MX" dirty="0">
                <a:solidFill>
                  <a:schemeClr val="tx2"/>
                </a:solidFill>
              </a:rPr>
              <a:t>procedure</a:t>
            </a:r>
            <a:r>
              <a:rPr lang="en-US" altLang="es-MX" dirty="0"/>
              <a:t> is the ASM equivalent of a </a:t>
            </a:r>
            <a:r>
              <a:rPr lang="en-US" altLang="es-MX" i="1" dirty="0"/>
              <a:t>Java </a:t>
            </a:r>
            <a:r>
              <a:rPr lang="en-US" altLang="es-MX" i="1" dirty="0" smtClean="0"/>
              <a:t>Method</a:t>
            </a:r>
            <a:r>
              <a:rPr lang="en-US" altLang="es-MX" dirty="0" smtClean="0"/>
              <a:t>, </a:t>
            </a:r>
            <a:r>
              <a:rPr lang="en-US" altLang="es-MX" i="1" dirty="0" smtClean="0"/>
              <a:t>C</a:t>
            </a:r>
            <a:r>
              <a:rPr lang="en-US" altLang="es-MX" dirty="0" smtClean="0"/>
              <a:t> or </a:t>
            </a:r>
            <a:r>
              <a:rPr lang="en-US" altLang="es-MX" i="1" dirty="0"/>
              <a:t>C++ Function</a:t>
            </a:r>
            <a:r>
              <a:rPr lang="en-US" altLang="es-MX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s-MX" dirty="0"/>
              <a:t>Following is an assembly language procedure named </a:t>
            </a:r>
            <a:r>
              <a:rPr lang="en-US" altLang="es-MX" dirty="0">
                <a:solidFill>
                  <a:schemeClr val="tx2"/>
                </a:solidFill>
              </a:rPr>
              <a:t>sample: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55776" y="4679950"/>
            <a:ext cx="439248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i="1" dirty="0" err="1">
                <a:latin typeface="Courier New" pitchFamily="49" charset="0"/>
              </a:rPr>
              <a:t>nomPro</a:t>
            </a:r>
            <a:r>
              <a:rPr lang="en-US" altLang="es-MX" sz="1800" b="1" dirty="0">
                <a:latin typeface="Courier New" pitchFamily="49" charset="0"/>
              </a:rPr>
              <a:t> PROC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s-MX" sz="1800" b="1" dirty="0">
                <a:latin typeface="Courier New" pitchFamily="49" charset="0"/>
              </a:rPr>
              <a:t>RET    ;</a:t>
            </a:r>
            <a:r>
              <a:rPr lang="es-MX" altLang="es-MX" sz="1800" dirty="0" err="1">
                <a:latin typeface="Courier New" pitchFamily="49" charset="0"/>
              </a:rPr>
              <a:t>return</a:t>
            </a:r>
            <a:r>
              <a:rPr lang="es-MX" altLang="es-MX" sz="1800" dirty="0">
                <a:latin typeface="Courier New" pitchFamily="49" charset="0"/>
              </a:rPr>
              <a:t> </a:t>
            </a:r>
            <a:r>
              <a:rPr lang="es-MX" altLang="es-MX" sz="1800" dirty="0" err="1">
                <a:latin typeface="Courier New" pitchFamily="49" charset="0"/>
              </a:rPr>
              <a:t>instruction</a:t>
            </a:r>
            <a:endParaRPr lang="en-US" altLang="es-MX" sz="1800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i="1" dirty="0" err="1">
                <a:latin typeface="Courier New" pitchFamily="49" charset="0"/>
              </a:rPr>
              <a:t>nomPro</a:t>
            </a:r>
            <a:r>
              <a:rPr lang="en-US" altLang="es-MX" sz="1800" b="1" dirty="0">
                <a:latin typeface="Courier New" pitchFamily="49" charset="0"/>
              </a:rPr>
              <a:t> ENDP</a:t>
            </a:r>
          </a:p>
        </p:txBody>
      </p:sp>
    </p:spTree>
    <p:extLst>
      <p:ext uri="{BB962C8B-B14F-4D97-AF65-F5344CB8AC3E}">
        <p14:creationId xmlns:p14="http://schemas.microsoft.com/office/powerpoint/2010/main" val="275463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.DATA vision for </a:t>
            </a:r>
            <a:r>
              <a:rPr lang="en-US" dirty="0"/>
              <a:t>P</a:t>
            </a:r>
            <a:r>
              <a:rPr lang="en-US" dirty="0" smtClean="0"/>
              <a:t>rocedures</a:t>
            </a: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81826" y="1593130"/>
            <a:ext cx="3802141" cy="4616531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 smtClean="0">
                <a:latin typeface="Courier New" pitchFamily="49" charset="0"/>
              </a:rPr>
              <a:t>.DATA</a:t>
            </a:r>
            <a:endParaRPr lang="en-US" altLang="es-MX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 smtClean="0">
                <a:latin typeface="Courier New" pitchFamily="49" charset="0"/>
              </a:rPr>
              <a:t>;Local for PROC “main”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 smtClean="0">
                <a:latin typeface="Courier New" pitchFamily="49" charset="0"/>
              </a:rPr>
              <a:t>    </a:t>
            </a:r>
            <a:r>
              <a:rPr lang="en-US" altLang="es-MX" sz="1800" b="1" dirty="0" err="1" smtClean="0">
                <a:latin typeface="Courier New" pitchFamily="49" charset="0"/>
              </a:rPr>
              <a:t>egm</a:t>
            </a:r>
            <a:r>
              <a:rPr lang="en-US" altLang="es-MX" sz="1800" b="1" dirty="0" smtClean="0">
                <a:latin typeface="Courier New" pitchFamily="49" charset="0"/>
              </a:rPr>
              <a:t> SDWORD 2002h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 smtClean="0">
                <a:latin typeface="Courier New" pitchFamily="49" charset="0"/>
              </a:rPr>
              <a:t>    </a:t>
            </a:r>
            <a:r>
              <a:rPr lang="en-US" altLang="es-MX" sz="1800" b="1" dirty="0" err="1" smtClean="0">
                <a:latin typeface="Courier New" pitchFamily="49" charset="0"/>
              </a:rPr>
              <a:t>resul</a:t>
            </a:r>
            <a:r>
              <a:rPr lang="en-US" altLang="es-MX" sz="1800" b="1" dirty="0" smtClean="0">
                <a:latin typeface="Courier New" pitchFamily="49" charset="0"/>
              </a:rPr>
              <a:t>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 smtClean="0">
                <a:latin typeface="Courier New" pitchFamily="49" charset="0"/>
              </a:rPr>
              <a:t>    - - -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s-MX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s-MX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s-MX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s-MX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s-MX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s-MX" sz="1800" b="1" dirty="0" smtClean="0">
                <a:solidFill>
                  <a:srgbClr val="FF0000"/>
                </a:solidFill>
                <a:latin typeface="Courier New" pitchFamily="49" charset="0"/>
              </a:rPr>
              <a:t>;Local for </a:t>
            </a:r>
            <a:r>
              <a:rPr lang="en-US" altLang="es-MX" sz="1800" b="1" dirty="0">
                <a:solidFill>
                  <a:srgbClr val="FF0000"/>
                </a:solidFill>
                <a:latin typeface="Courier New" pitchFamily="49" charset="0"/>
              </a:rPr>
              <a:t>PROC </a:t>
            </a:r>
            <a:r>
              <a:rPr lang="en-US" altLang="es-MX" sz="1800" b="1" dirty="0" smtClean="0">
                <a:solidFill>
                  <a:srgbClr val="FF0000"/>
                </a:solidFill>
                <a:latin typeface="Courier New" pitchFamily="49" charset="0"/>
              </a:rPr>
              <a:t>“</a:t>
            </a:r>
            <a:r>
              <a:rPr lang="en-US" altLang="es-MX" sz="1800" b="1" dirty="0" err="1" smtClean="0">
                <a:solidFill>
                  <a:srgbClr val="FF0000"/>
                </a:solidFill>
                <a:latin typeface="Courier New" pitchFamily="49" charset="0"/>
              </a:rPr>
              <a:t>nomPro</a:t>
            </a:r>
            <a:r>
              <a:rPr lang="en-US" altLang="es-MX" sz="1800" b="1" dirty="0" smtClean="0">
                <a:solidFill>
                  <a:srgbClr val="FF0000"/>
                </a:solidFill>
                <a:latin typeface="Courier New" pitchFamily="49" charset="0"/>
              </a:rPr>
              <a:t>”</a:t>
            </a:r>
            <a:endParaRPr lang="en-US" altLang="es-MX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s-MX" sz="1800" b="1" dirty="0" smtClean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altLang="es-MX" sz="1800" b="1" dirty="0" err="1" smtClean="0">
                <a:solidFill>
                  <a:srgbClr val="FF0000"/>
                </a:solidFill>
                <a:latin typeface="Courier New" pitchFamily="49" charset="0"/>
              </a:rPr>
              <a:t>finp</a:t>
            </a:r>
            <a:r>
              <a:rPr lang="en-US" altLang="es-MX" sz="1800" b="1" dirty="0" smtClean="0">
                <a:solidFill>
                  <a:srgbClr val="FF0000"/>
                </a:solidFill>
                <a:latin typeface="Courier New" pitchFamily="49" charset="0"/>
              </a:rPr>
              <a:t> SDWORD </a:t>
            </a:r>
            <a:r>
              <a:rPr lang="en-US" altLang="es-MX" sz="1800" b="1" dirty="0">
                <a:solidFill>
                  <a:srgbClr val="FF0000"/>
                </a:solidFill>
                <a:latin typeface="Courier New" pitchFamily="49" charset="0"/>
              </a:rPr>
              <a:t>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solidFill>
                  <a:srgbClr val="FF0000"/>
                </a:solidFill>
                <a:latin typeface="Courier New" pitchFamily="49" charset="0"/>
              </a:rPr>
              <a:t>    - - </a:t>
            </a:r>
            <a:r>
              <a:rPr lang="en-US" altLang="es-MX" sz="1800" b="1" dirty="0" smtClean="0">
                <a:solidFill>
                  <a:srgbClr val="FF0000"/>
                </a:solidFill>
                <a:latin typeface="Courier New" pitchFamily="49" charset="0"/>
              </a:rPr>
              <a:t>-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s-MX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s-MX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 smtClean="0">
                <a:latin typeface="Courier New" pitchFamily="49" charset="0"/>
              </a:rPr>
              <a:t>;</a:t>
            </a:r>
            <a:endParaRPr lang="en-US" altLang="es-MX" sz="1800" b="1" dirty="0"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860032" y="1620780"/>
            <a:ext cx="3826768" cy="4616530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  <a:extLst/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 smtClean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 smtClean="0">
                <a:latin typeface="Courier New" pitchFamily="49" charset="0"/>
              </a:rPr>
              <a:t>main </a:t>
            </a:r>
            <a:r>
              <a:rPr lang="en-US" altLang="es-MX" sz="1800" b="1" dirty="0">
                <a:latin typeface="Courier New" pitchFamily="49" charset="0"/>
              </a:rPr>
              <a:t>PROC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 smtClean="0">
                <a:latin typeface="Courier New" pitchFamily="49" charset="0"/>
              </a:rPr>
              <a:t>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 smtClean="0">
                <a:latin typeface="Courier New" pitchFamily="49" charset="0"/>
              </a:rPr>
              <a:t>;call </a:t>
            </a:r>
            <a:r>
              <a:rPr lang="en-US" altLang="es-MX" sz="1800" b="1" dirty="0" err="1" smtClean="0">
                <a:latin typeface="Courier New" pitchFamily="49" charset="0"/>
              </a:rPr>
              <a:t>nomPro</a:t>
            </a:r>
            <a:r>
              <a:rPr lang="en-US" altLang="es-MX" sz="1800" b="1" dirty="0" smtClean="0">
                <a:latin typeface="Courier New" pitchFamily="49" charset="0"/>
              </a:rPr>
              <a:t>(</a:t>
            </a:r>
            <a:r>
              <a:rPr lang="en-US" altLang="es-MX" sz="1800" b="1" dirty="0" err="1" smtClean="0">
                <a:latin typeface="Courier New" pitchFamily="49" charset="0"/>
              </a:rPr>
              <a:t>egm</a:t>
            </a:r>
            <a:r>
              <a:rPr lang="en-US" altLang="es-MX" sz="1800" b="1" dirty="0">
                <a:latin typeface="Courier New" pitchFamily="49" charset="0"/>
              </a:rPr>
              <a:t>)</a:t>
            </a:r>
            <a:endParaRPr lang="en-US" altLang="es-MX" sz="18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 smtClean="0">
                <a:latin typeface="Courier New" pitchFamily="49" charset="0"/>
              </a:rPr>
              <a:t>CALL </a:t>
            </a:r>
            <a:r>
              <a:rPr lang="en-US" altLang="es-MX" sz="1800" b="1" dirty="0" err="1" smtClean="0">
                <a:latin typeface="Courier New" pitchFamily="49" charset="0"/>
              </a:rPr>
              <a:t>nomPro</a:t>
            </a:r>
            <a:endParaRPr lang="en-US" altLang="es-MX" sz="1800" b="1" dirty="0">
              <a:latin typeface="Courier New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s-MX" sz="1800" b="1" dirty="0" smtClean="0">
                <a:latin typeface="Courier New" pitchFamily="49" charset="0"/>
              </a:rPr>
              <a:t>EXIT</a:t>
            </a:r>
            <a:endParaRPr lang="en-US" altLang="es-MX" sz="1800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 smtClean="0">
                <a:latin typeface="Courier New" pitchFamily="49" charset="0"/>
              </a:rPr>
              <a:t>main ENDP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s-MX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s-MX" sz="18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altLang="es-MX" sz="1800" b="1" dirty="0" err="1">
                <a:solidFill>
                  <a:srgbClr val="FF0000"/>
                </a:solidFill>
                <a:latin typeface="Courier New" pitchFamily="49" charset="0"/>
              </a:rPr>
              <a:t>nomPro</a:t>
            </a:r>
            <a:r>
              <a:rPr lang="en-US" altLang="es-MX" sz="18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es-MX" sz="1800" b="1" dirty="0" err="1">
                <a:solidFill>
                  <a:srgbClr val="FF0000"/>
                </a:solidFill>
                <a:latin typeface="Courier New" pitchFamily="49" charset="0"/>
              </a:rPr>
              <a:t>finp</a:t>
            </a:r>
            <a:r>
              <a:rPr lang="en-US" altLang="es-MX" sz="1800" b="1" dirty="0" smtClean="0">
                <a:solidFill>
                  <a:srgbClr val="FF0000"/>
                </a:solidFill>
                <a:latin typeface="Courier New" pitchFamily="49" charset="0"/>
              </a:rPr>
              <a:t>)  Stack?</a:t>
            </a:r>
            <a:endParaRPr lang="en-US" altLang="es-MX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 err="1" smtClean="0">
                <a:solidFill>
                  <a:srgbClr val="FF0000"/>
                </a:solidFill>
                <a:latin typeface="Courier New" pitchFamily="49" charset="0"/>
              </a:rPr>
              <a:t>nomPro</a:t>
            </a:r>
            <a:r>
              <a:rPr lang="en-US" altLang="es-MX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s-MX" sz="1800" b="1" dirty="0">
                <a:solidFill>
                  <a:srgbClr val="FF0000"/>
                </a:solidFill>
                <a:latin typeface="Courier New" pitchFamily="49" charset="0"/>
              </a:rPr>
              <a:t>PROC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 smtClean="0">
                <a:solidFill>
                  <a:srgbClr val="FF0000"/>
                </a:solidFill>
                <a:latin typeface="Courier New" pitchFamily="49" charset="0"/>
              </a:rPr>
              <a:t>.</a:t>
            </a:r>
            <a:endParaRPr lang="en-US" altLang="es-MX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solidFill>
                  <a:srgbClr val="FF0000"/>
                </a:solidFill>
                <a:latin typeface="Courier New" pitchFamily="49" charset="0"/>
              </a:rPr>
              <a:t>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s-MX" sz="1800" b="1" dirty="0">
                <a:solidFill>
                  <a:srgbClr val="FF0000"/>
                </a:solidFill>
                <a:latin typeface="Courier New" pitchFamily="49" charset="0"/>
              </a:rPr>
              <a:t>RET   ;</a:t>
            </a:r>
            <a:r>
              <a:rPr lang="es-MX" altLang="es-MX" sz="1800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endParaRPr lang="en-US" altLang="es-MX" sz="18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 err="1">
                <a:solidFill>
                  <a:srgbClr val="FF0000"/>
                </a:solidFill>
                <a:latin typeface="Courier New" pitchFamily="49" charset="0"/>
              </a:rPr>
              <a:t>nomPro</a:t>
            </a:r>
            <a:r>
              <a:rPr lang="en-US" altLang="es-MX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s-MX" sz="1800" b="1" dirty="0" smtClean="0">
                <a:solidFill>
                  <a:srgbClr val="FF0000"/>
                </a:solidFill>
                <a:latin typeface="Courier New" pitchFamily="49" charset="0"/>
              </a:rPr>
              <a:t>ENDP</a:t>
            </a:r>
            <a:endParaRPr lang="en-US" altLang="es-MX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END main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s-MX" sz="1800" b="1" dirty="0">
              <a:latin typeface="Courier New" pitchFamily="49" charset="0"/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3563888" y="1988840"/>
            <a:ext cx="151216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763688" y="3068960"/>
            <a:ext cx="3312368" cy="864096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3587828" y="4149080"/>
            <a:ext cx="1488228" cy="216024"/>
          </a:xfrm>
          <a:prstGeom prst="line">
            <a:avLst/>
          </a:prstGeom>
          <a:ln w="25400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2075660" y="5252715"/>
            <a:ext cx="3000396" cy="552549"/>
          </a:xfrm>
          <a:prstGeom prst="line">
            <a:avLst/>
          </a:prstGeom>
          <a:ln w="25400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83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 Procedures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2306220"/>
            <a:ext cx="77724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s-MX" sz="2000" dirty="0"/>
              <a:t>A description of all tasks accomplished by the procedure.</a:t>
            </a:r>
          </a:p>
          <a:p>
            <a:pPr>
              <a:lnSpc>
                <a:spcPct val="110000"/>
              </a:lnSpc>
            </a:pPr>
            <a:r>
              <a:rPr lang="en-US" altLang="es-MX" sz="2000" dirty="0">
                <a:solidFill>
                  <a:srgbClr val="FF0000"/>
                </a:solidFill>
              </a:rPr>
              <a:t>Receives:</a:t>
            </a:r>
            <a:r>
              <a:rPr lang="en-US" altLang="es-MX" sz="2000" dirty="0"/>
              <a:t> A list of input parameters; state their usage and requirements.</a:t>
            </a:r>
          </a:p>
          <a:p>
            <a:pPr>
              <a:lnSpc>
                <a:spcPct val="110000"/>
              </a:lnSpc>
            </a:pPr>
            <a:r>
              <a:rPr lang="en-US" altLang="es-MX" sz="2000" dirty="0">
                <a:solidFill>
                  <a:srgbClr val="FF0000"/>
                </a:solidFill>
              </a:rPr>
              <a:t>Returns:</a:t>
            </a:r>
            <a:r>
              <a:rPr lang="en-US" altLang="es-MX" sz="2000" dirty="0"/>
              <a:t> A description of values returned by the procedure.</a:t>
            </a:r>
          </a:p>
          <a:p>
            <a:pPr>
              <a:lnSpc>
                <a:spcPct val="110000"/>
              </a:lnSpc>
            </a:pPr>
            <a:r>
              <a:rPr lang="en-US" altLang="es-MX" sz="2000" dirty="0">
                <a:solidFill>
                  <a:srgbClr val="FF0000"/>
                </a:solidFill>
              </a:rPr>
              <a:t>Requires</a:t>
            </a:r>
            <a:r>
              <a:rPr lang="en-US" altLang="es-MX" sz="2000" dirty="0">
                <a:solidFill>
                  <a:schemeClr val="tx2"/>
                </a:solidFill>
              </a:rPr>
              <a:t>:</a:t>
            </a:r>
            <a:r>
              <a:rPr lang="en-US" altLang="es-MX" sz="2000" dirty="0"/>
              <a:t> Optional list of requirements called </a:t>
            </a:r>
            <a:r>
              <a:rPr lang="en-US" altLang="es-MX" sz="2000" dirty="0">
                <a:solidFill>
                  <a:schemeClr val="tx2"/>
                </a:solidFill>
              </a:rPr>
              <a:t>preconditions</a:t>
            </a:r>
            <a:r>
              <a:rPr lang="en-US" altLang="es-MX" sz="2000" dirty="0"/>
              <a:t> that must be satisfied before the procedure is called.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1620420"/>
            <a:ext cx="73914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s-MX" sz="2100"/>
              <a:t>Suggested documentation for each procedure: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85800" y="5049420"/>
            <a:ext cx="7620000" cy="92392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s-MX" sz="2100"/>
              <a:t>If a procedure is called without its preconditions satisfied, it will  probably not produce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224583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SumOf</a:t>
            </a:r>
            <a:r>
              <a:rPr lang="en-US" dirty="0"/>
              <a:t> Procedure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5800" y="1484784"/>
            <a:ext cx="76962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>
                <a:solidFill>
                  <a:srgbClr val="FF0000"/>
                </a:solidFill>
                <a:latin typeface="Courier New" pitchFamily="49" charset="0"/>
              </a:rPr>
              <a:t>main</a:t>
            </a:r>
            <a:r>
              <a:rPr lang="en-US" altLang="es-MX" sz="1600" b="1" dirty="0">
                <a:latin typeface="Courier New" pitchFamily="49" charset="0"/>
              </a:rPr>
              <a:t> PROC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>
                <a:latin typeface="Courier New" pitchFamily="49" charset="0"/>
              </a:rPr>
              <a:t>    . . 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>
                <a:latin typeface="Courier New" pitchFamily="49" charset="0"/>
              </a:rPr>
              <a:t>    </a:t>
            </a:r>
            <a:r>
              <a:rPr lang="es-MX" altLang="es-MX" sz="1600" b="1" dirty="0">
                <a:solidFill>
                  <a:srgbClr val="0070C0"/>
                </a:solidFill>
                <a:latin typeface="Courier New" pitchFamily="49" charset="0"/>
              </a:rPr>
              <a:t>CALL</a:t>
            </a:r>
            <a:r>
              <a:rPr lang="es-MX" altLang="es-MX" sz="1600" b="1" dirty="0">
                <a:latin typeface="Courier New" pitchFamily="49" charset="0"/>
              </a:rPr>
              <a:t> </a:t>
            </a:r>
            <a:r>
              <a:rPr lang="es-MX" altLang="es-MX" sz="1600" b="1" dirty="0" err="1">
                <a:latin typeface="Courier New" pitchFamily="49" charset="0"/>
              </a:rPr>
              <a:t>SumOf</a:t>
            </a:r>
            <a:endParaRPr lang="es-MX" altLang="es-MX" sz="16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>
                <a:latin typeface="Courier New" pitchFamily="49" charset="0"/>
              </a:rPr>
              <a:t>    . . 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s-MX" altLang="es-MX" sz="1600" b="1" dirty="0" err="1">
                <a:solidFill>
                  <a:srgbClr val="FF0000"/>
                </a:solidFill>
                <a:latin typeface="Courier New" pitchFamily="49" charset="0"/>
              </a:rPr>
              <a:t>main</a:t>
            </a:r>
            <a:r>
              <a:rPr lang="es-MX" altLang="es-MX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s-MX" altLang="es-MX" sz="1600" b="1" dirty="0">
                <a:latin typeface="Courier New" pitchFamily="49" charset="0"/>
              </a:rPr>
              <a:t>ENDP </a:t>
            </a:r>
            <a:endParaRPr lang="es-MX" altLang="es-MX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s-MX" sz="16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>
                <a:latin typeface="Courier New" pitchFamily="49" charset="0"/>
              </a:rPr>
              <a:t>;---------------------------------------------------------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 err="1">
                <a:solidFill>
                  <a:srgbClr val="FF0000"/>
                </a:solidFill>
                <a:latin typeface="Courier New" pitchFamily="49" charset="0"/>
              </a:rPr>
              <a:t>SumOf</a:t>
            </a:r>
            <a:r>
              <a:rPr lang="en-US" altLang="es-MX" sz="1600" b="1" dirty="0">
                <a:latin typeface="Courier New" pitchFamily="49" charset="0"/>
              </a:rPr>
              <a:t> PROC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>
                <a:latin typeface="Courier New" pitchFamily="49" charset="0"/>
              </a:rPr>
              <a:t>; Calculates and returns the sum of three 32-bit integers.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>
                <a:latin typeface="Courier New" pitchFamily="49" charset="0"/>
              </a:rPr>
              <a:t>; </a:t>
            </a:r>
            <a:r>
              <a:rPr lang="en-US" altLang="es-MX" sz="1600" b="1" dirty="0">
                <a:solidFill>
                  <a:srgbClr val="FF0000"/>
                </a:solidFill>
                <a:latin typeface="Courier New" pitchFamily="49" charset="0"/>
              </a:rPr>
              <a:t>Receives:</a:t>
            </a:r>
            <a:r>
              <a:rPr lang="en-US" altLang="es-MX" sz="1600" b="1" dirty="0">
                <a:latin typeface="Courier New" pitchFamily="49" charset="0"/>
              </a:rPr>
              <a:t> EAX, EBX, ECX, the three integers. May be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>
                <a:latin typeface="Courier New" pitchFamily="49" charset="0"/>
              </a:rPr>
              <a:t>; signed or unsigned.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>
                <a:latin typeface="Courier New" pitchFamily="49" charset="0"/>
              </a:rPr>
              <a:t>; </a:t>
            </a:r>
            <a:r>
              <a:rPr lang="en-US" altLang="es-MX" sz="1600" b="1" dirty="0">
                <a:solidFill>
                  <a:srgbClr val="FF0000"/>
                </a:solidFill>
                <a:latin typeface="Courier New" pitchFamily="49" charset="0"/>
              </a:rPr>
              <a:t>Returns:</a:t>
            </a:r>
            <a:r>
              <a:rPr lang="en-US" altLang="es-MX" sz="1600" b="1" dirty="0">
                <a:latin typeface="Courier New" pitchFamily="49" charset="0"/>
              </a:rPr>
              <a:t> EAX = sum, and the status flags (Carry,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>
                <a:latin typeface="Courier New" pitchFamily="49" charset="0"/>
              </a:rPr>
              <a:t>; Overflow, etc.) are changed.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>
                <a:latin typeface="Courier New" pitchFamily="49" charset="0"/>
              </a:rPr>
              <a:t>; </a:t>
            </a:r>
            <a:r>
              <a:rPr lang="en-US" altLang="es-MX" sz="1600" b="1" dirty="0">
                <a:solidFill>
                  <a:srgbClr val="FF0000"/>
                </a:solidFill>
                <a:latin typeface="Courier New" pitchFamily="49" charset="0"/>
              </a:rPr>
              <a:t>Requires:</a:t>
            </a:r>
            <a:r>
              <a:rPr lang="en-US" altLang="es-MX" sz="1600" b="1" dirty="0">
                <a:latin typeface="Courier New" pitchFamily="49" charset="0"/>
              </a:rPr>
              <a:t> nothing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>
                <a:latin typeface="Courier New" pitchFamily="49" charset="0"/>
              </a:rPr>
              <a:t>;---------------------------------------------------------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>
                <a:latin typeface="Courier New" pitchFamily="49" charset="0"/>
              </a:rPr>
              <a:t>ADD EAX,EBX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>
                <a:latin typeface="Courier New" pitchFamily="49" charset="0"/>
              </a:rPr>
              <a:t>ADD EAX,ECX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>
                <a:solidFill>
                  <a:srgbClr val="0070C0"/>
                </a:solidFill>
                <a:latin typeface="Courier New" pitchFamily="49" charset="0"/>
              </a:rPr>
              <a:t>RET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 err="1">
                <a:solidFill>
                  <a:srgbClr val="FF0000"/>
                </a:solidFill>
                <a:latin typeface="Courier New" pitchFamily="49" charset="0"/>
              </a:rPr>
              <a:t>SumOf</a:t>
            </a:r>
            <a:r>
              <a:rPr lang="en-US" altLang="es-MX" sz="1600" b="1" dirty="0">
                <a:latin typeface="Courier New" pitchFamily="49" charset="0"/>
              </a:rPr>
              <a:t> ENDP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600" b="1" dirty="0">
                <a:latin typeface="Courier New" pitchFamily="49" charset="0"/>
              </a:rPr>
              <a:t>END </a:t>
            </a:r>
            <a:r>
              <a:rPr lang="en-US" altLang="es-MX" sz="1600" b="1" dirty="0">
                <a:solidFill>
                  <a:srgbClr val="FF0000"/>
                </a:solidFill>
                <a:latin typeface="Courier New" pitchFamily="49" charset="0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94537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CALL-RET Example 1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557518" y="1752600"/>
            <a:ext cx="4800600" cy="40386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solidFill>
                  <a:srgbClr val="C00000"/>
                </a:solidFill>
                <a:latin typeface="Courier New" pitchFamily="49" charset="0"/>
              </a:rPr>
              <a:t>main</a:t>
            </a:r>
            <a:r>
              <a:rPr lang="en-US" altLang="es-MX" sz="1800" b="1" dirty="0">
                <a:latin typeface="Courier New" pitchFamily="49" charset="0"/>
              </a:rPr>
              <a:t> PROC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00000020 CALL </a:t>
            </a:r>
            <a:r>
              <a:rPr lang="en-US" altLang="es-MX" sz="1800" b="1" dirty="0" err="1">
                <a:latin typeface="Courier New" pitchFamily="49" charset="0"/>
              </a:rPr>
              <a:t>MySub</a:t>
            </a:r>
            <a:endParaRPr lang="en-US" altLang="es-MX" sz="1800" b="1" dirty="0">
              <a:latin typeface="Courier New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solidFill>
                  <a:srgbClr val="FF0000"/>
                </a:solidFill>
                <a:latin typeface="Courier New" pitchFamily="49" charset="0"/>
              </a:rPr>
              <a:t>00000025</a:t>
            </a:r>
            <a:r>
              <a:rPr lang="en-US" altLang="es-MX" sz="1800" b="1" dirty="0">
                <a:latin typeface="Courier New" pitchFamily="49" charset="0"/>
              </a:rPr>
              <a:t> MOV EAX,EBX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solidFill>
                  <a:srgbClr val="C00000"/>
                </a:solidFill>
                <a:latin typeface="Courier New" pitchFamily="49" charset="0"/>
              </a:rPr>
              <a:t>main</a:t>
            </a:r>
            <a:r>
              <a:rPr lang="en-US" altLang="es-MX" sz="1800" b="1" dirty="0">
                <a:latin typeface="Courier New" pitchFamily="49" charset="0"/>
              </a:rPr>
              <a:t> ENDP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s-MX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MySub</a:t>
            </a:r>
            <a:r>
              <a:rPr lang="en-US" altLang="es-MX" sz="1800" b="1" dirty="0">
                <a:latin typeface="Courier New" pitchFamily="49" charset="0"/>
              </a:rPr>
              <a:t> PROC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solidFill>
                  <a:srgbClr val="00B0F0"/>
                </a:solidFill>
                <a:latin typeface="Courier New" pitchFamily="49" charset="0"/>
              </a:rPr>
              <a:t>00000040</a:t>
            </a:r>
            <a:r>
              <a:rPr lang="en-US" altLang="es-MX" sz="1800" b="1" dirty="0">
                <a:latin typeface="Courier New" pitchFamily="49" charset="0"/>
              </a:rPr>
              <a:t> MOV EAX,EDX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000000B0 RET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MySub</a:t>
            </a:r>
            <a:r>
              <a:rPr lang="en-US" altLang="es-MX" sz="1800" b="1" dirty="0">
                <a:latin typeface="Courier New" pitchFamily="49" charset="0"/>
              </a:rPr>
              <a:t> ENDP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s-MX" sz="1800" b="1" dirty="0">
                <a:latin typeface="Courier New" pitchFamily="49" charset="0"/>
              </a:rPr>
              <a:t>END main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85718" y="2133600"/>
            <a:ext cx="2819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s-MX" sz="1700" dirty="0">
                <a:solidFill>
                  <a:srgbClr val="FF0000"/>
                </a:solidFill>
              </a:rPr>
              <a:t>0000025</a:t>
            </a:r>
            <a:r>
              <a:rPr lang="en-US" altLang="es-MX" sz="1700" dirty="0"/>
              <a:t> is the offset of the instruction immediately following the CALL instruction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61918" y="3962400"/>
            <a:ext cx="28194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s-MX" sz="1700" dirty="0">
                <a:solidFill>
                  <a:srgbClr val="00B0F0"/>
                </a:solidFill>
              </a:rPr>
              <a:t>00000040</a:t>
            </a:r>
            <a:r>
              <a:rPr lang="en-US" altLang="es-MX" sz="1700" dirty="0"/>
              <a:t> is the offset of the first instruction inside </a:t>
            </a:r>
            <a:r>
              <a:rPr lang="en-US" altLang="es-MX" sz="1700" dirty="0" err="1"/>
              <a:t>MySub</a:t>
            </a:r>
            <a:endParaRPr lang="en-US" altLang="es-MX" sz="1700" dirty="0"/>
          </a:p>
        </p:txBody>
      </p:sp>
    </p:spTree>
    <p:extLst>
      <p:ext uri="{BB962C8B-B14F-4D97-AF65-F5344CB8AC3E}">
        <p14:creationId xmlns:p14="http://schemas.microsoft.com/office/powerpoint/2010/main" val="50321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and RET Instructions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2204864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s-MX" dirty="0"/>
              <a:t>The CALL instruction </a:t>
            </a:r>
            <a:r>
              <a:rPr lang="en-US" altLang="es-MX" i="1" dirty="0"/>
              <a:t>calls</a:t>
            </a:r>
            <a:r>
              <a:rPr lang="en-US" altLang="es-MX" dirty="0"/>
              <a:t> a procedure </a:t>
            </a:r>
          </a:p>
          <a:p>
            <a:pPr lvl="1"/>
            <a:r>
              <a:rPr lang="en-US" altLang="es-MX" dirty="0"/>
              <a:t>Pushes the </a:t>
            </a:r>
            <a:r>
              <a:rPr lang="en-US" altLang="es-MX" i="1" dirty="0"/>
              <a:t>offset</a:t>
            </a:r>
            <a:r>
              <a:rPr lang="en-US" altLang="es-MX" dirty="0"/>
              <a:t> of next instruction, after CALL, on the </a:t>
            </a:r>
            <a:r>
              <a:rPr lang="en-US" altLang="es-MX" dirty="0" smtClean="0"/>
              <a:t>stack:    </a:t>
            </a:r>
            <a:r>
              <a:rPr lang="en-US" altLang="es-MX" dirty="0" smtClean="0">
                <a:solidFill>
                  <a:srgbClr val="FF0000"/>
                </a:solidFill>
              </a:rPr>
              <a:t>PUSH  EIP</a:t>
            </a:r>
            <a:endParaRPr lang="en-US" altLang="es-MX" dirty="0">
              <a:solidFill>
                <a:srgbClr val="FF0000"/>
              </a:solidFill>
            </a:endParaRPr>
          </a:p>
          <a:p>
            <a:pPr lvl="1"/>
            <a:r>
              <a:rPr lang="en-US" altLang="es-MX" dirty="0"/>
              <a:t>Copies the </a:t>
            </a:r>
            <a:r>
              <a:rPr lang="en-US" altLang="es-MX" i="1" dirty="0"/>
              <a:t>address</a:t>
            </a:r>
            <a:r>
              <a:rPr lang="en-US" altLang="es-MX" dirty="0"/>
              <a:t> of the called procedure into EIP (</a:t>
            </a:r>
            <a:r>
              <a:rPr lang="en-US" altLang="es-MX" sz="2100" dirty="0"/>
              <a:t>Program Counter</a:t>
            </a:r>
            <a:r>
              <a:rPr lang="en-US" altLang="es-MX" dirty="0" smtClean="0"/>
              <a:t>):    </a:t>
            </a:r>
            <a:r>
              <a:rPr lang="en-US" altLang="es-MX" dirty="0" smtClean="0">
                <a:solidFill>
                  <a:srgbClr val="FF0000"/>
                </a:solidFill>
              </a:rPr>
              <a:t>MOV  EIP,  OFFSET </a:t>
            </a:r>
            <a:r>
              <a:rPr lang="en-US" altLang="es-MX" dirty="0" err="1" smtClean="0">
                <a:solidFill>
                  <a:srgbClr val="FF0000"/>
                </a:solidFill>
              </a:rPr>
              <a:t>nomProc</a:t>
            </a:r>
            <a:r>
              <a:rPr lang="en-US" altLang="es-MX" dirty="0" smtClean="0"/>
              <a:t> </a:t>
            </a:r>
            <a:endParaRPr lang="en-US" altLang="es-MX" dirty="0"/>
          </a:p>
          <a:p>
            <a:endParaRPr lang="en-US" altLang="es-MX" dirty="0"/>
          </a:p>
          <a:p>
            <a:r>
              <a:rPr lang="en-US" altLang="es-MX" dirty="0"/>
              <a:t>The RET instruction returns from a procedure</a:t>
            </a:r>
          </a:p>
          <a:p>
            <a:pPr lvl="1"/>
            <a:r>
              <a:rPr lang="en-US" altLang="es-MX" dirty="0"/>
              <a:t>pops top of stack, having the </a:t>
            </a:r>
            <a:r>
              <a:rPr lang="en-US" altLang="es-MX" i="1" dirty="0"/>
              <a:t>offset</a:t>
            </a:r>
            <a:r>
              <a:rPr lang="en-US" altLang="es-MX" dirty="0"/>
              <a:t> of the next-instruction </a:t>
            </a:r>
            <a:r>
              <a:rPr lang="en-US" altLang="es-MX" i="1" dirty="0"/>
              <a:t>offset</a:t>
            </a:r>
            <a:r>
              <a:rPr lang="en-US" altLang="es-MX" dirty="0"/>
              <a:t>, into EIP </a:t>
            </a:r>
            <a:r>
              <a:rPr lang="en-US" altLang="es-MX" sz="1800" dirty="0">
                <a:solidFill>
                  <a:prstClr val="black"/>
                </a:solidFill>
              </a:rPr>
              <a:t>(</a:t>
            </a:r>
            <a:r>
              <a:rPr lang="en-US" altLang="es-MX" sz="2100" dirty="0">
                <a:solidFill>
                  <a:prstClr val="black"/>
                </a:solidFill>
              </a:rPr>
              <a:t>Program Counter</a:t>
            </a:r>
            <a:r>
              <a:rPr lang="en-US" altLang="es-MX" sz="1800" dirty="0" smtClean="0">
                <a:solidFill>
                  <a:prstClr val="black"/>
                </a:solidFill>
              </a:rPr>
              <a:t>):</a:t>
            </a:r>
            <a:r>
              <a:rPr lang="en-US" altLang="es-MX" dirty="0" smtClean="0"/>
              <a:t> </a:t>
            </a:r>
            <a:r>
              <a:rPr lang="en-US" altLang="es-MX" dirty="0" smtClean="0">
                <a:solidFill>
                  <a:srgbClr val="FF0000"/>
                </a:solidFill>
              </a:rPr>
              <a:t>POP  EIP</a:t>
            </a:r>
            <a:endParaRPr lang="en-US" alt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69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CALL-RET Example 2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57200" y="1844824"/>
            <a:ext cx="2286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s-MX" sz="1500" dirty="0"/>
              <a:t>The CALL instruction pushes </a:t>
            </a:r>
            <a:r>
              <a:rPr lang="en-US" altLang="es-MX" sz="1500" dirty="0">
                <a:solidFill>
                  <a:srgbClr val="FF0000"/>
                </a:solidFill>
              </a:rPr>
              <a:t>00000025</a:t>
            </a:r>
            <a:r>
              <a:rPr lang="en-US" altLang="es-MX" sz="1500" dirty="0"/>
              <a:t> onto the stack, and loads </a:t>
            </a:r>
            <a:r>
              <a:rPr lang="en-US" altLang="es-MX" sz="1500" dirty="0">
                <a:solidFill>
                  <a:srgbClr val="00B0F0"/>
                </a:solidFill>
              </a:rPr>
              <a:t>00000040</a:t>
            </a:r>
            <a:r>
              <a:rPr lang="en-US" altLang="es-MX" sz="1500" dirty="0"/>
              <a:t> into EIP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" y="4283224"/>
            <a:ext cx="22860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s-MX" sz="1500" dirty="0"/>
              <a:t>The RET instruction pops </a:t>
            </a:r>
            <a:r>
              <a:rPr lang="en-US" altLang="es-MX" sz="1500" dirty="0">
                <a:solidFill>
                  <a:srgbClr val="FF0000"/>
                </a:solidFill>
              </a:rPr>
              <a:t>00000025</a:t>
            </a:r>
            <a:r>
              <a:rPr lang="en-US" altLang="es-MX" sz="1500" dirty="0"/>
              <a:t> from the stack into EIP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00808"/>
            <a:ext cx="5105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958108" y="3140968"/>
            <a:ext cx="48768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s-MX" sz="1700" dirty="0"/>
              <a:t>(stack shown before RET executes)</a:t>
            </a:r>
          </a:p>
        </p:txBody>
      </p:sp>
    </p:spTree>
    <p:extLst>
      <p:ext uri="{BB962C8B-B14F-4D97-AF65-F5344CB8AC3E}">
        <p14:creationId xmlns:p14="http://schemas.microsoft.com/office/powerpoint/2010/main" val="104316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Procedure Calls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323632" y="1916832"/>
            <a:ext cx="35814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s-MX" sz="1900" dirty="0"/>
              <a:t>By the time Sub3 is called, the stack contains all three return addresses: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484784"/>
            <a:ext cx="6475413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46165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5014</TotalTime>
  <Words>1009</Words>
  <Application>Microsoft Office PowerPoint</Application>
  <PresentationFormat>Presentación en pantalla (4:3)</PresentationFormat>
  <Paragraphs>238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Tema de Office</vt:lpstr>
      <vt:lpstr>ORGANIZACIÓN Y PROGRAMACIÓN DE COMPUTADORAS</vt:lpstr>
      <vt:lpstr>Creating Procedures</vt:lpstr>
      <vt:lpstr>.DATA vision for Procedures</vt:lpstr>
      <vt:lpstr>Documenting Procedures</vt:lpstr>
      <vt:lpstr>Example: SumOf Procedure</vt:lpstr>
      <vt:lpstr>CALL-RET Example 1</vt:lpstr>
      <vt:lpstr>CALL and RET Instructions</vt:lpstr>
      <vt:lpstr>CALL-RET Example 2</vt:lpstr>
      <vt:lpstr>Nested Procedure Calls</vt:lpstr>
      <vt:lpstr>Global Scope of Data Labels</vt:lpstr>
      <vt:lpstr>Global Data Labels</vt:lpstr>
      <vt:lpstr>Global Values with Registers</vt:lpstr>
      <vt:lpstr>Global Data with Registers</vt:lpstr>
      <vt:lpstr>Procedure Arguments / Parameters</vt:lpstr>
      <vt:lpstr>Stack application – passing values</vt:lpstr>
      <vt:lpstr>.DATA vision for Procedures</vt:lpstr>
      <vt:lpstr>Class exercise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481</cp:revision>
  <dcterms:created xsi:type="dcterms:W3CDTF">2014-08-28T12:23:32Z</dcterms:created>
  <dcterms:modified xsi:type="dcterms:W3CDTF">2019-10-28T21:17:36Z</dcterms:modified>
</cp:coreProperties>
</file>