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5" r:id="rId3"/>
    <p:sldId id="286" r:id="rId4"/>
    <p:sldId id="287" r:id="rId5"/>
    <p:sldId id="288" r:id="rId6"/>
    <p:sldId id="262" r:id="rId7"/>
    <p:sldId id="263" r:id="rId8"/>
    <p:sldId id="291" r:id="rId9"/>
    <p:sldId id="289" r:id="rId10"/>
    <p:sldId id="290" r:id="rId11"/>
    <p:sldId id="260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26/08/2019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05D-B83A-4D7C-B7CE-F1FD6692D946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63E9-EF52-4A1F-A1E0-BE8301233844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C581-F214-4371-9573-78FAAD8CAD3E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8C6D-9873-4F8E-9FD3-41F5681627CE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CCD-7D66-4BD2-8D8C-3C4683489059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49E-87BA-41C9-B186-521D64D78A76}" type="datetime1">
              <a:rPr lang="es-MX" smtClean="0"/>
              <a:t>26/08/2019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89C-924E-4B1F-8D6F-1E37D8561C74}" type="datetime1">
              <a:rPr lang="es-MX" smtClean="0"/>
              <a:t>26/08/2019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FB8E-7CC2-49C1-A247-45FA0074B1C5}" type="datetime1">
              <a:rPr lang="es-MX" smtClean="0"/>
              <a:t>26/08/2019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B8F-B0A9-4E7B-84E8-F768D2294929}" type="datetime1">
              <a:rPr lang="es-MX" smtClean="0"/>
              <a:t>26/08/2019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A581-F286-46A8-B33E-928F3D7D9F71}" type="datetime1">
              <a:rPr lang="es-MX" smtClean="0"/>
              <a:t>26/08/2019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804B-FBA9-4537-9E67-E6680FC749A2}" type="datetime1">
              <a:rPr lang="es-MX" smtClean="0"/>
              <a:t>26/08/2019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6F28-E924-40F3-AE33-7AECBE8EFAA1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IA-32 Modes </a:t>
            </a:r>
            <a:r>
              <a:rPr lang="en-US" dirty="0"/>
              <a:t>of </a:t>
            </a:r>
            <a:r>
              <a:rPr lang="en-US" dirty="0" smtClean="0"/>
              <a:t>Operation - 4</a:t>
            </a:r>
            <a:endParaRPr lang="en-US" sz="3200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99592" y="1844824"/>
            <a:ext cx="7467600" cy="3761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marL="231775" indent="-231775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684213" indent="-227013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Virtual-8086 sub-mode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hybrid of Protected </a:t>
            </a:r>
            <a:r>
              <a:rPr lang="en-US" altLang="en-US" sz="2200" dirty="0" smtClean="0"/>
              <a:t>Mode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a</a:t>
            </a:r>
            <a:r>
              <a:rPr lang="en-US" altLang="en-US" sz="2200" dirty="0" smtClean="0"/>
              <a:t>llow several sessions of Real-Address Mode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e</a:t>
            </a:r>
            <a:r>
              <a:rPr lang="en-US" altLang="en-US" sz="2200" dirty="0" smtClean="0"/>
              <a:t>ach session is a MS-DOS virtual machine</a:t>
            </a:r>
            <a:endParaRPr lang="en-US" altLang="en-US" sz="2200" dirty="0"/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each program has its own 8086 </a:t>
            </a:r>
            <a:r>
              <a:rPr lang="en-US" altLang="en-US" sz="2200" dirty="0" smtClean="0"/>
              <a:t>computer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i</a:t>
            </a:r>
            <a:r>
              <a:rPr lang="en-US" altLang="en-US" sz="2200" dirty="0" smtClean="0"/>
              <a:t>f a MS-DOS virtual machine crashes, it does not affect the other process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 dirty="0"/>
              <a:t>e</a:t>
            </a:r>
            <a:r>
              <a:rPr lang="en-US" altLang="en-US" sz="2200" dirty="0" smtClean="0"/>
              <a:t>very virtual machine uses 1 MB of the central memory</a:t>
            </a:r>
            <a:endParaRPr lang="en-US" alt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47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 smtClean="0"/>
              <a:t>27-Ago-2019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Intel Microprocessor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7704856" cy="41044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Intel 8080, 8088</a:t>
            </a:r>
          </a:p>
          <a:p>
            <a:pPr eaLnBrk="1" hangingPunct="1"/>
            <a:r>
              <a:rPr lang="en-US" altLang="en-US" dirty="0"/>
              <a:t>Intel 8086</a:t>
            </a:r>
          </a:p>
          <a:p>
            <a:pPr eaLnBrk="1" hangingPunct="1"/>
            <a:r>
              <a:rPr lang="en-US" altLang="en-US" dirty="0"/>
              <a:t>Intel 80286</a:t>
            </a:r>
          </a:p>
          <a:p>
            <a:pPr eaLnBrk="1" hangingPunct="1"/>
            <a:r>
              <a:rPr lang="en-US" altLang="en-US" dirty="0"/>
              <a:t>IA-32 processor family</a:t>
            </a:r>
          </a:p>
          <a:p>
            <a:r>
              <a:rPr lang="en-US" altLang="en-US" dirty="0"/>
              <a:t>IA-64 processor family</a:t>
            </a:r>
          </a:p>
          <a:p>
            <a:pPr eaLnBrk="1" hangingPunct="1"/>
            <a:endParaRPr lang="es-MX" altLang="en-US" dirty="0"/>
          </a:p>
          <a:p>
            <a:pPr marL="0" indent="0" eaLnBrk="1" hangingPunct="1">
              <a:buNone/>
            </a:pPr>
            <a:r>
              <a:rPr lang="es-MX" altLang="en-US" dirty="0" err="1">
                <a:solidFill>
                  <a:srgbClr val="FF0000"/>
                </a:solidFill>
              </a:rPr>
              <a:t>Microprocessors</a:t>
            </a:r>
            <a:r>
              <a:rPr lang="es-MX" altLang="en-US" dirty="0">
                <a:solidFill>
                  <a:srgbClr val="FF0000"/>
                </a:solidFill>
              </a:rPr>
              <a:t> / </a:t>
            </a:r>
            <a:r>
              <a:rPr lang="es-MX" altLang="en-US" dirty="0" err="1">
                <a:solidFill>
                  <a:srgbClr val="FF0000"/>
                </a:solidFill>
              </a:rPr>
              <a:t>Computer</a:t>
            </a:r>
            <a:r>
              <a:rPr lang="es-MX" altLang="en-US" dirty="0">
                <a:solidFill>
                  <a:srgbClr val="FF0000"/>
                </a:solidFill>
              </a:rPr>
              <a:t> </a:t>
            </a:r>
            <a:r>
              <a:rPr lang="es-MX" altLang="en-US" dirty="0" err="1">
                <a:solidFill>
                  <a:srgbClr val="FF0000"/>
                </a:solidFill>
              </a:rPr>
              <a:t>Systems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97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Early Intel Microprocessors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6912768" cy="47342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Intel 8080</a:t>
            </a:r>
          </a:p>
          <a:p>
            <a:pPr lvl="1"/>
            <a:r>
              <a:rPr lang="en-US" altLang="en-US" sz="2000" dirty="0"/>
              <a:t>8-bit registers, 32-bit integers</a:t>
            </a:r>
          </a:p>
          <a:p>
            <a:pPr lvl="1"/>
            <a:r>
              <a:rPr lang="en-US" altLang="en-US" sz="2000" dirty="0"/>
              <a:t>S-100 BUS architecture, 8-bit data bus</a:t>
            </a:r>
          </a:p>
          <a:p>
            <a:pPr lvl="1" eaLnBrk="1" hangingPunct="1"/>
            <a:r>
              <a:rPr lang="en-US" altLang="en-US" sz="2000" dirty="0"/>
              <a:t>64KB addressable RAM (____-bit addressing)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MS-DOS</a:t>
            </a:r>
            <a:r>
              <a:rPr lang="en-US" altLang="en-US" sz="2000" dirty="0"/>
              <a:t> Operating System</a:t>
            </a:r>
          </a:p>
          <a:p>
            <a:pPr lvl="1" eaLnBrk="1" hangingPunct="1"/>
            <a:r>
              <a:rPr lang="en-US" altLang="en-US" sz="2000" dirty="0"/>
              <a:t>8-inch floppy disks!</a:t>
            </a:r>
          </a:p>
          <a:p>
            <a:pPr eaLnBrk="1" hangingPunct="1"/>
            <a:r>
              <a:rPr lang="en-US" altLang="en-US" sz="2000" dirty="0"/>
              <a:t>Intel 8086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IBM-PC</a:t>
            </a:r>
            <a:r>
              <a:rPr lang="en-US" altLang="en-US" sz="2000" dirty="0"/>
              <a:t> Used </a:t>
            </a:r>
            <a:r>
              <a:rPr lang="en-US" altLang="en-US" sz="2000" dirty="0">
                <a:solidFill>
                  <a:srgbClr val="FF0000"/>
                </a:solidFill>
              </a:rPr>
              <a:t>8086</a:t>
            </a:r>
            <a:endParaRPr lang="en-US" altLang="en-US" sz="2000" dirty="0"/>
          </a:p>
          <a:p>
            <a:pPr lvl="1"/>
            <a:r>
              <a:rPr lang="en-US" altLang="en-US" sz="2000" dirty="0"/>
              <a:t>16-bit registers</a:t>
            </a:r>
          </a:p>
          <a:p>
            <a:pPr lvl="1"/>
            <a:r>
              <a:rPr lang="en-US" altLang="en-US" sz="2000" dirty="0"/>
              <a:t>16-bit data bus</a:t>
            </a:r>
          </a:p>
          <a:p>
            <a:pPr lvl="1" eaLnBrk="1" hangingPunct="1"/>
            <a:r>
              <a:rPr lang="en-US" altLang="en-US" sz="2000" dirty="0"/>
              <a:t>1 MB addressable RAM (___-bit addressing)</a:t>
            </a:r>
          </a:p>
          <a:p>
            <a:pPr lvl="1" eaLnBrk="1" hangingPunct="1"/>
            <a:r>
              <a:rPr lang="en-US" altLang="en-US" sz="2000" dirty="0"/>
              <a:t>separate floating-point unit (8087)</a:t>
            </a:r>
          </a:p>
          <a:p>
            <a:pPr lvl="1" eaLnBrk="1" hangingPunct="1"/>
            <a:r>
              <a:rPr lang="es-MX" altLang="en-US" sz="2000" dirty="0" err="1"/>
              <a:t>Backward</a:t>
            </a:r>
            <a:r>
              <a:rPr lang="es-MX" altLang="en-US" sz="2000" dirty="0"/>
              <a:t>-</a:t>
            </a:r>
            <a:r>
              <a:rPr lang="en-US" altLang="en-US" sz="2000" dirty="0"/>
              <a:t>Compatibility: </a:t>
            </a:r>
            <a:r>
              <a:rPr lang="en-US" altLang="en-US" sz="2000" i="1" dirty="0"/>
              <a:t>this approach allows older software (binary) to run on newer computers</a:t>
            </a:r>
            <a:r>
              <a:rPr lang="en-US" altLang="en-US" sz="2000" dirty="0"/>
              <a:t>.</a:t>
            </a:r>
            <a:endParaRPr lang="es-MX" altLang="en-U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589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IBM-PC/AT</a:t>
            </a:r>
          </a:p>
        </p:txBody>
      </p:sp>
      <p:sp>
        <p:nvSpPr>
          <p:cNvPr id="348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6703640" cy="391703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Intel 80286</a:t>
            </a:r>
          </a:p>
          <a:p>
            <a:pPr lvl="1" eaLnBrk="1" hangingPunct="1"/>
            <a:r>
              <a:rPr lang="es-MX" altLang="en-US" sz="2400" dirty="0"/>
              <a:t>16-bit </a:t>
            </a:r>
            <a:r>
              <a:rPr lang="es-MX" altLang="en-US" sz="2400" dirty="0" err="1"/>
              <a:t>microprocessor</a:t>
            </a:r>
            <a:r>
              <a:rPr lang="es-MX" altLang="en-US" sz="2400" dirty="0"/>
              <a:t> </a:t>
            </a:r>
            <a:r>
              <a:rPr lang="es-MX" altLang="en-US" sz="2400" dirty="0" err="1"/>
              <a:t>registers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16 MB addressable RAM (___-bit addressing)</a:t>
            </a:r>
          </a:p>
          <a:p>
            <a:pPr lvl="1" eaLnBrk="1" hangingPunct="1"/>
            <a:r>
              <a:rPr lang="es-MX" altLang="en-US" sz="2400" dirty="0"/>
              <a:t>24-bit </a:t>
            </a:r>
            <a:r>
              <a:rPr lang="es-MX" altLang="en-US" sz="2400" dirty="0" err="1"/>
              <a:t>address</a:t>
            </a:r>
            <a:r>
              <a:rPr lang="es-MX" altLang="en-US" sz="2400" dirty="0"/>
              <a:t> bus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Protected memory</a:t>
            </a:r>
          </a:p>
          <a:p>
            <a:pPr lvl="1" eaLnBrk="1" hangingPunct="1"/>
            <a:r>
              <a:rPr lang="en-US" altLang="en-US" sz="2400" dirty="0"/>
              <a:t>several times faster than 8086</a:t>
            </a:r>
          </a:p>
          <a:p>
            <a:pPr lvl="1" eaLnBrk="1" hangingPunct="1"/>
            <a:r>
              <a:rPr lang="en-US" altLang="en-US" sz="2400" dirty="0"/>
              <a:t>introduced IDE (Integrated Drive Electronics) </a:t>
            </a:r>
            <a:r>
              <a:rPr lang="en-US" altLang="en-US" sz="2400" dirty="0" smtClean="0"/>
              <a:t>BUS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architecture</a:t>
            </a:r>
          </a:p>
          <a:p>
            <a:pPr lvl="1" eaLnBrk="1" hangingPunct="1"/>
            <a:r>
              <a:rPr lang="en-US" altLang="en-US" sz="2400" dirty="0" smtClean="0"/>
              <a:t>Separate 80287 </a:t>
            </a:r>
            <a:r>
              <a:rPr lang="en-US" altLang="en-US" sz="2400" dirty="0"/>
              <a:t>floating point unit (FPU)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301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Intel IA-32 (</a:t>
            </a:r>
            <a:r>
              <a:rPr lang="en-US" sz="3200" dirty="0"/>
              <a:t>32-Bit x86</a:t>
            </a:r>
            <a:r>
              <a:rPr lang="en-US" dirty="0"/>
              <a:t>) Family</a:t>
            </a:r>
            <a:endParaRPr lang="en-US" sz="2400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16832"/>
            <a:ext cx="6781800" cy="3886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/>
              <a:t>Intel386 (80386)</a:t>
            </a:r>
          </a:p>
          <a:p>
            <a:pPr lvl="1" eaLnBrk="1" hangingPunct="1"/>
            <a:r>
              <a:rPr lang="en-US" altLang="en-US" sz="2600" dirty="0"/>
              <a:t>__ GB addressable RAM, 32-bit data registers, 32-bit address, paging (</a:t>
            </a:r>
            <a:r>
              <a:rPr lang="en-US" altLang="en-US" sz="2600" dirty="0">
                <a:solidFill>
                  <a:srgbClr val="FF0000"/>
                </a:solidFill>
              </a:rPr>
              <a:t>virtual memory</a:t>
            </a:r>
            <a:r>
              <a:rPr lang="en-US" altLang="en-US" sz="2600" dirty="0"/>
              <a:t>)</a:t>
            </a:r>
          </a:p>
          <a:p>
            <a:pPr lvl="1" eaLnBrk="1" hangingPunct="1"/>
            <a:r>
              <a:rPr lang="en-US" altLang="en-US" sz="2600" i="1" dirty="0"/>
              <a:t>Windows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Linux</a:t>
            </a:r>
            <a:r>
              <a:rPr lang="en-US" altLang="en-US" sz="2600" dirty="0"/>
              <a:t> Operating System</a:t>
            </a:r>
          </a:p>
          <a:p>
            <a:pPr eaLnBrk="1" hangingPunct="1"/>
            <a:r>
              <a:rPr lang="en-US" altLang="en-US" sz="2800" dirty="0"/>
              <a:t>Intel486</a:t>
            </a:r>
          </a:p>
          <a:p>
            <a:pPr lvl="1" eaLnBrk="1" hangingPunct="1"/>
            <a:r>
              <a:rPr lang="en-US" altLang="en-US" sz="2600" dirty="0"/>
              <a:t>instruction </a:t>
            </a:r>
            <a:r>
              <a:rPr lang="en-US" altLang="en-US" sz="2600" dirty="0">
                <a:solidFill>
                  <a:srgbClr val="FF0000"/>
                </a:solidFill>
              </a:rPr>
              <a:t>pipelining</a:t>
            </a:r>
          </a:p>
          <a:p>
            <a:pPr lvl="1" eaLnBrk="1" hangingPunct="1"/>
            <a:r>
              <a:rPr lang="es-MX" altLang="en-US" sz="2600" dirty="0" smtClean="0"/>
              <a:t>FPU, </a:t>
            </a:r>
            <a:r>
              <a:rPr lang="es-MX" altLang="en-US" sz="2600" dirty="0" err="1"/>
              <a:t>inside</a:t>
            </a:r>
            <a:r>
              <a:rPr lang="es-MX" altLang="en-US" sz="2600" dirty="0"/>
              <a:t> </a:t>
            </a:r>
            <a:r>
              <a:rPr lang="es-MX" altLang="en-US" sz="2600" dirty="0" err="1"/>
              <a:t>the</a:t>
            </a:r>
            <a:r>
              <a:rPr lang="es-MX" altLang="en-US" sz="2600" dirty="0"/>
              <a:t> </a:t>
            </a:r>
            <a:r>
              <a:rPr lang="es-MX" altLang="en-US" sz="2600" dirty="0" err="1"/>
              <a:t>main</a:t>
            </a:r>
            <a:r>
              <a:rPr lang="es-MX" altLang="en-US" sz="2600" dirty="0"/>
              <a:t> chip</a:t>
            </a:r>
            <a:endParaRPr lang="en-US" altLang="en-US" sz="2600" dirty="0"/>
          </a:p>
          <a:p>
            <a:pPr eaLnBrk="1" hangingPunct="1"/>
            <a:r>
              <a:rPr lang="en-US" altLang="en-US" sz="2800" dirty="0"/>
              <a:t>Pentium</a:t>
            </a:r>
          </a:p>
          <a:p>
            <a:pPr lvl="1" eaLnBrk="1" hangingPunct="1"/>
            <a:r>
              <a:rPr lang="en-US" altLang="en-US" sz="2600" dirty="0"/>
              <a:t>superscalar, 32-bit address bus, 64-bit internal data path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79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IA-32 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32-Bit x86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/>
              <a:t>Processor Architecture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91680" y="2132856"/>
            <a:ext cx="5943600" cy="2971800"/>
          </a:xfrm>
        </p:spPr>
        <p:txBody>
          <a:bodyPr/>
          <a:lstStyle/>
          <a:p>
            <a:pPr eaLnBrk="1" hangingPunct="1"/>
            <a:r>
              <a:rPr lang="en-US" altLang="en-US" dirty="0"/>
              <a:t>Modes of operation</a:t>
            </a:r>
          </a:p>
          <a:p>
            <a:pPr eaLnBrk="1" hangingPunct="1"/>
            <a:r>
              <a:rPr lang="en-US" altLang="en-US" dirty="0"/>
              <a:t>Basic execution environment</a:t>
            </a:r>
          </a:p>
          <a:p>
            <a:pPr eaLnBrk="1" hangingPunct="1"/>
            <a:r>
              <a:rPr lang="en-US" altLang="en-US" dirty="0" smtClean="0"/>
              <a:t>Floating-Point Unit </a:t>
            </a:r>
            <a:r>
              <a:rPr lang="en-US" altLang="en-US" dirty="0"/>
              <a:t>FPU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74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IA-32 Modes </a:t>
            </a:r>
            <a:r>
              <a:rPr lang="en-US" dirty="0"/>
              <a:t>of </a:t>
            </a:r>
            <a:r>
              <a:rPr lang="en-US" dirty="0" smtClean="0"/>
              <a:t>Operation -1</a:t>
            </a:r>
            <a:endParaRPr lang="en-US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6792"/>
            <a:ext cx="7772400" cy="39604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Protected </a:t>
            </a:r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altLang="en-US" dirty="0" smtClean="0">
                <a:solidFill>
                  <a:srgbClr val="FF0000"/>
                </a:solidFill>
              </a:rPr>
              <a:t>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native </a:t>
            </a:r>
            <a:r>
              <a:rPr lang="en-US" altLang="en-US" dirty="0" smtClean="0"/>
              <a:t>state for 80x86 CPUs </a:t>
            </a:r>
            <a:r>
              <a:rPr lang="en-US" altLang="en-US" dirty="0"/>
              <a:t>(Windows, Linux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/>
              <a:t>e</a:t>
            </a:r>
            <a:r>
              <a:rPr lang="en-US" altLang="en-US" dirty="0" smtClean="0"/>
              <a:t>very resource </a:t>
            </a:r>
            <a:r>
              <a:rPr lang="en-US" altLang="en-US" dirty="0" smtClean="0"/>
              <a:t>can be used</a:t>
            </a:r>
          </a:p>
          <a:p>
            <a:pPr lvl="1" eaLnBrk="1" hangingPunct="1"/>
            <a:r>
              <a:rPr lang="en-US" altLang="en-US" dirty="0" smtClean="0"/>
              <a:t>4GB of central memory, 32-bit addresses</a:t>
            </a:r>
            <a:endParaRPr lang="en-US" altLang="en-US" dirty="0" smtClean="0"/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rograms (processes) </a:t>
            </a:r>
            <a:r>
              <a:rPr lang="en-US" altLang="en-US" dirty="0"/>
              <a:t>given separate memory </a:t>
            </a:r>
            <a:r>
              <a:rPr lang="en-US" altLang="en-US" dirty="0" smtClean="0"/>
              <a:t>areas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ecurity: every process can not address other process area 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75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IA-32 Modes </a:t>
            </a:r>
            <a:r>
              <a:rPr lang="en-US" dirty="0"/>
              <a:t>of </a:t>
            </a:r>
            <a:r>
              <a:rPr lang="en-US" dirty="0" smtClean="0"/>
              <a:t>Operation -2</a:t>
            </a:r>
            <a:endParaRPr lang="en-US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6792"/>
            <a:ext cx="7772400" cy="479955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Real-Address Mode</a:t>
            </a:r>
            <a:endParaRPr lang="en-US" altLang="en-US" dirty="0"/>
          </a:p>
          <a:p>
            <a:pPr lvl="1"/>
            <a:r>
              <a:rPr lang="en-US" altLang="en-US" dirty="0"/>
              <a:t>implements programming environment of Intel 8086 </a:t>
            </a:r>
            <a:r>
              <a:rPr lang="en-US" altLang="en-US" dirty="0" smtClean="0"/>
              <a:t>processor</a:t>
            </a:r>
          </a:p>
          <a:p>
            <a:pPr lvl="1"/>
            <a:r>
              <a:rPr lang="en-US" altLang="en-US" dirty="0" smtClean="0"/>
              <a:t>1 MB of central memory, 20-bit addresses</a:t>
            </a:r>
          </a:p>
          <a:p>
            <a:pPr lvl="1" eaLnBrk="1" hangingPunct="1"/>
            <a:r>
              <a:rPr lang="en-US" altLang="en-US" dirty="0" smtClean="0"/>
              <a:t>native MS-DOS</a:t>
            </a:r>
          </a:p>
          <a:p>
            <a:pPr lvl="1" eaLnBrk="1" hangingPunct="1"/>
            <a:r>
              <a:rPr lang="en-US" altLang="en-US" dirty="0" smtClean="0"/>
              <a:t>backward compatibility</a:t>
            </a:r>
          </a:p>
          <a:p>
            <a:pPr lvl="1" eaLnBrk="1" hangingPunct="1"/>
            <a:r>
              <a:rPr lang="en-US" altLang="en-US" dirty="0"/>
              <a:t>p</a:t>
            </a:r>
            <a:r>
              <a:rPr lang="en-US" altLang="en-US" dirty="0" smtClean="0"/>
              <a:t>rograms can cause MS-DOS crash</a:t>
            </a:r>
          </a:p>
          <a:p>
            <a:pPr lvl="1" eaLnBrk="1" hangingPunct="1"/>
            <a:r>
              <a:rPr lang="en-US" altLang="en-US" dirty="0" smtClean="0"/>
              <a:t>The MS-DOS works like a virtual machine</a:t>
            </a:r>
            <a:endParaRPr lang="en-US" alt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57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IA-32 Modes </a:t>
            </a:r>
            <a:r>
              <a:rPr lang="en-US" dirty="0"/>
              <a:t>of </a:t>
            </a:r>
            <a:r>
              <a:rPr lang="en-US" dirty="0" smtClean="0"/>
              <a:t>Operation - 3</a:t>
            </a:r>
            <a:endParaRPr lang="en-US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6792"/>
            <a:ext cx="7772400" cy="367240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System </a:t>
            </a:r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altLang="en-US" dirty="0" smtClean="0">
                <a:solidFill>
                  <a:srgbClr val="FF0000"/>
                </a:solidFill>
              </a:rPr>
              <a:t>anagement Mode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Provides OS with:</a:t>
            </a:r>
          </a:p>
          <a:p>
            <a:pPr lvl="2"/>
            <a:r>
              <a:rPr lang="en-US" altLang="en-US" dirty="0"/>
              <a:t>boot configuration</a:t>
            </a:r>
          </a:p>
          <a:p>
            <a:pPr lvl="2"/>
            <a:r>
              <a:rPr lang="en-US" altLang="en-US" dirty="0" smtClean="0"/>
              <a:t>power management (</a:t>
            </a:r>
            <a:r>
              <a:rPr lang="en-US" altLang="en-US" sz="1800" dirty="0" smtClean="0"/>
              <a:t>power-on, battery level, shutdown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system security</a:t>
            </a:r>
          </a:p>
          <a:p>
            <a:pPr lvl="2"/>
            <a:r>
              <a:rPr lang="en-US" altLang="en-US" dirty="0" smtClean="0"/>
              <a:t>diagnostics</a:t>
            </a:r>
          </a:p>
          <a:p>
            <a:pPr lvl="2"/>
            <a:r>
              <a:rPr lang="en-US" altLang="en-US" dirty="0"/>
              <a:t>d</a:t>
            </a:r>
            <a:r>
              <a:rPr lang="en-US" altLang="en-US" dirty="0" smtClean="0"/>
              <a:t>isks defragmenter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This functions are implemented by computer (hardware) manufacturers</a:t>
            </a:r>
            <a:endParaRPr lang="en-US" alt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1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439</Words>
  <Application>Microsoft Office PowerPoint</Application>
  <PresentationFormat>Presentación en pantalla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ORGANIZACIÓN Y PROGRAMACIÓN DE COMPUTADORAS</vt:lpstr>
      <vt:lpstr>Intel Microprocessor Evolution</vt:lpstr>
      <vt:lpstr>Early Intel Microprocessors</vt:lpstr>
      <vt:lpstr>The IBM-PC/AT</vt:lpstr>
      <vt:lpstr>Intel IA-32 (32-Bit x86) Family</vt:lpstr>
      <vt:lpstr>IA-32  (32-Bit x86) Processor Architecture</vt:lpstr>
      <vt:lpstr>IA-32 Modes of Operation -1</vt:lpstr>
      <vt:lpstr>IA-32 Modes of Operation -2</vt:lpstr>
      <vt:lpstr>IA-32 Modes of Operation - 3</vt:lpstr>
      <vt:lpstr>IA-32 Modes of Operation - 4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170</cp:revision>
  <dcterms:created xsi:type="dcterms:W3CDTF">2014-08-28T12:23:32Z</dcterms:created>
  <dcterms:modified xsi:type="dcterms:W3CDTF">2019-08-26T19:14:48Z</dcterms:modified>
</cp:coreProperties>
</file>