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9" r:id="rId3"/>
    <p:sldId id="261" r:id="rId4"/>
    <p:sldId id="279" r:id="rId5"/>
    <p:sldId id="280" r:id="rId6"/>
    <p:sldId id="281" r:id="rId7"/>
    <p:sldId id="282" r:id="rId8"/>
    <p:sldId id="288" r:id="rId9"/>
    <p:sldId id="287" r:id="rId10"/>
    <p:sldId id="262" r:id="rId11"/>
    <p:sldId id="284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30/09/2019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99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Instalación del ambiente usuario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3600" dirty="0"/>
              <a:t>Dentro del usuario (cuenta) “</a:t>
            </a:r>
            <a:r>
              <a:rPr lang="es-MX" sz="3600" dirty="0" err="1"/>
              <a:t>sdist</a:t>
            </a:r>
            <a:r>
              <a:rPr lang="es-MX" sz="3600" dirty="0"/>
              <a:t>”:</a:t>
            </a:r>
            <a:endParaRPr lang="es-MX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2400" dirty="0"/>
              <a:t>Se bajará e instalará el ambiente de MASM.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400" dirty="0"/>
              <a:t>Se bajará e instalarán las funciones de librería “Irvine” (autor del libro “… x86 </a:t>
            </a:r>
            <a:r>
              <a:rPr lang="es-MX" sz="2400" dirty="0" err="1"/>
              <a:t>Processors</a:t>
            </a:r>
            <a:r>
              <a:rPr lang="es-MX" sz="2400" dirty="0"/>
              <a:t>”, Kip Irvine), y las colocaremos dentro del fólder de MASM.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400" dirty="0"/>
              <a:t>Construiremos un fólder para editar nuestros programas fuentes en lenguaje ensamblador (.</a:t>
            </a:r>
            <a:r>
              <a:rPr lang="es-MX" sz="2400" dirty="0" err="1"/>
              <a:t>asm</a:t>
            </a:r>
            <a:r>
              <a:rPr lang="es-MX" sz="2400" dirty="0"/>
              <a:t>, </a:t>
            </a:r>
            <a:r>
              <a:rPr lang="es-MX" sz="2400" dirty="0" err="1"/>
              <a:t>Assembly</a:t>
            </a:r>
            <a:r>
              <a:rPr lang="es-MX" sz="2400" dirty="0"/>
              <a:t>). En este mismo fólder los ensamblaremos, ligaremos y ejecutaremos.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2400" dirty="0"/>
              <a:t>Las instrucciones a seguir están dentro del archivo “</a:t>
            </a:r>
            <a:r>
              <a:rPr lang="es-MX" sz="2400" dirty="0" smtClean="0"/>
              <a:t>MASM32v11rx86Irvine19a.docx</a:t>
            </a:r>
            <a:r>
              <a:rPr lang="es-MX" sz="2400" dirty="0"/>
              <a:t>”.</a:t>
            </a:r>
          </a:p>
          <a:p>
            <a:endParaRPr lang="es-MX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116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 smtClean="0"/>
              <a:t>01-oct-2019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24803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0D278-6070-4EDE-B0DE-153C0ADD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MS-MASM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A87E5F-C178-4ED0-8446-0BB45BAA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MASM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Microsoft Macro </a:t>
            </a:r>
            <a:r>
              <a:rPr lang="es-MX" dirty="0" err="1"/>
              <a:t>ASseMbler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x86 Intel </a:t>
            </a:r>
            <a:r>
              <a:rPr lang="es-MX" dirty="0" err="1"/>
              <a:t>processors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MASM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x86 </a:t>
            </a:r>
            <a:r>
              <a:rPr lang="es-MX" dirty="0" err="1"/>
              <a:t>assembler</a:t>
            </a:r>
            <a:r>
              <a:rPr lang="es-MX" dirty="0"/>
              <a:t> </a:t>
            </a:r>
            <a:r>
              <a:rPr lang="en-US" dirty="0"/>
              <a:t>that uses the Intel syntax for MS-DOS and MS-WINDOWS.</a:t>
            </a:r>
            <a:endParaRPr lang="es-MX" dirty="0"/>
          </a:p>
          <a:p>
            <a:pPr lvl="1"/>
            <a:r>
              <a:rPr lang="en-US" dirty="0"/>
              <a:t>There are two versions of the MASM:</a:t>
            </a:r>
          </a:p>
          <a:p>
            <a:pPr lvl="2"/>
            <a:r>
              <a:rPr lang="en-US" dirty="0"/>
              <a:t>One (ML) for 16-bit and 32-bit assembly sources, and</a:t>
            </a:r>
          </a:p>
          <a:p>
            <a:pPr lvl="2"/>
            <a:r>
              <a:rPr lang="en-US" dirty="0"/>
              <a:t>another (ML64) for 64-bit assembly sources only.</a:t>
            </a:r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C7BDF-9906-446F-8ECC-3DD0C07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98A40A-EFC5-4227-A0AB-5278B399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754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Ejecución de Programas en </a:t>
            </a:r>
            <a:r>
              <a:rPr lang="es-MX" sz="2800" dirty="0" err="1"/>
              <a:t>Leng</a:t>
            </a:r>
            <a:r>
              <a:rPr lang="es-MX" sz="2800" dirty="0"/>
              <a:t>. Ensamblador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2287"/>
          </a:xfrm>
        </p:spPr>
        <p:txBody>
          <a:bodyPr>
            <a:normAutofit/>
          </a:bodyPr>
          <a:lstStyle/>
          <a:p>
            <a:r>
              <a:rPr lang="es-MX" sz="2400" dirty="0"/>
              <a:t>Flujo para ejecutar programas en Ensamblador:</a:t>
            </a:r>
          </a:p>
          <a:p>
            <a:pPr lvl="1"/>
            <a:r>
              <a:rPr lang="es-MX" sz="2000" i="1" dirty="0"/>
              <a:t>Ensamble</a:t>
            </a:r>
            <a:r>
              <a:rPr lang="es-MX" sz="2000" dirty="0"/>
              <a:t> con el Ensamblador </a:t>
            </a:r>
            <a:r>
              <a:rPr lang="es-MX" sz="2000" b="1" dirty="0"/>
              <a:t>MASM</a:t>
            </a:r>
            <a:r>
              <a:rPr lang="es-MX" sz="2000" dirty="0"/>
              <a:t> (</a:t>
            </a:r>
            <a:r>
              <a:rPr lang="es-MX" sz="2000" b="1" dirty="0"/>
              <a:t>M</a:t>
            </a:r>
            <a:r>
              <a:rPr lang="es-MX" sz="2000" dirty="0"/>
              <a:t>acro </a:t>
            </a:r>
            <a:r>
              <a:rPr lang="es-MX" sz="2000" b="1" dirty="0" err="1"/>
              <a:t>AS</a:t>
            </a:r>
            <a:r>
              <a:rPr lang="es-MX" sz="2000" dirty="0" err="1"/>
              <a:t>se</a:t>
            </a:r>
            <a:r>
              <a:rPr lang="es-MX" sz="2000" b="1" dirty="0" err="1"/>
              <a:t>M</a:t>
            </a:r>
            <a:r>
              <a:rPr lang="es-MX" sz="2000" dirty="0" err="1"/>
              <a:t>bler</a:t>
            </a:r>
            <a:r>
              <a:rPr lang="es-MX" sz="2000" dirty="0"/>
              <a:t>)</a:t>
            </a:r>
          </a:p>
          <a:p>
            <a:pPr lvl="1"/>
            <a:r>
              <a:rPr lang="es-MX" sz="2000" i="1" dirty="0"/>
              <a:t>Ligado o vinculado</a:t>
            </a:r>
            <a:r>
              <a:rPr lang="es-MX" sz="2000" dirty="0"/>
              <a:t> (</a:t>
            </a:r>
            <a:r>
              <a:rPr lang="es-MX" sz="2000" dirty="0" err="1"/>
              <a:t>linking</a:t>
            </a:r>
            <a:r>
              <a:rPr lang="es-MX" sz="2000" dirty="0"/>
              <a:t>) con el </a:t>
            </a:r>
            <a:r>
              <a:rPr lang="es-MX" sz="2000" b="1" dirty="0" err="1"/>
              <a:t>Linker</a:t>
            </a:r>
            <a:r>
              <a:rPr lang="es-MX" sz="2000" dirty="0"/>
              <a:t> </a:t>
            </a:r>
          </a:p>
          <a:p>
            <a:pPr lvl="1"/>
            <a:r>
              <a:rPr lang="es-MX" sz="2000" dirty="0"/>
              <a:t>Ejecución de programas en Lenguaje Ensamblador (</a:t>
            </a:r>
            <a:r>
              <a:rPr lang="es-MX" sz="2000" dirty="0" err="1"/>
              <a:t>Assembly</a:t>
            </a:r>
            <a:r>
              <a:rPr lang="es-MX" sz="2000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grpSp>
        <p:nvGrpSpPr>
          <p:cNvPr id="19" name="18 Grupo"/>
          <p:cNvGrpSpPr/>
          <p:nvPr/>
        </p:nvGrpSpPr>
        <p:grpSpPr>
          <a:xfrm>
            <a:off x="1334272" y="3411767"/>
            <a:ext cx="6300923" cy="2972027"/>
            <a:chOff x="1397542" y="2529947"/>
            <a:chExt cx="6300923" cy="2972027"/>
          </a:xfrm>
        </p:grpSpPr>
        <p:sp>
          <p:nvSpPr>
            <p:cNvPr id="20" name="19 Datos almacenados"/>
            <p:cNvSpPr/>
            <p:nvPr/>
          </p:nvSpPr>
          <p:spPr>
            <a:xfrm>
              <a:off x="1397542" y="2875703"/>
              <a:ext cx="1584176" cy="51845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.asm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20 Proceso"/>
            <p:cNvSpPr/>
            <p:nvPr/>
          </p:nvSpPr>
          <p:spPr>
            <a:xfrm>
              <a:off x="1476101" y="376742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MASM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21 Datos almacenados"/>
            <p:cNvSpPr/>
            <p:nvPr/>
          </p:nvSpPr>
          <p:spPr>
            <a:xfrm>
              <a:off x="3600547" y="3767421"/>
              <a:ext cx="1584176" cy="518458"/>
            </a:xfrm>
            <a:prstGeom prst="flowChartOnlineStorage">
              <a:avLst/>
            </a:prstGeom>
            <a:solidFill>
              <a:srgbClr val="00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.obj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22 Datos almacenados"/>
            <p:cNvSpPr/>
            <p:nvPr/>
          </p:nvSpPr>
          <p:spPr>
            <a:xfrm>
              <a:off x="5976601" y="4662229"/>
              <a:ext cx="1584176" cy="518458"/>
            </a:xfrm>
            <a:prstGeom prst="flowChartOnlineStorag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.exe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23 Proceso"/>
            <p:cNvSpPr/>
            <p:nvPr/>
          </p:nvSpPr>
          <p:spPr>
            <a:xfrm>
              <a:off x="6012605" y="376742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</a:rPr>
                <a:t>Linker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24 Conector recto de flecha"/>
            <p:cNvCxnSpPr>
              <a:stCxn id="20" idx="2"/>
            </p:cNvCxnSpPr>
            <p:nvPr/>
          </p:nvCxnSpPr>
          <p:spPr>
            <a:xfrm>
              <a:off x="2189630" y="3394161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endCxn id="22" idx="1"/>
            </p:cNvCxnSpPr>
            <p:nvPr/>
          </p:nvCxnSpPr>
          <p:spPr>
            <a:xfrm>
              <a:off x="2988269" y="4026650"/>
              <a:ext cx="6122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>
              <a:stCxn id="22" idx="3"/>
            </p:cNvCxnSpPr>
            <p:nvPr/>
          </p:nvCxnSpPr>
          <p:spPr>
            <a:xfrm>
              <a:off x="4920694" y="4026650"/>
              <a:ext cx="109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>
              <a:off x="6756357" y="4285879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1505554" y="2529947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fuente</a:t>
              </a:r>
              <a:endParaRPr lang="en-US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708559" y="4285879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objeto</a:t>
              </a:r>
              <a:endParaRPr lang="en-US" sz="14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006277" y="5194197"/>
              <a:ext cx="169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ejecutable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85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Ensamblado</a:t>
            </a:r>
            <a:r>
              <a:rPr lang="en-US" sz="3200" dirty="0"/>
              <a:t> (Assembling)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35423"/>
            <a:ext cx="8229600" cy="477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Ensamblado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actividad</a:t>
            </a:r>
            <a:r>
              <a:rPr lang="en-US" sz="2000" dirty="0"/>
              <a:t>, </a:t>
            </a:r>
            <a:r>
              <a:rPr lang="en-US" sz="2000" dirty="0" err="1"/>
              <a:t>llevada</a:t>
            </a:r>
            <a:r>
              <a:rPr lang="en-US" sz="2000" dirty="0"/>
              <a:t> a </a:t>
            </a:r>
            <a:r>
              <a:rPr lang="en-US" sz="2000" dirty="0" err="1"/>
              <a:t>cabo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 </a:t>
            </a:r>
            <a:r>
              <a:rPr lang="en-US" sz="2000" b="1" dirty="0" err="1"/>
              <a:t>Ensamblador</a:t>
            </a:r>
            <a:r>
              <a:rPr lang="en-US" sz="2000" b="1" dirty="0"/>
              <a:t> (ml.exe)</a:t>
            </a:r>
            <a:r>
              <a:rPr lang="en-US" sz="2000" dirty="0"/>
              <a:t>, de </a:t>
            </a:r>
            <a:r>
              <a:rPr lang="en-US" sz="2000" dirty="0" err="1"/>
              <a:t>traducir</a:t>
            </a:r>
            <a:r>
              <a:rPr lang="en-US" sz="2000" dirty="0"/>
              <a:t> el </a:t>
            </a:r>
            <a:r>
              <a:rPr lang="en-US" sz="2000" dirty="0" err="1"/>
              <a:t>archivo</a:t>
            </a:r>
            <a:r>
              <a:rPr lang="en-US" sz="2000" dirty="0"/>
              <a:t> de entrada (.</a:t>
            </a:r>
            <a:r>
              <a:rPr lang="en-US" sz="2000" dirty="0" err="1"/>
              <a:t>asm</a:t>
            </a:r>
            <a:r>
              <a:rPr lang="en-US" sz="2000" dirty="0"/>
              <a:t>,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fuente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</a:t>
            </a:r>
            <a:r>
              <a:rPr lang="en-US" sz="2000" dirty="0" err="1"/>
              <a:t>Ensamblador</a:t>
            </a:r>
            <a:r>
              <a:rPr lang="en-US" sz="2000" dirty="0"/>
              <a:t>)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</a:t>
            </a:r>
            <a:r>
              <a:rPr lang="en-US" sz="2000" dirty="0" err="1"/>
              <a:t>Máquina</a:t>
            </a:r>
            <a:r>
              <a:rPr lang="en-US" sz="2000" dirty="0"/>
              <a:t>, </a:t>
            </a:r>
            <a:r>
              <a:rPr lang="en-US" sz="2000" dirty="0" err="1"/>
              <a:t>puesto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archivo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(.</a:t>
            </a:r>
            <a:r>
              <a:rPr lang="en-US" sz="2000" i="1" dirty="0" err="1"/>
              <a:t>obj</a:t>
            </a:r>
            <a:r>
              <a:rPr lang="en-US" sz="2000" dirty="0"/>
              <a:t>,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archivo</a:t>
            </a:r>
            <a:r>
              <a:rPr lang="en-US" sz="2000" dirty="0"/>
              <a:t> de </a:t>
            </a:r>
            <a:r>
              <a:rPr lang="en-US" sz="2000" dirty="0" err="1"/>
              <a:t>listado</a:t>
            </a:r>
            <a:r>
              <a:rPr lang="en-US" sz="2000" dirty="0"/>
              <a:t> (.</a:t>
            </a:r>
            <a:r>
              <a:rPr lang="en-US" sz="2000" i="1" dirty="0" err="1"/>
              <a:t>lst</a:t>
            </a:r>
            <a:r>
              <a:rPr lang="en-US" sz="2000" dirty="0"/>
              <a:t>)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68116" y="3270477"/>
            <a:ext cx="1368152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Source</a:t>
            </a:r>
            <a:r>
              <a:rPr lang="es-MX" sz="1400" dirty="0"/>
              <a:t> </a:t>
            </a:r>
            <a:r>
              <a:rPr lang="es-MX" sz="1400" dirty="0" err="1"/>
              <a:t>program</a:t>
            </a:r>
            <a:endParaRPr lang="en-US" sz="1400" dirty="0"/>
          </a:p>
        </p:txBody>
      </p:sp>
      <p:grpSp>
        <p:nvGrpSpPr>
          <p:cNvPr id="6" name="5 Grupo"/>
          <p:cNvGrpSpPr/>
          <p:nvPr/>
        </p:nvGrpSpPr>
        <p:grpSpPr>
          <a:xfrm>
            <a:off x="4360104" y="3616233"/>
            <a:ext cx="3735591" cy="2517648"/>
            <a:chOff x="4360104" y="3616233"/>
            <a:chExt cx="3735591" cy="2517648"/>
          </a:xfrm>
        </p:grpSpPr>
        <p:sp>
          <p:nvSpPr>
            <p:cNvPr id="7" name="6 Datos almacenados"/>
            <p:cNvSpPr/>
            <p:nvPr/>
          </p:nvSpPr>
          <p:spPr>
            <a:xfrm>
              <a:off x="4360104" y="3616233"/>
              <a:ext cx="1584176" cy="51845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.asm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7 Proceso"/>
            <p:cNvSpPr/>
            <p:nvPr/>
          </p:nvSpPr>
          <p:spPr>
            <a:xfrm>
              <a:off x="4438663" y="450795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ml.exe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8 Datos almacenados"/>
            <p:cNvSpPr/>
            <p:nvPr/>
          </p:nvSpPr>
          <p:spPr>
            <a:xfrm>
              <a:off x="4419233" y="5423976"/>
              <a:ext cx="1584176" cy="518458"/>
            </a:xfrm>
            <a:prstGeom prst="flowChartOnlineStorage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>
                  <a:solidFill>
                    <a:schemeClr val="tx1"/>
                  </a:solidFill>
                </a:rPr>
                <a:t>file</a:t>
              </a:r>
              <a:r>
                <a:rPr lang="es-MX" dirty="0">
                  <a:solidFill>
                    <a:schemeClr val="tx1"/>
                  </a:solidFill>
                </a:rPr>
                <a:t>.obj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11 Conector recto de flecha"/>
            <p:cNvCxnSpPr>
              <a:stCxn id="7" idx="2"/>
            </p:cNvCxnSpPr>
            <p:nvPr/>
          </p:nvCxnSpPr>
          <p:spPr>
            <a:xfrm>
              <a:off x="5152192" y="4134691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4550370" y="5887659"/>
              <a:ext cx="136815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Object</a:t>
              </a:r>
              <a:r>
                <a:rPr lang="es-MX" sz="1400" dirty="0"/>
                <a:t> </a:t>
              </a:r>
              <a:r>
                <a:rPr lang="es-MX" sz="1400" dirty="0" err="1"/>
                <a:t>program</a:t>
              </a:r>
              <a:endParaRPr lang="en-US" sz="1400" dirty="0"/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5152192" y="5050716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Datos almacenados"/>
            <p:cNvSpPr/>
            <p:nvPr/>
          </p:nvSpPr>
          <p:spPr>
            <a:xfrm>
              <a:off x="6511519" y="4503074"/>
              <a:ext cx="1584176" cy="518458"/>
            </a:xfrm>
            <a:prstGeom prst="flowChartOnlineStorage">
              <a:avLst/>
            </a:prstGeom>
            <a:solidFill>
              <a:srgbClr val="66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i="1" dirty="0" err="1">
                  <a:solidFill>
                    <a:schemeClr val="tx1"/>
                  </a:solidFill>
                </a:rPr>
                <a:t>file</a:t>
              </a:r>
              <a:r>
                <a:rPr lang="es-MX" dirty="0" err="1">
                  <a:solidFill>
                    <a:schemeClr val="tx1"/>
                  </a:solidFill>
                </a:rPr>
                <a:t>.lst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 de flecha"/>
            <p:cNvCxnSpPr>
              <a:endCxn id="13" idx="1"/>
            </p:cNvCxnSpPr>
            <p:nvPr/>
          </p:nvCxnSpPr>
          <p:spPr>
            <a:xfrm flipV="1">
              <a:off x="5950831" y="4762303"/>
              <a:ext cx="560688" cy="48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6619531" y="4198210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Listing</a:t>
              </a:r>
              <a:r>
                <a:rPr lang="es-MX" sz="1400" dirty="0"/>
                <a:t> file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983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i="1" dirty="0"/>
              <a:t>.</a:t>
            </a:r>
            <a:r>
              <a:rPr lang="en-US" i="1" dirty="0" err="1"/>
              <a:t>lst</a:t>
            </a:r>
            <a:endParaRPr lang="en-U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Muestra</a:t>
            </a:r>
            <a:r>
              <a:rPr lang="en-US" altLang="en-US" dirty="0"/>
              <a:t> la </a:t>
            </a:r>
            <a:r>
              <a:rPr lang="en-US" altLang="en-US" dirty="0" err="1"/>
              <a:t>información</a:t>
            </a:r>
            <a:r>
              <a:rPr lang="en-US" altLang="en-US" dirty="0"/>
              <a:t> que </a:t>
            </a:r>
            <a:r>
              <a:rPr lang="en-US" altLang="en-US" dirty="0" err="1"/>
              <a:t>como</a:t>
            </a:r>
            <a:r>
              <a:rPr lang="en-US" altLang="en-US" dirty="0"/>
              <a:t> el </a:t>
            </a:r>
            <a:r>
              <a:rPr lang="en-US" altLang="en-US" dirty="0" err="1"/>
              <a:t>programa</a:t>
            </a:r>
            <a:r>
              <a:rPr lang="en-US" altLang="en-US" dirty="0"/>
              <a:t> </a:t>
            </a:r>
            <a:r>
              <a:rPr lang="en-US" altLang="en-US" i="1" dirty="0"/>
              <a:t>.</a:t>
            </a:r>
            <a:r>
              <a:rPr lang="en-US" altLang="en-US" i="1" dirty="0" err="1"/>
              <a:t>asm</a:t>
            </a:r>
            <a:r>
              <a:rPr lang="en-US" altLang="en-US" dirty="0"/>
              <a:t> </a:t>
            </a:r>
            <a:r>
              <a:rPr lang="en-US" altLang="en-US" dirty="0" err="1"/>
              <a:t>fue</a:t>
            </a:r>
            <a:r>
              <a:rPr lang="en-US" altLang="en-US" dirty="0"/>
              <a:t> </a:t>
            </a:r>
            <a:r>
              <a:rPr lang="en-US" altLang="en-US" dirty="0" err="1"/>
              <a:t>ensamblado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Contiene</a:t>
            </a:r>
            <a:r>
              <a:rPr lang="en-US" altLang="en-US" dirty="0"/>
              <a:t> </a:t>
            </a:r>
          </a:p>
          <a:p>
            <a:pPr lvl="1"/>
            <a:r>
              <a:rPr lang="es-MX" altLang="en-US" dirty="0"/>
              <a:t>código fuente</a:t>
            </a:r>
            <a:endParaRPr lang="en-US" altLang="en-US" dirty="0"/>
          </a:p>
          <a:p>
            <a:pPr lvl="1"/>
            <a:r>
              <a:rPr lang="es-MX" altLang="en-US" dirty="0"/>
              <a:t>direcciones, </a:t>
            </a:r>
            <a:r>
              <a:rPr lang="es-MX" altLang="en-US" dirty="0" err="1"/>
              <a:t>offsets</a:t>
            </a:r>
            <a:endParaRPr lang="en-US" altLang="en-US" dirty="0"/>
          </a:p>
          <a:p>
            <a:pPr lvl="1"/>
            <a:r>
              <a:rPr lang="en-US" altLang="en-US" dirty="0" err="1"/>
              <a:t>código</a:t>
            </a:r>
            <a:r>
              <a:rPr lang="en-US" altLang="en-US" dirty="0"/>
              <a:t> </a:t>
            </a:r>
            <a:r>
              <a:rPr lang="en-US" altLang="en-US" dirty="0" err="1"/>
              <a:t>objeto</a:t>
            </a:r>
            <a:r>
              <a:rPr lang="en-US" altLang="en-US" dirty="0"/>
              <a:t> (</a:t>
            </a:r>
            <a:r>
              <a:rPr lang="en-US" altLang="en-US" dirty="0" err="1"/>
              <a:t>languaje</a:t>
            </a:r>
            <a:r>
              <a:rPr lang="en-US" altLang="en-US" dirty="0"/>
              <a:t> </a:t>
            </a:r>
            <a:r>
              <a:rPr lang="en-US" altLang="en-US" dirty="0" err="1"/>
              <a:t>máquina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nombres</a:t>
            </a:r>
            <a:r>
              <a:rPr lang="en-US" altLang="en-US" dirty="0"/>
              <a:t> de </a:t>
            </a:r>
            <a:r>
              <a:rPr lang="en-US" altLang="en-US" dirty="0" err="1"/>
              <a:t>los</a:t>
            </a:r>
            <a:r>
              <a:rPr lang="en-US" altLang="en-US" dirty="0"/>
              <a:t> </a:t>
            </a:r>
            <a:r>
              <a:rPr lang="en-US" altLang="en-US" dirty="0" err="1"/>
              <a:t>segmentos</a:t>
            </a:r>
            <a:endParaRPr lang="en-US" altLang="en-US" dirty="0"/>
          </a:p>
          <a:p>
            <a:pPr lvl="1"/>
            <a:r>
              <a:rPr lang="en-US" altLang="en-US" dirty="0" err="1"/>
              <a:t>símbolos</a:t>
            </a:r>
            <a:r>
              <a:rPr lang="en-US" altLang="en-US" dirty="0"/>
              <a:t> (variables, </a:t>
            </a:r>
            <a:r>
              <a:rPr lang="en-US" altLang="en-US" dirty="0" err="1"/>
              <a:t>procedimientos</a:t>
            </a:r>
            <a:r>
              <a:rPr lang="en-US" altLang="en-US" dirty="0"/>
              <a:t>, y </a:t>
            </a:r>
            <a:r>
              <a:rPr lang="en-US" altLang="en-US" dirty="0" err="1"/>
              <a:t>constantes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104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Ligado</a:t>
            </a:r>
            <a:r>
              <a:rPr lang="en-US" sz="3200" dirty="0"/>
              <a:t> o </a:t>
            </a:r>
            <a:r>
              <a:rPr lang="en-US" sz="3200" dirty="0" err="1"/>
              <a:t>Vinculado</a:t>
            </a:r>
            <a:r>
              <a:rPr lang="en-US" sz="3200" dirty="0"/>
              <a:t> (Linking)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35423"/>
            <a:ext cx="8229600" cy="477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Ligado</a:t>
            </a:r>
            <a:r>
              <a:rPr lang="en-US" sz="2000" b="1" dirty="0"/>
              <a:t> o </a:t>
            </a:r>
            <a:r>
              <a:rPr lang="en-US" sz="2000" b="1" dirty="0" err="1"/>
              <a:t>vinculado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actividad</a:t>
            </a:r>
            <a:r>
              <a:rPr lang="en-US" sz="2000" dirty="0"/>
              <a:t>, </a:t>
            </a:r>
            <a:r>
              <a:rPr lang="en-US" sz="2000" dirty="0" err="1"/>
              <a:t>desarrollada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</a:t>
            </a:r>
            <a:r>
              <a:rPr lang="en-US" sz="2000" b="1" dirty="0" err="1"/>
              <a:t>Ligador</a:t>
            </a:r>
            <a:r>
              <a:rPr lang="en-US" sz="2000" b="1" dirty="0"/>
              <a:t> </a:t>
            </a:r>
            <a:r>
              <a:rPr lang="en-US" sz="2000" b="1" dirty="0" smtClean="0"/>
              <a:t>(link.exe</a:t>
            </a:r>
            <a:r>
              <a:rPr lang="en-US" sz="2000" b="1" dirty="0"/>
              <a:t>)</a:t>
            </a:r>
            <a:r>
              <a:rPr lang="en-US" sz="2000" dirty="0"/>
              <a:t>, de </a:t>
            </a:r>
            <a:r>
              <a:rPr lang="en-US" sz="2000" dirty="0" err="1"/>
              <a:t>tomar</a:t>
            </a:r>
            <a:r>
              <a:rPr lang="en-US" sz="2000" dirty="0"/>
              <a:t> el 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(.</a:t>
            </a:r>
            <a:r>
              <a:rPr lang="en-US" sz="2000" i="1" dirty="0" err="1"/>
              <a:t>obj</a:t>
            </a:r>
            <a:r>
              <a:rPr lang="en-US" sz="2000" dirty="0"/>
              <a:t>), </a:t>
            </a:r>
            <a:r>
              <a:rPr lang="en-US" sz="2000" dirty="0" err="1"/>
              <a:t>revisando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contiene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llamada</a:t>
            </a:r>
            <a:r>
              <a:rPr lang="en-US" sz="2000" dirty="0"/>
              <a:t> a </a:t>
            </a:r>
            <a:r>
              <a:rPr lang="en-US" sz="2000" dirty="0" err="1"/>
              <a:t>procedimientos</a:t>
            </a:r>
            <a:r>
              <a:rPr lang="en-US" sz="2000" dirty="0"/>
              <a:t>  o </a:t>
            </a:r>
            <a:r>
              <a:rPr lang="en-US" sz="2000" dirty="0" err="1"/>
              <a:t>funciones</a:t>
            </a:r>
            <a:r>
              <a:rPr lang="en-US" sz="2000" dirty="0"/>
              <a:t> de </a:t>
            </a:r>
            <a:r>
              <a:rPr lang="en-US" sz="2000" dirty="0" err="1"/>
              <a:t>librería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ligador</a:t>
            </a:r>
            <a:r>
              <a:rPr lang="en-US" sz="2000" dirty="0"/>
              <a:t>, </a:t>
            </a:r>
            <a:r>
              <a:rPr lang="en-US" sz="2000" dirty="0" err="1"/>
              <a:t>copia</a:t>
            </a:r>
            <a:r>
              <a:rPr lang="en-US" sz="2000" dirty="0"/>
              <a:t> </a:t>
            </a:r>
            <a:r>
              <a:rPr lang="en-US" sz="2000" dirty="0" err="1"/>
              <a:t>cualesquier</a:t>
            </a:r>
            <a:r>
              <a:rPr lang="en-US" sz="2000" dirty="0"/>
              <a:t> </a:t>
            </a:r>
            <a:r>
              <a:rPr lang="en-US" sz="2000" dirty="0" err="1"/>
              <a:t>procedimeinto</a:t>
            </a:r>
            <a:r>
              <a:rPr lang="en-US" sz="2000" dirty="0"/>
              <a:t> o </a:t>
            </a:r>
            <a:r>
              <a:rPr lang="en-US" sz="2000" dirty="0" err="1"/>
              <a:t>función</a:t>
            </a:r>
            <a:r>
              <a:rPr lang="en-US" sz="2000" dirty="0"/>
              <a:t> de la </a:t>
            </a:r>
            <a:r>
              <a:rPr lang="en-US" sz="2000" dirty="0" err="1"/>
              <a:t>librería</a:t>
            </a:r>
            <a:r>
              <a:rPr lang="en-US" sz="2000" dirty="0"/>
              <a:t>, </a:t>
            </a:r>
            <a:r>
              <a:rPr lang="en-US" sz="2000" dirty="0" err="1" smtClean="0"/>
              <a:t>agregándolo</a:t>
            </a:r>
            <a:r>
              <a:rPr lang="en-US" sz="2000" dirty="0" smtClean="0"/>
              <a:t> </a:t>
            </a:r>
            <a:r>
              <a:rPr lang="en-US" sz="2000" dirty="0"/>
              <a:t>al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, y </a:t>
            </a:r>
            <a:r>
              <a:rPr lang="en-US" sz="2000" dirty="0" err="1"/>
              <a:t>produciendo</a:t>
            </a:r>
            <a:r>
              <a:rPr lang="en-US" sz="2000" dirty="0"/>
              <a:t> el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ejecutable</a:t>
            </a:r>
            <a:r>
              <a:rPr lang="en-US" sz="2000" dirty="0"/>
              <a:t> (.</a:t>
            </a:r>
            <a:r>
              <a:rPr lang="en-US" sz="2000" i="1" dirty="0"/>
              <a:t>exe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s-MX" sz="2000" dirty="0"/>
              <a:t>El archivo ejecutable contiene el </a:t>
            </a:r>
            <a:r>
              <a:rPr lang="es-MX" sz="2000" i="1" dirty="0" err="1"/>
              <a:t>program</a:t>
            </a:r>
            <a:r>
              <a:rPr lang="es-MX" sz="2000" dirty="0"/>
              <a:t>  a ser ejecutado por el Sistema Operativo.</a:t>
            </a:r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19" name="18 Datos almacenados"/>
          <p:cNvSpPr/>
          <p:nvPr/>
        </p:nvSpPr>
        <p:spPr>
          <a:xfrm>
            <a:off x="4595793" y="3803782"/>
            <a:ext cx="1584176" cy="518458"/>
          </a:xfrm>
          <a:prstGeom prst="flowChartOnlineStorage">
            <a:avLst/>
          </a:prstGeom>
          <a:solidFill>
            <a:srgbClr val="00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>
                <a:solidFill>
                  <a:schemeClr val="tx1"/>
                </a:solidFill>
              </a:rPr>
              <a:t>file</a:t>
            </a:r>
            <a:r>
              <a:rPr lang="es-MX" dirty="0">
                <a:solidFill>
                  <a:schemeClr val="tx1"/>
                </a:solidFill>
              </a:rPr>
              <a:t>.obj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Datos almacenados"/>
          <p:cNvSpPr/>
          <p:nvPr/>
        </p:nvSpPr>
        <p:spPr>
          <a:xfrm>
            <a:off x="4608125" y="5563027"/>
            <a:ext cx="1584176" cy="518458"/>
          </a:xfrm>
          <a:prstGeom prst="flowChartOnlineStorag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>
                <a:solidFill>
                  <a:schemeClr val="tx1"/>
                </a:solidFill>
              </a:rPr>
              <a:t>file</a:t>
            </a:r>
            <a:r>
              <a:rPr lang="es-MX" dirty="0">
                <a:solidFill>
                  <a:schemeClr val="tx1"/>
                </a:solidFill>
              </a:rPr>
              <a:t>.exe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Proceso"/>
          <p:cNvSpPr/>
          <p:nvPr/>
        </p:nvSpPr>
        <p:spPr>
          <a:xfrm>
            <a:off x="4644129" y="4668219"/>
            <a:ext cx="1512168" cy="518458"/>
          </a:xfrm>
          <a:prstGeom prst="flowChartProcess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</a:t>
            </a:r>
            <a:r>
              <a:rPr lang="es-MX" dirty="0" smtClean="0">
                <a:solidFill>
                  <a:schemeClr val="tx1"/>
                </a:solidFill>
              </a:rPr>
              <a:t>ink.exe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21 Conector recto de flecha"/>
          <p:cNvCxnSpPr>
            <a:endCxn id="21" idx="0"/>
          </p:cNvCxnSpPr>
          <p:nvPr/>
        </p:nvCxnSpPr>
        <p:spPr>
          <a:xfrm>
            <a:off x="5387881" y="4322240"/>
            <a:ext cx="12332" cy="3459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5387881" y="5186677"/>
            <a:ext cx="0" cy="3732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703805" y="3472205"/>
            <a:ext cx="148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Programa objeto</a:t>
            </a:r>
            <a:endParaRPr lang="en-U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37801" y="6094995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Programa ejecutable</a:t>
            </a:r>
            <a:endParaRPr lang="en-US" sz="1400" dirty="0"/>
          </a:p>
        </p:txBody>
      </p:sp>
      <p:sp>
        <p:nvSpPr>
          <p:cNvPr id="26" name="25 Datos almacenados"/>
          <p:cNvSpPr/>
          <p:nvPr/>
        </p:nvSpPr>
        <p:spPr>
          <a:xfrm>
            <a:off x="2411760" y="4634225"/>
            <a:ext cx="1728192" cy="518458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 err="1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26" idx="3"/>
            <a:endCxn id="21" idx="1"/>
          </p:cNvCxnSpPr>
          <p:nvPr/>
        </p:nvCxnSpPr>
        <p:spPr>
          <a:xfrm>
            <a:off x="3851920" y="4893454"/>
            <a:ext cx="792209" cy="339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411760" y="4302648"/>
            <a:ext cx="162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Lista de </a:t>
            </a:r>
            <a:r>
              <a:rPr lang="es-MX" sz="1400" dirty="0" err="1"/>
              <a:t>procedures</a:t>
            </a:r>
            <a:endParaRPr lang="en-US" sz="1400" dirty="0"/>
          </a:p>
        </p:txBody>
      </p:sp>
      <p:sp>
        <p:nvSpPr>
          <p:cNvPr id="30" name="29 Datos almacenados"/>
          <p:cNvSpPr/>
          <p:nvPr/>
        </p:nvSpPr>
        <p:spPr>
          <a:xfrm>
            <a:off x="6650838" y="3912607"/>
            <a:ext cx="1584176" cy="518458"/>
          </a:xfrm>
          <a:prstGeom prst="flowChartOnlineStorag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 err="1">
                <a:solidFill>
                  <a:schemeClr val="tx1"/>
                </a:solidFill>
              </a:rPr>
              <a:t>file</a:t>
            </a:r>
            <a:r>
              <a:rPr lang="es-MX" dirty="0" err="1">
                <a:solidFill>
                  <a:schemeClr val="tx1"/>
                </a:solidFill>
              </a:rPr>
              <a:t>.map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30 Datos almacenados"/>
          <p:cNvSpPr/>
          <p:nvPr/>
        </p:nvSpPr>
        <p:spPr>
          <a:xfrm>
            <a:off x="6650838" y="4610425"/>
            <a:ext cx="1584176" cy="518458"/>
          </a:xfrm>
          <a:prstGeom prst="flowChartOnlineStorag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 err="1">
                <a:solidFill>
                  <a:schemeClr val="tx1"/>
                </a:solidFill>
              </a:rPr>
              <a:t>file</a:t>
            </a:r>
            <a:r>
              <a:rPr lang="es-MX" dirty="0" err="1">
                <a:solidFill>
                  <a:schemeClr val="tx1"/>
                </a:solidFill>
              </a:rPr>
              <a:t>.ilk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31 Datos almacenados"/>
          <p:cNvSpPr/>
          <p:nvPr/>
        </p:nvSpPr>
        <p:spPr>
          <a:xfrm>
            <a:off x="6661518" y="5345243"/>
            <a:ext cx="1584176" cy="518458"/>
          </a:xfrm>
          <a:prstGeom prst="flowChartOnlineStorag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>
                <a:solidFill>
                  <a:schemeClr val="tx1"/>
                </a:solidFill>
              </a:rPr>
              <a:t>file</a:t>
            </a:r>
            <a:r>
              <a:rPr lang="es-MX" dirty="0">
                <a:solidFill>
                  <a:schemeClr val="tx1"/>
                </a:solidFill>
              </a:rPr>
              <a:t>.pdb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32 Conector recto de flecha"/>
          <p:cNvCxnSpPr>
            <a:endCxn id="30" idx="1"/>
          </p:cNvCxnSpPr>
          <p:nvPr/>
        </p:nvCxnSpPr>
        <p:spPr>
          <a:xfrm flipV="1">
            <a:off x="6156297" y="4171836"/>
            <a:ext cx="494541" cy="4963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6166977" y="4869654"/>
            <a:ext cx="483861" cy="708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endCxn id="32" idx="1"/>
          </p:cNvCxnSpPr>
          <p:nvPr/>
        </p:nvCxnSpPr>
        <p:spPr>
          <a:xfrm>
            <a:off x="6166977" y="5186677"/>
            <a:ext cx="494541" cy="417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650838" y="355967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Archivo </a:t>
            </a:r>
            <a:r>
              <a:rPr lang="es-MX" sz="1400" dirty="0" err="1"/>
              <a:t>Map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556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</a:t>
            </a:r>
            <a:r>
              <a:rPr lang="es-MX" i="1" dirty="0" err="1"/>
              <a:t>map</a:t>
            </a:r>
            <a:r>
              <a:rPr lang="es-MX" dirty="0"/>
              <a:t>, </a:t>
            </a:r>
            <a:r>
              <a:rPr lang="es-MX" i="1" dirty="0" err="1"/>
              <a:t>ilk</a:t>
            </a:r>
            <a:r>
              <a:rPr lang="es-MX" dirty="0"/>
              <a:t> and </a:t>
            </a:r>
            <a:r>
              <a:rPr lang="es-MX" i="1" dirty="0" err="1"/>
              <a:t>pdb</a:t>
            </a:r>
            <a:endParaRPr lang="en-U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i="1" dirty="0"/>
              <a:t>map</a:t>
            </a:r>
            <a:r>
              <a:rPr lang="en-US" altLang="en-US" dirty="0"/>
              <a:t>, </a:t>
            </a:r>
            <a:r>
              <a:rPr lang="en-US" altLang="en-US" dirty="0" err="1"/>
              <a:t>información</a:t>
            </a:r>
            <a:r>
              <a:rPr lang="en-US" altLang="en-US" dirty="0"/>
              <a:t> textual de </a:t>
            </a:r>
            <a:r>
              <a:rPr lang="en-US" altLang="en-US" dirty="0" err="1"/>
              <a:t>cada</a:t>
            </a:r>
            <a:r>
              <a:rPr lang="en-US" altLang="en-US" dirty="0"/>
              <a:t> </a:t>
            </a:r>
            <a:r>
              <a:rPr lang="en-US" altLang="en-US" dirty="0" err="1"/>
              <a:t>segmento</a:t>
            </a:r>
            <a:r>
              <a:rPr lang="en-US" altLang="en-US" dirty="0"/>
              <a:t> de </a:t>
            </a:r>
            <a:r>
              <a:rPr lang="en-US" altLang="en-US" dirty="0" err="1"/>
              <a:t>programa</a:t>
            </a:r>
            <a:r>
              <a:rPr lang="en-US" altLang="en-US" dirty="0"/>
              <a:t>:</a:t>
            </a:r>
          </a:p>
          <a:p>
            <a:pPr lvl="1"/>
            <a:r>
              <a:rPr lang="es-MX" altLang="en-US" dirty="0"/>
              <a:t>dirección inicial</a:t>
            </a:r>
            <a:endParaRPr lang="en-US" altLang="en-US" dirty="0"/>
          </a:p>
          <a:p>
            <a:pPr lvl="1"/>
            <a:r>
              <a:rPr lang="es-MX" altLang="en-US" dirty="0"/>
              <a:t>dirección final</a:t>
            </a:r>
            <a:endParaRPr lang="en-US" altLang="en-US" dirty="0"/>
          </a:p>
          <a:p>
            <a:pPr lvl="1"/>
            <a:r>
              <a:rPr lang="es-MX" altLang="en-US" dirty="0"/>
              <a:t>tamaño</a:t>
            </a:r>
            <a:endParaRPr lang="en-US" altLang="en-US" dirty="0"/>
          </a:p>
          <a:p>
            <a:pPr lvl="1"/>
            <a:r>
              <a:rPr lang="es-MX" altLang="en-US" dirty="0"/>
              <a:t>tipo de segmento</a:t>
            </a:r>
            <a:endParaRPr lang="en-US" altLang="en-US" dirty="0"/>
          </a:p>
          <a:p>
            <a:r>
              <a:rPr lang="en-US" altLang="en-US" i="1" dirty="0"/>
              <a:t>ilk</a:t>
            </a:r>
            <a:r>
              <a:rPr lang="en-US" altLang="en-US" dirty="0"/>
              <a:t>, o </a:t>
            </a:r>
            <a:r>
              <a:rPr lang="en-US" altLang="en-US" dirty="0" err="1"/>
              <a:t>estatus</a:t>
            </a:r>
            <a:r>
              <a:rPr lang="en-US" altLang="en-US" dirty="0"/>
              <a:t> de </a:t>
            </a:r>
            <a:r>
              <a:rPr lang="en-US" altLang="en-US" dirty="0" err="1"/>
              <a:t>ligado</a:t>
            </a:r>
            <a:r>
              <a:rPr lang="en-US" altLang="en-US" dirty="0"/>
              <a:t> incremental:</a:t>
            </a:r>
          </a:p>
          <a:p>
            <a:pPr lvl="1"/>
            <a:r>
              <a:rPr lang="en-US" altLang="en-US" dirty="0" err="1"/>
              <a:t>útil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ligados</a:t>
            </a:r>
            <a:r>
              <a:rPr lang="en-US" altLang="en-US" dirty="0"/>
              <a:t> </a:t>
            </a:r>
            <a:r>
              <a:rPr lang="en-US" altLang="en-US" dirty="0" err="1"/>
              <a:t>incrementales</a:t>
            </a:r>
            <a:r>
              <a:rPr lang="en-US" altLang="en-US" dirty="0"/>
              <a:t> </a:t>
            </a:r>
            <a:r>
              <a:rPr lang="en-US" altLang="en-US" dirty="0" err="1"/>
              <a:t>subsecuentes</a:t>
            </a:r>
            <a:r>
              <a:rPr lang="en-US" altLang="en-US" dirty="0"/>
              <a:t> </a:t>
            </a:r>
          </a:p>
          <a:p>
            <a:r>
              <a:rPr lang="en-US" i="1" dirty="0" err="1"/>
              <a:t>pdb</a:t>
            </a:r>
            <a:r>
              <a:rPr lang="en-US" dirty="0"/>
              <a:t>, o </a:t>
            </a:r>
            <a:r>
              <a:rPr lang="en-US" i="1" dirty="0" err="1"/>
              <a:t>archivo</a:t>
            </a:r>
            <a:r>
              <a:rPr lang="en-US" i="1" dirty="0"/>
              <a:t> base de </a:t>
            </a:r>
            <a:r>
              <a:rPr lang="en-US" i="1" dirty="0" err="1"/>
              <a:t>datos</a:t>
            </a:r>
            <a:r>
              <a:rPr lang="en-US" i="1" dirty="0"/>
              <a:t> </a:t>
            </a:r>
            <a:r>
              <a:rPr lang="en-US" dirty="0"/>
              <a:t>del </a:t>
            </a:r>
            <a:r>
              <a:rPr lang="en-US" dirty="0" err="1"/>
              <a:t>programa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propósitos</a:t>
            </a:r>
            <a:r>
              <a:rPr lang="en-US" dirty="0"/>
              <a:t> de debugging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541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REMEMBER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 err="1"/>
              <a:t>Keep</a:t>
            </a:r>
            <a:r>
              <a:rPr lang="es-MX" sz="3600" dirty="0"/>
              <a:t> in </a:t>
            </a:r>
            <a:r>
              <a:rPr lang="es-MX" sz="3600" dirty="0" err="1"/>
              <a:t>mind</a:t>
            </a:r>
            <a:r>
              <a:rPr lang="es-MX" sz="3600" dirty="0"/>
              <a:t>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 err="1"/>
              <a:t>Having</a:t>
            </a:r>
            <a:r>
              <a:rPr lang="es-MX" sz="3600" dirty="0"/>
              <a:t> </a:t>
            </a:r>
            <a:r>
              <a:rPr lang="es-MX" sz="3600" dirty="0" err="1"/>
              <a:t>modified</a:t>
            </a:r>
            <a:r>
              <a:rPr lang="es-MX" sz="3600" dirty="0"/>
              <a:t> </a:t>
            </a: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b="1" dirty="0"/>
              <a:t>.</a:t>
            </a:r>
            <a:r>
              <a:rPr lang="es-MX" sz="3600" b="1" i="1" dirty="0" err="1"/>
              <a:t>asm</a:t>
            </a:r>
            <a:r>
              <a:rPr lang="es-MX" sz="3600" dirty="0"/>
              <a:t> file, </a:t>
            </a:r>
            <a:r>
              <a:rPr lang="es-MX" sz="3600" dirty="0" err="1"/>
              <a:t>it</a:t>
            </a:r>
            <a:r>
              <a:rPr lang="es-MX" sz="3600" dirty="0"/>
              <a:t> </a:t>
            </a:r>
            <a:r>
              <a:rPr lang="es-MX" sz="3600" dirty="0" err="1"/>
              <a:t>is</a:t>
            </a:r>
            <a:r>
              <a:rPr lang="es-MX" sz="3600" dirty="0"/>
              <a:t> </a:t>
            </a:r>
            <a:r>
              <a:rPr lang="es-MX" sz="3600" dirty="0" err="1"/>
              <a:t>required</a:t>
            </a:r>
            <a:r>
              <a:rPr lang="es-MX" sz="3600" dirty="0"/>
              <a:t> to re-</a:t>
            </a:r>
            <a:r>
              <a:rPr lang="es-MX" sz="3600" dirty="0" err="1"/>
              <a:t>assemble</a:t>
            </a:r>
            <a:r>
              <a:rPr lang="es-MX" sz="3600" dirty="0"/>
              <a:t> </a:t>
            </a:r>
            <a:r>
              <a:rPr lang="es-MX" sz="3600" dirty="0" err="1"/>
              <a:t>it</a:t>
            </a:r>
            <a:r>
              <a:rPr lang="es-MX" sz="3600" dirty="0"/>
              <a:t> up, </a:t>
            </a:r>
            <a:r>
              <a:rPr lang="es-MX" sz="3600" dirty="0" err="1"/>
              <a:t>bounding</a:t>
            </a:r>
            <a:r>
              <a:rPr lang="es-MX" sz="3600" dirty="0"/>
              <a:t> </a:t>
            </a: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dirty="0" err="1"/>
              <a:t>assembler</a:t>
            </a:r>
            <a:r>
              <a:rPr lang="es-MX" sz="3600" dirty="0"/>
              <a:t> to produce a new </a:t>
            </a:r>
            <a:r>
              <a:rPr lang="es-MX" sz="3600" b="1" dirty="0"/>
              <a:t>.</a:t>
            </a:r>
            <a:r>
              <a:rPr lang="es-MX" sz="3600" b="1" i="1" dirty="0" err="1"/>
              <a:t>obj</a:t>
            </a:r>
            <a:r>
              <a:rPr lang="es-MX" sz="3600" dirty="0"/>
              <a:t> file.</a:t>
            </a:r>
          </a:p>
          <a:p>
            <a:pPr marL="0" indent="0">
              <a:buNone/>
            </a:pPr>
            <a:r>
              <a:rPr lang="es-MX" sz="3600" dirty="0">
                <a:solidFill>
                  <a:srgbClr val="FF0000"/>
                </a:solidFill>
              </a:rPr>
              <a:t>AND</a:t>
            </a:r>
            <a:r>
              <a:rPr lang="es-MX" sz="3600" dirty="0"/>
              <a:t>, and </a:t>
            </a:r>
            <a:r>
              <a:rPr lang="es-MX" sz="3600" dirty="0" err="1"/>
              <a:t>by</a:t>
            </a:r>
            <a:r>
              <a:rPr lang="es-MX" sz="3600" dirty="0"/>
              <a:t> </a:t>
            </a: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dirty="0" err="1"/>
              <a:t>way</a:t>
            </a:r>
            <a:r>
              <a:rPr lang="es-MX" sz="3600" dirty="0"/>
              <a:t>, </a:t>
            </a:r>
            <a:r>
              <a:rPr lang="es-MX" sz="3600" dirty="0" err="1"/>
              <a:t>it</a:t>
            </a:r>
            <a:r>
              <a:rPr lang="es-MX" sz="3600" dirty="0"/>
              <a:t> </a:t>
            </a:r>
            <a:r>
              <a:rPr lang="es-MX" sz="3600" dirty="0" err="1"/>
              <a:t>is</a:t>
            </a:r>
            <a:r>
              <a:rPr lang="es-MX" sz="3600" dirty="0"/>
              <a:t> </a:t>
            </a:r>
            <a:r>
              <a:rPr lang="es-MX" sz="3600" dirty="0" err="1"/>
              <a:t>required</a:t>
            </a:r>
            <a:r>
              <a:rPr lang="es-MX" sz="3600" dirty="0"/>
              <a:t> to </a:t>
            </a:r>
            <a:r>
              <a:rPr lang="es-MX" sz="3600" dirty="0" err="1"/>
              <a:t>build</a:t>
            </a:r>
            <a:r>
              <a:rPr lang="es-MX" sz="3600" dirty="0"/>
              <a:t> a new </a:t>
            </a:r>
            <a:r>
              <a:rPr lang="es-MX" sz="3600" b="1" dirty="0"/>
              <a:t>.</a:t>
            </a:r>
            <a:r>
              <a:rPr lang="es-MX" sz="3600" b="1" i="1" dirty="0" err="1"/>
              <a:t>exe</a:t>
            </a:r>
            <a:r>
              <a:rPr lang="es-MX" sz="3600" dirty="0"/>
              <a:t> file, </a:t>
            </a:r>
            <a:r>
              <a:rPr lang="es-MX" sz="3600" dirty="0" err="1"/>
              <a:t>linking</a:t>
            </a:r>
            <a:r>
              <a:rPr lang="es-MX" sz="3600" dirty="0"/>
              <a:t> </a:t>
            </a: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b="1" dirty="0"/>
              <a:t>.</a:t>
            </a:r>
            <a:r>
              <a:rPr lang="es-MX" sz="3600" b="1" i="1" dirty="0" err="1"/>
              <a:t>obj</a:t>
            </a:r>
            <a:r>
              <a:rPr lang="es-MX" sz="3600" dirty="0"/>
              <a:t> file </a:t>
            </a:r>
            <a:r>
              <a:rPr lang="es-MX" sz="3600" dirty="0" err="1"/>
              <a:t>again</a:t>
            </a:r>
            <a:r>
              <a:rPr lang="es-MX" sz="3600" dirty="0"/>
              <a:t>.</a:t>
            </a:r>
            <a:endParaRPr lang="es-MX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126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Running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i="1" dirty="0"/>
              <a:t>Running</a:t>
            </a:r>
            <a:r>
              <a:rPr lang="en-US" altLang="en-US" dirty="0"/>
              <a:t>, or the act where the CPU executes the executable program, first, the operating system </a:t>
            </a:r>
            <a:r>
              <a:rPr lang="en-US" altLang="en-US" b="1" i="1" dirty="0"/>
              <a:t>loader</a:t>
            </a:r>
            <a:r>
              <a:rPr lang="en-US" altLang="en-US" dirty="0"/>
              <a:t> utility reads the executable ﬁle into memory and branches the CPU to the program’s starting address, and the program begins to execute.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Command</a:t>
            </a:r>
            <a:r>
              <a:rPr lang="es-MX" dirty="0"/>
              <a:t> to run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b="1" i="1" dirty="0"/>
              <a:t>file.exe</a:t>
            </a:r>
            <a:endParaRPr lang="es-MX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329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620</Words>
  <Application>Microsoft Office PowerPoint</Application>
  <PresentationFormat>Presentación en pantalla (4:3)</PresentationFormat>
  <Paragraphs>113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Tema de Office</vt:lpstr>
      <vt:lpstr>ORGANIZACIÓN Y PROGRAMACIÓN DE COMPUTADORAS</vt:lpstr>
      <vt:lpstr>MS-MASM</vt:lpstr>
      <vt:lpstr>Ejecución de Programas en Leng. Ensamblador</vt:lpstr>
      <vt:lpstr>Ensamblado (Assembling)</vt:lpstr>
      <vt:lpstr>Archivo .lst</vt:lpstr>
      <vt:lpstr>Ligado o Vinculado (Linking)</vt:lpstr>
      <vt:lpstr>Archivos map, ilk and pdb</vt:lpstr>
      <vt:lpstr>REMEMBER</vt:lpstr>
      <vt:lpstr>Running</vt:lpstr>
      <vt:lpstr>Instalación del ambiente usuario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205</cp:revision>
  <dcterms:created xsi:type="dcterms:W3CDTF">2014-08-28T12:23:32Z</dcterms:created>
  <dcterms:modified xsi:type="dcterms:W3CDTF">2019-09-30T22:22:33Z</dcterms:modified>
</cp:coreProperties>
</file>