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04" r:id="rId3"/>
    <p:sldId id="305" r:id="rId4"/>
    <p:sldId id="308" r:id="rId5"/>
    <p:sldId id="310" r:id="rId6"/>
    <p:sldId id="306" r:id="rId7"/>
    <p:sldId id="311" r:id="rId8"/>
    <p:sldId id="312" r:id="rId9"/>
    <p:sldId id="303" r:id="rId10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71ECD-BCE0-4A7E-BB52-54478692D5DD}" type="datetimeFigureOut">
              <a:rPr lang="es-MX" smtClean="0"/>
              <a:t>23/10/2019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E142-9A5C-4035-851D-70DD574824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18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23/10/2019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23/10/2019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23/10/2019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23/10/2019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23/10/2019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23/10/2019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23/10/2019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23/10/2019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Addressing</a:t>
            </a:r>
            <a:r>
              <a:rPr lang="es-MX" dirty="0"/>
              <a:t> </a:t>
            </a:r>
            <a:r>
              <a:rPr lang="es-MX" dirty="0" err="1"/>
              <a:t>Operands</a:t>
            </a:r>
            <a:r>
              <a:rPr lang="es-MX" dirty="0"/>
              <a:t> - 4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approaches</a:t>
            </a:r>
            <a:endParaRPr lang="es-MX" dirty="0"/>
          </a:p>
          <a:p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Indirect</a:t>
            </a:r>
            <a:r>
              <a:rPr lang="es-MX" dirty="0"/>
              <a:t> </a:t>
            </a:r>
            <a:r>
              <a:rPr lang="es-MX" dirty="0" err="1"/>
              <a:t>operands</a:t>
            </a:r>
            <a:endParaRPr lang="es-MX" dirty="0"/>
          </a:p>
          <a:p>
            <a:pPr lvl="1"/>
            <a:r>
              <a:rPr lang="es-MX" b="1" dirty="0"/>
              <a:t>[</a:t>
            </a:r>
            <a:r>
              <a:rPr lang="es-MX" i="1" dirty="0" err="1"/>
              <a:t>reg</a:t>
            </a:r>
            <a:r>
              <a:rPr lang="es-MX" b="1" dirty="0"/>
              <a:t>]</a:t>
            </a:r>
            <a:r>
              <a:rPr lang="es-MX" dirty="0"/>
              <a:t> </a:t>
            </a:r>
          </a:p>
          <a:p>
            <a:pPr lvl="2"/>
            <a:r>
              <a:rPr lang="es-MX" b="1" i="1" dirty="0" err="1"/>
              <a:t>reg</a:t>
            </a:r>
            <a:r>
              <a:rPr lang="es-MX" dirty="0"/>
              <a:t> </a:t>
            </a:r>
            <a:r>
              <a:rPr lang="es-MX" dirty="0" err="1"/>
              <a:t>contains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address</a:t>
            </a:r>
            <a:r>
              <a:rPr lang="es-MX" dirty="0"/>
              <a:t> (</a:t>
            </a:r>
            <a:r>
              <a:rPr lang="es-MX" i="1" dirty="0"/>
              <a:t>offset</a:t>
            </a:r>
            <a:r>
              <a:rPr lang="es-MX" dirty="0"/>
              <a:t>)</a:t>
            </a:r>
          </a:p>
          <a:p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Indexed</a:t>
            </a:r>
            <a:r>
              <a:rPr lang="es-MX" dirty="0"/>
              <a:t> </a:t>
            </a:r>
            <a:r>
              <a:rPr lang="es-MX" dirty="0" err="1"/>
              <a:t>operands</a:t>
            </a:r>
            <a:r>
              <a:rPr lang="es-MX" dirty="0"/>
              <a:t> (</a:t>
            </a:r>
            <a:r>
              <a:rPr lang="es-MX" sz="2000" dirty="0" err="1"/>
              <a:t>also</a:t>
            </a:r>
            <a:r>
              <a:rPr lang="es-MX" sz="2000" dirty="0"/>
              <a:t> </a:t>
            </a:r>
            <a:r>
              <a:rPr lang="es-MX" sz="2000" dirty="0" err="1"/>
              <a:t>Indexed</a:t>
            </a:r>
            <a:r>
              <a:rPr lang="es-MX" sz="2000" dirty="0"/>
              <a:t> </a:t>
            </a:r>
            <a:r>
              <a:rPr lang="es-MX" sz="2000" dirty="0" err="1"/>
              <a:t>Addressing</a:t>
            </a:r>
            <a:r>
              <a:rPr lang="es-MX" dirty="0"/>
              <a:t>)</a:t>
            </a:r>
          </a:p>
          <a:p>
            <a:pPr lvl="1"/>
            <a:r>
              <a:rPr lang="es-MX" i="1" dirty="0" err="1"/>
              <a:t>constant</a:t>
            </a:r>
            <a:r>
              <a:rPr lang="es-MX" i="1" dirty="0"/>
              <a:t> </a:t>
            </a:r>
            <a:r>
              <a:rPr lang="es-MX" b="1" dirty="0"/>
              <a:t>[</a:t>
            </a:r>
            <a:r>
              <a:rPr lang="es-MX" i="1" dirty="0" err="1"/>
              <a:t>reg</a:t>
            </a:r>
            <a:r>
              <a:rPr lang="es-MX" b="1" dirty="0"/>
              <a:t>]                      [</a:t>
            </a:r>
            <a:r>
              <a:rPr lang="es-MX" i="1" dirty="0" err="1"/>
              <a:t>constant</a:t>
            </a:r>
            <a:r>
              <a:rPr lang="es-MX" i="1" dirty="0"/>
              <a:t> + </a:t>
            </a:r>
            <a:r>
              <a:rPr lang="es-MX" i="1" dirty="0" err="1"/>
              <a:t>reg</a:t>
            </a:r>
            <a:r>
              <a:rPr lang="es-MX" b="1" dirty="0"/>
              <a:t>]</a:t>
            </a:r>
            <a:r>
              <a:rPr lang="es-MX" dirty="0"/>
              <a:t> </a:t>
            </a:r>
          </a:p>
          <a:p>
            <a:pPr lvl="2"/>
            <a:r>
              <a:rPr lang="es-MX" b="1" i="1" dirty="0" err="1"/>
              <a:t>reg</a:t>
            </a:r>
            <a:r>
              <a:rPr lang="es-MX" dirty="0"/>
              <a:t> </a:t>
            </a:r>
            <a:r>
              <a:rPr lang="es-MX" dirty="0" err="1"/>
              <a:t>contains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index</a:t>
            </a:r>
            <a:r>
              <a:rPr lang="es-MX" i="1" dirty="0"/>
              <a:t> </a:t>
            </a:r>
            <a:r>
              <a:rPr lang="es-MX" i="1" dirty="0" err="1"/>
              <a:t>value</a:t>
            </a:r>
            <a:r>
              <a:rPr lang="es-MX" dirty="0"/>
              <a:t> </a:t>
            </a:r>
            <a:r>
              <a:rPr lang="es-MX" dirty="0" smtClean="0"/>
              <a:t> </a:t>
            </a:r>
          </a:p>
          <a:p>
            <a:pPr lvl="2"/>
            <a:r>
              <a:rPr lang="es-MX" b="1" i="1" dirty="0" err="1" smtClean="0"/>
              <a:t>constant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</a:t>
            </a:r>
            <a:r>
              <a:rPr lang="es-MX" dirty="0" err="1" smtClean="0"/>
              <a:t>represent</a:t>
            </a:r>
            <a:r>
              <a:rPr lang="es-MX" dirty="0" smtClean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 err="1"/>
              <a:t>address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09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Operands – 4a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5556" y="1532836"/>
            <a:ext cx="7992888" cy="42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An </a:t>
            </a:r>
            <a:r>
              <a:rPr lang="en-US" altLang="en-US" sz="2100" b="1" dirty="0"/>
              <a:t>indexed operand</a:t>
            </a:r>
            <a:r>
              <a:rPr lang="en-US" altLang="en-US" sz="2100" dirty="0"/>
              <a:t> adds a </a:t>
            </a:r>
            <a:r>
              <a:rPr lang="en-US" altLang="en-US" sz="2100" i="1" dirty="0">
                <a:solidFill>
                  <a:srgbClr val="FF0000"/>
                </a:solidFill>
              </a:rPr>
              <a:t>constant</a:t>
            </a:r>
            <a:r>
              <a:rPr lang="en-US" altLang="en-US" sz="2100" dirty="0">
                <a:solidFill>
                  <a:srgbClr val="FF0000"/>
                </a:solidFill>
              </a:rPr>
              <a:t> to a register</a:t>
            </a:r>
            <a:r>
              <a:rPr lang="en-US" altLang="en-US" sz="2100" dirty="0"/>
              <a:t> to generate an effective address. The general notational form:</a:t>
            </a:r>
          </a:p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2100" dirty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2100" dirty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	     Addressing:   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[</a:t>
            </a:r>
            <a:r>
              <a:rPr lang="en-US" altLang="en-US" sz="2000" b="1" i="1" dirty="0">
                <a:solidFill>
                  <a:prstClr val="black"/>
                </a:solidFill>
                <a:latin typeface="Courier New" pitchFamily="49" charset="0"/>
              </a:rPr>
              <a:t>constant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 + </a:t>
            </a:r>
            <a:r>
              <a:rPr lang="en-US" altLang="en-US" sz="2000" b="1" i="1" dirty="0">
                <a:solidFill>
                  <a:prstClr val="black"/>
                </a:solidFill>
                <a:latin typeface="Courier New" pitchFamily="49" charset="0"/>
              </a:rPr>
              <a:t>reg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],  </a:t>
            </a:r>
            <a:r>
              <a:rPr lang="en-US" altLang="en-US" sz="2000" b="1" i="1" dirty="0">
                <a:solidFill>
                  <a:prstClr val="black"/>
                </a:solidFill>
                <a:latin typeface="Courier New" pitchFamily="49" charset="0"/>
              </a:rPr>
              <a:t>constant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[</a:t>
            </a:r>
            <a:r>
              <a:rPr lang="en-US" altLang="en-US" sz="2000" b="1" i="1" dirty="0">
                <a:solidFill>
                  <a:prstClr val="black"/>
                </a:solidFill>
                <a:latin typeface="Courier New" pitchFamily="49" charset="0"/>
              </a:rPr>
              <a:t>reg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];</a:t>
            </a: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              </a:t>
            </a:r>
            <a:r>
              <a:rPr lang="en-US" altLang="en-US" sz="1800" b="1" i="1" dirty="0">
                <a:solidFill>
                  <a:prstClr val="black"/>
                </a:solidFill>
                <a:latin typeface="Calibri"/>
              </a:rPr>
              <a:t>constant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:  </a:t>
            </a:r>
            <a:r>
              <a:rPr lang="en-US" altLang="en-US" sz="1800" i="1" dirty="0">
                <a:solidFill>
                  <a:prstClr val="black"/>
                </a:solidFill>
                <a:latin typeface="Calibri"/>
              </a:rPr>
              <a:t>label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  or  </a:t>
            </a:r>
            <a:r>
              <a:rPr lang="en-US" altLang="en-US" sz="1800" i="1" dirty="0" err="1">
                <a:solidFill>
                  <a:prstClr val="black"/>
                </a:solidFill>
                <a:latin typeface="Calibri"/>
              </a:rPr>
              <a:t>imm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;  meaning address </a:t>
            </a:r>
            <a:endParaRPr lang="en-US" altLang="en-US" sz="1800" dirty="0" smtClean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1800" b="1" i="1" dirty="0" smtClean="0">
                <a:solidFill>
                  <a:prstClr val="black"/>
                </a:solidFill>
                <a:latin typeface="Calibri"/>
              </a:rPr>
              <a:t>                               </a:t>
            </a:r>
            <a:r>
              <a:rPr lang="en-US" altLang="en-US" sz="1800" b="1" i="1" dirty="0" err="1" smtClean="0">
                <a:solidFill>
                  <a:prstClr val="black"/>
                </a:solidFill>
                <a:latin typeface="Calibri"/>
              </a:rPr>
              <a:t>reg</a:t>
            </a:r>
            <a:r>
              <a:rPr lang="en-US" altLang="en-US" sz="1800" dirty="0" smtClean="0">
                <a:solidFill>
                  <a:prstClr val="black"/>
                </a:solidFill>
                <a:latin typeface="Calibri"/>
              </a:rPr>
              <a:t>:  meaning </a:t>
            </a:r>
            <a:r>
              <a:rPr lang="en-US" altLang="en-US" sz="1800" i="1" dirty="0" smtClean="0">
                <a:solidFill>
                  <a:prstClr val="black"/>
                </a:solidFill>
                <a:latin typeface="Calibri"/>
              </a:rPr>
              <a:t>index</a:t>
            </a:r>
            <a:r>
              <a:rPr lang="en-US" altLang="en-US" sz="18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alt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n-US" sz="2100" dirty="0" err="1"/>
              <a:t>The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index</a:t>
            </a:r>
            <a:r>
              <a:rPr lang="es-MX" altLang="en-US" sz="2100" dirty="0"/>
              <a:t> </a:t>
            </a:r>
            <a:r>
              <a:rPr lang="es-MX" altLang="en-US" sz="2100" dirty="0" err="1"/>
              <a:t>register</a:t>
            </a:r>
            <a:r>
              <a:rPr lang="es-MX" altLang="en-US" sz="2100" dirty="0"/>
              <a:t> </a:t>
            </a:r>
            <a:r>
              <a:rPr lang="es-MX" altLang="en-US" sz="2100" dirty="0" err="1"/>
              <a:t>must</a:t>
            </a:r>
            <a:r>
              <a:rPr lang="es-MX" altLang="en-US" sz="2100" dirty="0"/>
              <a:t> </a:t>
            </a:r>
            <a:r>
              <a:rPr lang="es-MX" altLang="en-US" sz="2100" dirty="0" err="1"/>
              <a:t>contain</a:t>
            </a:r>
            <a:r>
              <a:rPr lang="es-MX" altLang="en-US" sz="2100" dirty="0"/>
              <a:t> </a:t>
            </a:r>
            <a:r>
              <a:rPr lang="es-MX" altLang="en-US" sz="2100" dirty="0" err="1"/>
              <a:t>some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value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before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addressing</a:t>
            </a:r>
            <a:r>
              <a:rPr lang="es-MX" altLang="en-US" sz="2100" dirty="0"/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3640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Operands – 4b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1628800"/>
            <a:ext cx="7696200" cy="4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; Indexed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arrayW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+ ESI]</a:t>
            </a:r>
            <a:r>
              <a:rPr lang="en-US" altLang="en-US" sz="1800" b="1" dirty="0">
                <a:latin typeface="Courier New" pitchFamily="49" charset="0"/>
              </a:rPr>
              <a:t> 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[ESI]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ADD AX,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arrayW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+ ESI]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[ESI]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Operands – 4c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5556" y="1532836"/>
            <a:ext cx="7992888" cy="42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2100" dirty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	      Scale factor:  </a:t>
            </a:r>
            <a:r>
              <a:rPr lang="en-US" altLang="en-US" sz="1800" b="1" i="1" dirty="0">
                <a:latin typeface="Courier New" pitchFamily="49" charset="0"/>
              </a:rPr>
              <a:t>label 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[</a:t>
            </a:r>
            <a:r>
              <a:rPr lang="en-US" altLang="en-US" sz="1800" b="1" i="1" dirty="0">
                <a:solidFill>
                  <a:prstClr val="black"/>
                </a:solidFill>
                <a:latin typeface="Courier New" pitchFamily="49" charset="0"/>
              </a:rPr>
              <a:t>reg * constant</a:t>
            </a:r>
            <a:r>
              <a:rPr lang="en-US" altLang="en-US" sz="1800" b="1" dirty="0">
                <a:solidFill>
                  <a:prstClr val="black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spcBef>
                <a:spcPct val="50000"/>
              </a:spcBef>
              <a:buClrTx/>
              <a:buNone/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altLang="en-US" sz="1800" b="1" i="1" dirty="0" smtClean="0">
                <a:solidFill>
                  <a:prstClr val="black"/>
                </a:solidFill>
                <a:latin typeface="Calibri"/>
              </a:rPr>
              <a:t>label</a:t>
            </a:r>
            <a:r>
              <a:rPr lang="en-US" altLang="en-US" sz="1800" dirty="0" smtClean="0">
                <a:solidFill>
                  <a:prstClr val="black"/>
                </a:solidFill>
                <a:latin typeface="Calibri"/>
              </a:rPr>
              <a:t>:  address </a:t>
            </a:r>
            <a:endParaRPr lang="en-US" alt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1800" b="1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1800" b="1" i="1" dirty="0" smtClean="0">
                <a:solidFill>
                  <a:prstClr val="black"/>
                </a:solidFill>
                <a:latin typeface="Calibri"/>
              </a:rPr>
              <a:t>                       </a:t>
            </a:r>
            <a:r>
              <a:rPr lang="en-US" altLang="en-US" sz="1800" b="1" i="1" dirty="0" err="1" smtClean="0">
                <a:solidFill>
                  <a:prstClr val="black"/>
                </a:solidFill>
                <a:latin typeface="Calibri"/>
              </a:rPr>
              <a:t>reg</a:t>
            </a:r>
            <a:r>
              <a:rPr lang="en-US" altLang="en-US" sz="1800" dirty="0" smtClean="0">
                <a:solidFill>
                  <a:prstClr val="black"/>
                </a:solidFill>
                <a:latin typeface="Calibri"/>
              </a:rPr>
              <a:t>:  index </a:t>
            </a:r>
          </a:p>
          <a:p>
            <a:pPr eaLnBrk="1" hangingPunct="1">
              <a:spcBef>
                <a:spcPct val="50000"/>
              </a:spcBef>
              <a:buClrTx/>
              <a:buNone/>
            </a:pPr>
            <a:r>
              <a:rPr lang="en-US" altLang="en-US" sz="1800" b="1" i="1" dirty="0" smtClean="0">
                <a:solidFill>
                  <a:prstClr val="black"/>
                </a:solidFill>
                <a:latin typeface="Calibri"/>
              </a:rPr>
              <a:t>                        constant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:  type of element (byte, word, </a:t>
            </a:r>
            <a:r>
              <a:rPr lang="en-US" altLang="en-US" sz="1800" dirty="0" err="1">
                <a:solidFill>
                  <a:prstClr val="black"/>
                </a:solidFill>
                <a:latin typeface="Calibri"/>
              </a:rPr>
              <a:t>dword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, …) </a:t>
            </a:r>
            <a:endParaRPr lang="en-US" alt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n-US" sz="2100" dirty="0" err="1"/>
              <a:t>The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index</a:t>
            </a:r>
            <a:r>
              <a:rPr lang="es-MX" altLang="en-US" sz="2100" dirty="0"/>
              <a:t> </a:t>
            </a:r>
            <a:r>
              <a:rPr lang="es-MX" altLang="en-US" sz="2100" dirty="0" err="1"/>
              <a:t>register</a:t>
            </a:r>
            <a:r>
              <a:rPr lang="es-MX" altLang="en-US" sz="2100" dirty="0"/>
              <a:t> </a:t>
            </a:r>
            <a:r>
              <a:rPr lang="es-MX" altLang="en-US" sz="2100" dirty="0" err="1"/>
              <a:t>must</a:t>
            </a:r>
            <a:r>
              <a:rPr lang="es-MX" altLang="en-US" sz="2100" dirty="0"/>
              <a:t> </a:t>
            </a:r>
            <a:r>
              <a:rPr lang="es-MX" altLang="en-US" sz="2100" dirty="0" err="1"/>
              <a:t>contain</a:t>
            </a:r>
            <a:r>
              <a:rPr lang="es-MX" altLang="en-US" sz="2100" dirty="0"/>
              <a:t> </a:t>
            </a:r>
            <a:r>
              <a:rPr lang="es-MX" altLang="en-US" sz="2100" dirty="0" err="1"/>
              <a:t>some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value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before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addressing</a:t>
            </a:r>
            <a:r>
              <a:rPr lang="es-MX" altLang="en-US" sz="2100" dirty="0"/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931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Scaling – 4d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83196" y="3068960"/>
            <a:ext cx="6705600" cy="339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arrayB</a:t>
            </a:r>
            <a:r>
              <a:rPr lang="en-US" altLang="en-US" sz="1800" b="1" dirty="0">
                <a:latin typeface="Courier New" pitchFamily="49" charset="0"/>
              </a:rPr>
              <a:t> BYTE  10,11,12,13,14,15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WORD  10,11,12,13,14,15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arrayD</a:t>
            </a:r>
            <a:r>
              <a:rPr lang="en-US" altLang="en-US" sz="1800" b="1" dirty="0">
                <a:latin typeface="Courier New" pitchFamily="49" charset="0"/>
              </a:rPr>
              <a:t> DWORD 10,11,12,13,14,15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ESI,4        ; index 0, 1, 2, 3, 4, 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 </a:t>
            </a:r>
            <a:r>
              <a:rPr lang="en-US" altLang="en-US" sz="1800" b="1" dirty="0" err="1">
                <a:latin typeface="Courier New" pitchFamily="49" charset="0"/>
              </a:rPr>
              <a:t>arrayB</a:t>
            </a:r>
            <a:r>
              <a:rPr lang="en-US" altLang="en-US" sz="1800" b="1" dirty="0">
                <a:latin typeface="Courier New" pitchFamily="49" charset="0"/>
              </a:rPr>
              <a:t>[ESI*TYPE </a:t>
            </a:r>
            <a:r>
              <a:rPr lang="en-US" altLang="en-US" sz="1800" b="1" dirty="0" err="1">
                <a:latin typeface="Courier New" pitchFamily="49" charset="0"/>
              </a:rPr>
              <a:t>arrayB</a:t>
            </a:r>
            <a:r>
              <a:rPr lang="en-US" altLang="en-US" sz="1800" b="1" dirty="0">
                <a:latin typeface="Courier New" pitchFamily="49" charset="0"/>
              </a:rPr>
              <a:t>]	; 14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BX,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[ESI*TYPE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]	; 0014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EDX, </a:t>
            </a:r>
            <a:r>
              <a:rPr lang="en-US" altLang="en-US" sz="1800" b="1" dirty="0" err="1">
                <a:latin typeface="Courier New" pitchFamily="49" charset="0"/>
              </a:rPr>
              <a:t>arrayD</a:t>
            </a:r>
            <a:r>
              <a:rPr lang="en-US" altLang="en-US" sz="1800" b="1" dirty="0">
                <a:latin typeface="Courier New" pitchFamily="49" charset="0"/>
              </a:rPr>
              <a:t>[ESI*TYPE </a:t>
            </a:r>
            <a:r>
              <a:rPr lang="en-US" altLang="en-US" sz="1800" b="1" dirty="0" err="1">
                <a:latin typeface="Courier New" pitchFamily="49" charset="0"/>
              </a:rPr>
              <a:t>arrayD</a:t>
            </a:r>
            <a:r>
              <a:rPr lang="en-US" altLang="en-US" sz="1800" b="1" dirty="0">
                <a:latin typeface="Courier New" pitchFamily="49" charset="0"/>
              </a:rPr>
              <a:t>]	; 00000014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1531937"/>
            <a:ext cx="813690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/>
              <a:t>You can scale an indirect or indexed operand to the offset of an array element. This is done by multiplying the index by the array's TYPE.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/>
              <a:t>The idea is to keep the register indexing out to the array element, no matter the size of the elements.  The register holds an index.</a:t>
            </a:r>
          </a:p>
        </p:txBody>
      </p:sp>
    </p:spTree>
    <p:extLst>
      <p:ext uri="{BB962C8B-B14F-4D97-AF65-F5344CB8AC3E}">
        <p14:creationId xmlns:p14="http://schemas.microsoft.com/office/powerpoint/2010/main" val="14863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/ Indexed Operand – 5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5556" y="1532836"/>
            <a:ext cx="799288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2100" dirty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endParaRPr lang="en-US" altLang="en-US" sz="2100" dirty="0">
              <a:solidFill>
                <a:prstClr val="black"/>
              </a:solidFill>
              <a:latin typeface="Calibri"/>
            </a:endParaRP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	      Adding displacements, special:  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[</a:t>
            </a:r>
            <a:r>
              <a:rPr lang="en-US" altLang="en-US" sz="2000" b="1" i="1" dirty="0">
                <a:solidFill>
                  <a:prstClr val="black"/>
                </a:solidFill>
                <a:latin typeface="Courier New" pitchFamily="49" charset="0"/>
              </a:rPr>
              <a:t>reg + constant</a:t>
            </a:r>
            <a:r>
              <a:rPr lang="en-US" altLang="en-US" sz="2000" b="1" dirty="0">
                <a:solidFill>
                  <a:prstClr val="black"/>
                </a:solidFill>
                <a:latin typeface="Courier New" pitchFamily="49" charset="0"/>
              </a:rPr>
              <a:t>]</a:t>
            </a: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               </a:t>
            </a:r>
            <a:r>
              <a:rPr lang="en-US" altLang="en-US" sz="1800" b="1" i="1" dirty="0">
                <a:solidFill>
                  <a:prstClr val="black"/>
                </a:solidFill>
                <a:latin typeface="Calibri"/>
              </a:rPr>
              <a:t>reg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:  must hold an address</a:t>
            </a:r>
          </a:p>
          <a:p>
            <a:pPr lvl="0" eaLnBrk="1" hangingPunct="1">
              <a:spcBef>
                <a:spcPct val="50000"/>
              </a:spcBef>
              <a:buClrTx/>
              <a:buNone/>
            </a:pPr>
            <a:r>
              <a:rPr lang="en-US" altLang="en-US" sz="1800" i="1" dirty="0">
                <a:solidFill>
                  <a:prstClr val="black"/>
                </a:solidFill>
                <a:latin typeface="Calibri"/>
              </a:rPr>
              <a:t>                                </a:t>
            </a:r>
            <a:r>
              <a:rPr lang="en-US" altLang="en-US" sz="1800" b="1" i="1" dirty="0" smtClean="0">
                <a:solidFill>
                  <a:prstClr val="black"/>
                </a:solidFill>
                <a:latin typeface="Calibri"/>
              </a:rPr>
              <a:t>constant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:  </a:t>
            </a:r>
            <a:r>
              <a:rPr lang="en-US" altLang="en-US" sz="1800" i="1" dirty="0">
                <a:solidFill>
                  <a:prstClr val="black"/>
                </a:solidFill>
                <a:latin typeface="Calibri"/>
              </a:rPr>
              <a:t>meaning displacement</a:t>
            </a: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 </a:t>
            </a:r>
            <a:endParaRPr lang="en-US" alt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n-US" sz="2100" dirty="0" err="1"/>
              <a:t>The</a:t>
            </a:r>
            <a:r>
              <a:rPr lang="es-MX" altLang="en-US" sz="2100" dirty="0"/>
              <a:t> </a:t>
            </a:r>
            <a:r>
              <a:rPr lang="es-MX" altLang="en-US" sz="2100" dirty="0" err="1" smtClean="0"/>
              <a:t>register</a:t>
            </a:r>
            <a:r>
              <a:rPr lang="es-MX" altLang="en-US" sz="2100" dirty="0" smtClean="0"/>
              <a:t> </a:t>
            </a:r>
            <a:r>
              <a:rPr lang="es-MX" altLang="en-US" sz="2100" dirty="0" err="1"/>
              <a:t>must</a:t>
            </a:r>
            <a:r>
              <a:rPr lang="es-MX" altLang="en-US" sz="2100" dirty="0"/>
              <a:t> </a:t>
            </a:r>
            <a:r>
              <a:rPr lang="es-MX" altLang="en-US" sz="2100" dirty="0" err="1"/>
              <a:t>contain</a:t>
            </a:r>
            <a:r>
              <a:rPr lang="es-MX" altLang="en-US" sz="2100" dirty="0"/>
              <a:t> </a:t>
            </a:r>
            <a:r>
              <a:rPr lang="es-MX" altLang="en-US" sz="2100" dirty="0" err="1"/>
              <a:t>some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value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before</a:t>
            </a:r>
            <a:r>
              <a:rPr lang="es-MX" altLang="en-US" sz="2100" dirty="0"/>
              <a:t> </a:t>
            </a:r>
            <a:r>
              <a:rPr lang="es-MX" altLang="en-US" sz="2100" dirty="0" err="1"/>
              <a:t>addressing</a:t>
            </a:r>
            <a:r>
              <a:rPr lang="es-MX" altLang="en-US" sz="2100" dirty="0" smtClean="0"/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n-US" sz="2100" dirty="0" smtClean="0"/>
              <a:t>Looks more </a:t>
            </a:r>
            <a:r>
              <a:rPr lang="es-MX" altLang="en-US" sz="2100" dirty="0" err="1" smtClean="0"/>
              <a:t>like</a:t>
            </a:r>
            <a:r>
              <a:rPr lang="es-MX" altLang="en-US" sz="2100" dirty="0" smtClean="0"/>
              <a:t> a mixture </a:t>
            </a:r>
            <a:r>
              <a:rPr lang="es-MX" altLang="en-US" sz="2100" dirty="0" err="1" smtClean="0"/>
              <a:t>with</a:t>
            </a:r>
            <a:r>
              <a:rPr lang="es-MX" altLang="en-US" sz="2100" dirty="0" smtClean="0"/>
              <a:t> </a:t>
            </a:r>
            <a:r>
              <a:rPr lang="es-MX" altLang="en-US" sz="2100" dirty="0" err="1" smtClean="0"/>
              <a:t>Indirect</a:t>
            </a:r>
            <a:r>
              <a:rPr lang="es-MX" altLang="en-US" sz="2100" dirty="0" smtClean="0"/>
              <a:t> </a:t>
            </a:r>
            <a:r>
              <a:rPr lang="es-MX" altLang="en-US" sz="2100" dirty="0" err="1" smtClean="0"/>
              <a:t>Operands</a:t>
            </a:r>
            <a:r>
              <a:rPr lang="es-MX" altLang="en-US" sz="2100" dirty="0" smtClean="0"/>
              <a:t>.</a:t>
            </a: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35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Operands – 5a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1628800"/>
            <a:ext cx="7696200" cy="4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; Indexed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arrayW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+ ESI]</a:t>
            </a:r>
            <a:r>
              <a:rPr lang="en-US" altLang="en-US" sz="1800" b="1" dirty="0">
                <a:latin typeface="Courier New" pitchFamily="49" charset="0"/>
              </a:rPr>
              <a:t> 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[ESI]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ADD AX, 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itchFamily="49" charset="0"/>
              </a:rPr>
              <a:t>arrayW</a:t>
            </a:r>
            <a:r>
              <a:rPr lang="en-US" altLang="en-US" sz="1800" b="1" dirty="0">
                <a:solidFill>
                  <a:schemeClr val="tx2"/>
                </a:solidFill>
                <a:latin typeface="Courier New" pitchFamily="49" charset="0"/>
              </a:rPr>
              <a:t> + ESI]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[ESI]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; ADDING DISPLACEMENTS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ESI, OFFSET </a:t>
            </a:r>
            <a:r>
              <a:rPr lang="en-US" altLang="en-US" sz="1800" b="1" dirty="0" err="1">
                <a:latin typeface="Courier New" pitchFamily="49" charset="0"/>
              </a:rPr>
              <a:t>arrayW</a:t>
            </a:r>
            <a:r>
              <a:rPr lang="en-US" altLang="en-US" sz="1800" b="1" dirty="0">
                <a:latin typeface="Courier New" pitchFamily="49" charset="0"/>
              </a:rPr>
              <a:t>  ; ESI holds an offset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MOV AX, [ESI + 2] 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itchFamily="49" charset="0"/>
              </a:rPr>
              <a:t>	MOV AX, [ESI + 4] 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24-oct-2019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8303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246</Words>
  <Application>Microsoft Office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Tema de Office</vt:lpstr>
      <vt:lpstr>ORGANIZACIÓN Y PROGRAMACIÓN DE COMPUTADORAS</vt:lpstr>
      <vt:lpstr>Indirect Addressing Operands - 4</vt:lpstr>
      <vt:lpstr>Indexed Operands – 4a</vt:lpstr>
      <vt:lpstr>Indexed Operands – 4b</vt:lpstr>
      <vt:lpstr>Indexed Operands – 4c</vt:lpstr>
      <vt:lpstr>Index Scaling – 4d</vt:lpstr>
      <vt:lpstr>Indirect / Indexed Operand – 5</vt:lpstr>
      <vt:lpstr>Indexed Operands – 5a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376</cp:revision>
  <cp:lastPrinted>2017-11-07T14:16:55Z</cp:lastPrinted>
  <dcterms:created xsi:type="dcterms:W3CDTF">2014-08-28T12:23:32Z</dcterms:created>
  <dcterms:modified xsi:type="dcterms:W3CDTF">2019-10-23T23:56:22Z</dcterms:modified>
</cp:coreProperties>
</file>