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312" r:id="rId3"/>
    <p:sldId id="285" r:id="rId4"/>
    <p:sldId id="28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6" r:id="rId16"/>
    <p:sldId id="311" r:id="rId17"/>
    <p:sldId id="308" r:id="rId18"/>
    <p:sldId id="309" r:id="rId19"/>
    <p:sldId id="313" r:id="rId20"/>
    <p:sldId id="310" r:id="rId21"/>
    <p:sldId id="281" r:id="rId22"/>
  </p:sldIdLst>
  <p:sldSz cx="9144000" cy="6858000" type="screen4x3"/>
  <p:notesSz cx="7010400" cy="92233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7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27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FAC1-3517-4BBD-A898-9BE57C678748}" type="datetimeFigureOut">
              <a:rPr lang="es-MX" smtClean="0"/>
              <a:pPr/>
              <a:t>14/08/2019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27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27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87B-B3BD-4B18-AE35-290E4B76EFD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66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14/08/2019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5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08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A85C-1026-4B33-9507-933A677AB67F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3B9-9E66-48A3-9866-6AB393060D10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D31-8D25-4BAD-91AA-FFDC8B60548C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3DFE-DA50-45B5-9750-B2CEC0453770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DDD-9554-494B-9A1D-1F49919B5007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155-A157-4D8A-A749-9BDF5DC4DCD4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6B7-8616-4F5A-9EC2-53C3AF14E472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BB9-D5D3-4E71-9CE4-E42E5AB5EB0F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034D-F773-4C47-927B-EDA3DE6D725B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EC99-2097-4B65-BCDC-0F3CCE82AD39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FD4A-8362-4499-A66F-F280E8B0B130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B17D-B785-4553-A113-2A111C2FC4E2}" type="datetime1">
              <a:rPr lang="es-MX" smtClean="0"/>
              <a:pPr/>
              <a:t>14/08/2019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OPC - Basic Concepts: Overview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39652" y="2476219"/>
            <a:ext cx="6264696" cy="2819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Computer </a:t>
            </a:r>
            <a:r>
              <a:rPr lang="en-US" altLang="en-US" dirty="0" smtClean="0"/>
              <a:t>Structure - </a:t>
            </a:r>
            <a:r>
              <a:rPr lang="en-US" altLang="en-US" i="1" dirty="0" smtClean="0"/>
              <a:t>hardware</a:t>
            </a:r>
            <a:endParaRPr lang="en-US" altLang="en-US" i="1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Assembly Language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Data Representation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59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Addition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725" y="1700808"/>
            <a:ext cx="7772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Starting with the LSB, add each pair of digits, include the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carry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if present.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/>
          </p:nvPr>
        </p:nvGraphicFramePr>
        <p:xfrm>
          <a:off x="2285925" y="2767608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3" imgW="3336036" imgH="1588008" progId="">
                  <p:embed/>
                </p:oleObj>
              </mc:Choice>
              <mc:Fallback>
                <p:oleObj name="VISIO" r:id="rId3" imgW="3336036" imgH="1588008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2285925" y="2767608"/>
                        <a:ext cx="4648200" cy="2398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6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Integers and Storage Sizes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/>
          </p:nvPr>
        </p:nvGraphicFramePr>
        <p:xfrm>
          <a:off x="3907904" y="1484784"/>
          <a:ext cx="3124200" cy="118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4" imgW="2929128" imgH="891540" progId="">
                  <p:embed/>
                </p:oleObj>
              </mc:Choice>
              <mc:Fallback>
                <p:oleObj name="VISIO" r:id="rId4" imgW="2929128" imgH="8915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3907904" y="1484784"/>
                        <a:ext cx="3124200" cy="118221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04" y="3115756"/>
            <a:ext cx="6858000" cy="216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59904" y="5638800"/>
            <a:ext cx="7391400" cy="541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What is the largest unsigned integer that may be stored in 20 bits?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74304" y="1676400"/>
            <a:ext cx="2438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Standard sizes: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1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Hexadecimal Integers</a:t>
            </a:r>
          </a:p>
        </p:txBody>
      </p:sp>
      <p:pic>
        <p:nvPicPr>
          <p:cNvPr id="14340" name="Picture 10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76872"/>
            <a:ext cx="6858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031"/>
          <p:cNvSpPr txBox="1">
            <a:spLocks noChangeArrowheads="1"/>
          </p:cNvSpPr>
          <p:nvPr/>
        </p:nvSpPr>
        <p:spPr bwMode="auto">
          <a:xfrm>
            <a:off x="1143000" y="1514872"/>
            <a:ext cx="678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rgbClr val="FF0000"/>
                </a:solidFill>
              </a:rPr>
              <a:t>Binary values are represented in hexadecimal.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9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Binary to Hexadecimal</a:t>
            </a:r>
          </a:p>
        </p:txBody>
      </p:sp>
      <p:sp>
        <p:nvSpPr>
          <p:cNvPr id="15364" name="Text Box 38"/>
          <p:cNvSpPr txBox="1">
            <a:spLocks noChangeArrowheads="1"/>
          </p:cNvSpPr>
          <p:nvPr/>
        </p:nvSpPr>
        <p:spPr bwMode="auto">
          <a:xfrm>
            <a:off x="838200" y="1628800"/>
            <a:ext cx="76962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>
                <a:solidFill>
                  <a:schemeClr val="tx1"/>
                </a:solidFill>
              </a:rPr>
              <a:t>Each hexadecimal digit corresponds to 4 binary bits.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>
                <a:solidFill>
                  <a:schemeClr val="tx1"/>
                </a:solidFill>
              </a:rPr>
              <a:t>Example: Translate the binary integer </a:t>
            </a:r>
            <a:r>
              <a:rPr lang="en-US" altLang="en-US" sz="2100" dirty="0" smtClean="0">
                <a:solidFill>
                  <a:schemeClr val="tx1"/>
                </a:solidFill>
              </a:rPr>
              <a:t>000101101010011110010100</a:t>
            </a:r>
            <a:r>
              <a:rPr lang="en-US" altLang="en-US" sz="21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100" dirty="0" smtClean="0">
                <a:solidFill>
                  <a:schemeClr val="tx1"/>
                </a:solidFill>
              </a:rPr>
              <a:t> </a:t>
            </a:r>
            <a:r>
              <a:rPr lang="en-US" altLang="en-US" sz="2100" dirty="0">
                <a:solidFill>
                  <a:schemeClr val="tx1"/>
                </a:solidFill>
              </a:rPr>
              <a:t>to hexadecimal:</a:t>
            </a:r>
          </a:p>
        </p:txBody>
      </p:sp>
      <p:pic>
        <p:nvPicPr>
          <p:cNvPr id="15365" name="Picture 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05200"/>
            <a:ext cx="5562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Powers of 16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25839"/>
            <a:ext cx="57912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066800" y="1682839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Used when calculating hexadecimal values up to 8 digits long: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Converting Hexadecimal to Decimal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07362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Multiply each digit by its corresponding power of 16: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 smtClean="0">
                <a:latin typeface="Times" pitchFamily="18" charset="0"/>
              </a:rPr>
              <a:t>	</a:t>
            </a:r>
            <a:r>
              <a:rPr lang="en-US" altLang="en-US" sz="2000" dirty="0" err="1" smtClean="0">
                <a:latin typeface="Times" pitchFamily="18" charset="0"/>
              </a:rPr>
              <a:t>dec</a:t>
            </a:r>
            <a:r>
              <a:rPr lang="en-US" altLang="en-US" sz="2000" dirty="0" smtClean="0">
                <a:latin typeface="Times" pitchFamily="18" charset="0"/>
              </a:rPr>
              <a:t> = </a:t>
            </a:r>
            <a:r>
              <a:rPr lang="en-US" altLang="en-US" sz="2000" dirty="0" smtClean="0">
                <a:latin typeface="Times" pitchFamily="18" charset="0"/>
              </a:rPr>
              <a:t>(H</a:t>
            </a:r>
            <a:r>
              <a:rPr lang="en-US" altLang="en-US" sz="2000" baseline="-25000" dirty="0" smtClean="0">
                <a:latin typeface="Times" pitchFamily="18" charset="0"/>
              </a:rPr>
              <a:t>3</a:t>
            </a:r>
            <a:r>
              <a:rPr lang="en-US" altLang="en-US" sz="2000" dirty="0" smtClean="0">
                <a:latin typeface="Times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3</a:t>
            </a:r>
            <a:r>
              <a:rPr lang="en-US" altLang="en-US" sz="2000" dirty="0" smtClean="0">
                <a:latin typeface="Times" pitchFamily="18" charset="0"/>
              </a:rPr>
              <a:t>) + </a:t>
            </a:r>
            <a:r>
              <a:rPr lang="en-US" altLang="en-US" sz="2000" dirty="0" smtClean="0">
                <a:latin typeface="Times" pitchFamily="18" charset="0"/>
              </a:rPr>
              <a:t>(H</a:t>
            </a:r>
            <a:r>
              <a:rPr lang="en-US" altLang="en-US" sz="2000" baseline="-25000" dirty="0" smtClean="0">
                <a:latin typeface="Times" pitchFamily="18" charset="0"/>
              </a:rPr>
              <a:t>2</a:t>
            </a:r>
            <a:r>
              <a:rPr lang="en-US" altLang="en-US" sz="2000" dirty="0" smtClean="0">
                <a:latin typeface="Times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2</a:t>
            </a:r>
            <a:r>
              <a:rPr lang="en-US" altLang="en-US" sz="2000" dirty="0" smtClean="0">
                <a:latin typeface="Times" pitchFamily="18" charset="0"/>
              </a:rPr>
              <a:t>) + </a:t>
            </a:r>
            <a:r>
              <a:rPr lang="en-US" altLang="en-US" sz="2000" dirty="0" smtClean="0">
                <a:latin typeface="Times" pitchFamily="18" charset="0"/>
              </a:rPr>
              <a:t>(H</a:t>
            </a:r>
            <a:r>
              <a:rPr lang="en-US" altLang="en-US" sz="2000" baseline="-25000" dirty="0" smtClean="0">
                <a:latin typeface="Times" pitchFamily="18" charset="0"/>
              </a:rPr>
              <a:t>1</a:t>
            </a:r>
            <a:r>
              <a:rPr lang="en-US" altLang="en-US" sz="2000" dirty="0" smtClean="0">
                <a:latin typeface="Times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1</a:t>
            </a:r>
            <a:r>
              <a:rPr lang="en-US" altLang="en-US" sz="2000" dirty="0" smtClean="0">
                <a:latin typeface="Times" pitchFamily="18" charset="0"/>
              </a:rPr>
              <a:t>) + </a:t>
            </a:r>
            <a:r>
              <a:rPr lang="en-US" altLang="en-US" sz="2000" dirty="0" smtClean="0">
                <a:latin typeface="Times" pitchFamily="18" charset="0"/>
              </a:rPr>
              <a:t>(H</a:t>
            </a:r>
            <a:r>
              <a:rPr lang="en-US" altLang="en-US" sz="2000" baseline="-25000" dirty="0" smtClean="0">
                <a:latin typeface="Times" pitchFamily="18" charset="0"/>
              </a:rPr>
              <a:t>0</a:t>
            </a:r>
            <a:r>
              <a:rPr lang="en-US" altLang="en-US" sz="2000" dirty="0" smtClean="0">
                <a:latin typeface="Times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0</a:t>
            </a:r>
            <a:r>
              <a:rPr lang="en-US" altLang="en-US" sz="2000" dirty="0" smtClean="0">
                <a:latin typeface="Times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sz="2000" dirty="0" smtClean="0">
              <a:latin typeface="Times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latin typeface="Times" pitchFamily="18" charset="0"/>
              </a:rPr>
              <a:t>Hex 1234</a:t>
            </a:r>
            <a:r>
              <a:rPr lang="en-US" altLang="en-US" sz="2000" baseline="-25000" dirty="0" smtClean="0">
                <a:latin typeface="Times" pitchFamily="18" charset="0"/>
              </a:rPr>
              <a:t>16</a:t>
            </a:r>
            <a:r>
              <a:rPr lang="en-US" altLang="en-US" sz="2000" dirty="0" smtClean="0">
                <a:latin typeface="Times" pitchFamily="18" charset="0"/>
              </a:rPr>
              <a:t> equals (1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3</a:t>
            </a:r>
            <a:r>
              <a:rPr lang="en-US" altLang="en-US" sz="2000" dirty="0" smtClean="0">
                <a:latin typeface="Times" pitchFamily="18" charset="0"/>
              </a:rPr>
              <a:t>) + (2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2</a:t>
            </a:r>
            <a:r>
              <a:rPr lang="en-US" altLang="en-US" sz="2000" dirty="0" smtClean="0">
                <a:latin typeface="Times" pitchFamily="18" charset="0"/>
              </a:rPr>
              <a:t>) + (3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1</a:t>
            </a:r>
            <a:r>
              <a:rPr lang="en-US" altLang="en-US" sz="2000" dirty="0" smtClean="0">
                <a:latin typeface="Times" pitchFamily="18" charset="0"/>
              </a:rPr>
              <a:t>) + (4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0</a:t>
            </a:r>
            <a:r>
              <a:rPr lang="en-US" altLang="en-US" sz="2000" dirty="0" smtClean="0">
                <a:latin typeface="Times" pitchFamily="18" charset="0"/>
              </a:rPr>
              <a:t>), or decimal 4,660</a:t>
            </a:r>
            <a:r>
              <a:rPr lang="en-US" altLang="en-US" sz="2000" baseline="-25000" dirty="0" smtClean="0">
                <a:latin typeface="Times" pitchFamily="18" charset="0"/>
              </a:rPr>
              <a:t>10</a:t>
            </a:r>
            <a:r>
              <a:rPr lang="en-US" altLang="en-US" sz="2000" dirty="0" smtClean="0">
                <a:latin typeface="Times" pitchFamily="18" charset="0"/>
              </a:rPr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000" dirty="0" smtClean="0">
              <a:latin typeface="Times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latin typeface="Times" pitchFamily="18" charset="0"/>
              </a:rPr>
              <a:t>Hex 3BA4</a:t>
            </a:r>
            <a:r>
              <a:rPr lang="en-US" altLang="en-US" sz="2000" baseline="-25000" dirty="0">
                <a:latin typeface="Times" pitchFamily="18" charset="0"/>
              </a:rPr>
              <a:t>16</a:t>
            </a:r>
            <a:r>
              <a:rPr lang="en-US" altLang="en-US" sz="2000" dirty="0" smtClean="0">
                <a:latin typeface="Times" pitchFamily="18" charset="0"/>
              </a:rPr>
              <a:t> equals (3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3</a:t>
            </a:r>
            <a:r>
              <a:rPr lang="en-US" altLang="en-US" sz="2000" dirty="0" smtClean="0">
                <a:latin typeface="Times" pitchFamily="18" charset="0"/>
              </a:rPr>
              <a:t>) + (11 * 16</a:t>
            </a:r>
            <a:r>
              <a:rPr lang="en-US" altLang="en-US" sz="2000" baseline="30000" dirty="0" smtClean="0">
                <a:latin typeface="Times" pitchFamily="18" charset="0"/>
              </a:rPr>
              <a:t>2</a:t>
            </a:r>
            <a:r>
              <a:rPr lang="en-US" altLang="en-US" sz="2000" dirty="0" smtClean="0">
                <a:latin typeface="Times" pitchFamily="18" charset="0"/>
              </a:rPr>
              <a:t>) + (10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1</a:t>
            </a:r>
            <a:r>
              <a:rPr lang="en-US" altLang="en-US" sz="2000" dirty="0" smtClean="0">
                <a:latin typeface="Times" pitchFamily="18" charset="0"/>
              </a:rPr>
              <a:t>) + (4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 smtClean="0">
                <a:latin typeface="Times" pitchFamily="18" charset="0"/>
              </a:rPr>
              <a:t> 16</a:t>
            </a:r>
            <a:r>
              <a:rPr lang="en-US" altLang="en-US" sz="2000" baseline="30000" dirty="0" smtClean="0">
                <a:latin typeface="Times" pitchFamily="18" charset="0"/>
              </a:rPr>
              <a:t>0</a:t>
            </a:r>
            <a:r>
              <a:rPr lang="en-US" altLang="en-US" sz="2000" dirty="0" smtClean="0">
                <a:latin typeface="Times" pitchFamily="18" charset="0"/>
              </a:rPr>
              <a:t>), or decimal 15,268</a:t>
            </a:r>
            <a:r>
              <a:rPr lang="en-US" altLang="en-US" sz="2000" baseline="-25000" dirty="0">
                <a:latin typeface="Times" pitchFamily="18" charset="0"/>
              </a:rPr>
              <a:t>10</a:t>
            </a:r>
            <a:r>
              <a:rPr lang="en-US" altLang="en-US" sz="2000" dirty="0" smtClean="0">
                <a:latin typeface="Times" pitchFamily="18" charset="0"/>
              </a:rPr>
              <a:t>.</a:t>
            </a:r>
            <a:endParaRPr lang="en-US" altLang="en-US" sz="2000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7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Converting Decimal to Hexadecimal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2" y="1988840"/>
            <a:ext cx="4846638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27272" y="4198640"/>
            <a:ext cx="533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decimal </a:t>
            </a:r>
            <a:r>
              <a:rPr lang="en-US" altLang="en-US" sz="2100" dirty="0" smtClean="0">
                <a:solidFill>
                  <a:schemeClr val="tx1"/>
                </a:solidFill>
              </a:rPr>
              <a:t>422</a:t>
            </a:r>
            <a:r>
              <a:rPr lang="en-US" altLang="en-US" sz="2100" baseline="-25000" dirty="0" smtClean="0">
                <a:solidFill>
                  <a:schemeClr val="tx1"/>
                </a:solidFill>
              </a:rPr>
              <a:t>10</a:t>
            </a:r>
            <a:r>
              <a:rPr lang="en-US" altLang="en-US" sz="2100" dirty="0" smtClean="0">
                <a:solidFill>
                  <a:schemeClr val="tx1"/>
                </a:solidFill>
              </a:rPr>
              <a:t> </a:t>
            </a:r>
            <a:r>
              <a:rPr lang="en-US" altLang="en-US" sz="2100" dirty="0">
                <a:solidFill>
                  <a:schemeClr val="tx1"/>
                </a:solidFill>
              </a:rPr>
              <a:t>= </a:t>
            </a:r>
            <a:r>
              <a:rPr lang="en-US" altLang="en-US" sz="2100" dirty="0" smtClean="0">
                <a:solidFill>
                  <a:schemeClr val="tx1"/>
                </a:solidFill>
              </a:rPr>
              <a:t>1A6</a:t>
            </a:r>
            <a:r>
              <a:rPr lang="en-US" altLang="en-US" sz="2100" baseline="-25000" dirty="0" smtClean="0">
                <a:solidFill>
                  <a:schemeClr val="tx1"/>
                </a:solidFill>
              </a:rPr>
              <a:t>16</a:t>
            </a:r>
            <a:r>
              <a:rPr lang="en-US" altLang="en-US" sz="2100" dirty="0" smtClean="0">
                <a:solidFill>
                  <a:schemeClr val="tx1"/>
                </a:solidFill>
              </a:rPr>
              <a:t> </a:t>
            </a:r>
            <a:r>
              <a:rPr lang="en-US" altLang="en-US" sz="2100" dirty="0">
                <a:solidFill>
                  <a:schemeClr val="tx1"/>
                </a:solidFill>
              </a:rPr>
              <a:t>hexadecimal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7012217" y="2474298"/>
            <a:ext cx="498110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H</a:t>
            </a:r>
            <a:r>
              <a:rPr lang="es-MX" sz="1400" baseline="-25000" dirty="0" smtClean="0"/>
              <a:t>0</a:t>
            </a:r>
            <a:endParaRPr lang="es-MX" sz="1400" baseline="-25000" dirty="0" smtClean="0"/>
          </a:p>
          <a:p>
            <a:endParaRPr lang="es-MX" sz="1400" dirty="0" smtClean="0"/>
          </a:p>
          <a:p>
            <a:r>
              <a:rPr lang="es-MX" sz="1400" dirty="0" smtClean="0"/>
              <a:t>H</a:t>
            </a:r>
            <a:r>
              <a:rPr lang="es-MX" sz="1400" baseline="-25000" dirty="0" smtClean="0"/>
              <a:t>1</a:t>
            </a:r>
            <a:endParaRPr lang="es-MX" sz="1400" baseline="-25000" dirty="0" smtClean="0"/>
          </a:p>
          <a:p>
            <a:endParaRPr lang="es-MX" sz="1400" dirty="0" smtClean="0"/>
          </a:p>
          <a:p>
            <a:r>
              <a:rPr lang="es-MX" sz="1400" dirty="0" smtClean="0"/>
              <a:t>H</a:t>
            </a:r>
            <a:r>
              <a:rPr lang="es-MX" sz="1400" baseline="-25000" dirty="0" smtClean="0"/>
              <a:t>2</a:t>
            </a:r>
            <a:endParaRPr lang="es-MX" sz="1400" baseline="-25000" dirty="0" smtClean="0"/>
          </a:p>
          <a:p>
            <a:endParaRPr lang="es-MX" sz="1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6899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Hexadecimal Addition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68438"/>
            <a:ext cx="7772400" cy="60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smtClean="0"/>
              <a:t>Divide the sum of two digits by the number base (16). The quotient becomes the carry value, and the remainder is the sum digit.</a:t>
            </a:r>
          </a:p>
        </p:txBody>
      </p:sp>
      <p:sp>
        <p:nvSpPr>
          <p:cNvPr id="19461" name="Text Box 1028"/>
          <p:cNvSpPr txBox="1">
            <a:spLocks noChangeArrowheads="1"/>
          </p:cNvSpPr>
          <p:nvPr/>
        </p:nvSpPr>
        <p:spPr bwMode="auto">
          <a:xfrm>
            <a:off x="2362200" y="2763838"/>
            <a:ext cx="388620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1"/>
                </a:solidFill>
              </a:rPr>
              <a:t>36	28	28	6A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1"/>
                </a:solidFill>
              </a:rPr>
              <a:t>42	45	58	4B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1"/>
                </a:solidFill>
              </a:rPr>
              <a:t>78	6D	80	B5</a:t>
            </a:r>
          </a:p>
        </p:txBody>
      </p:sp>
      <p:sp>
        <p:nvSpPr>
          <p:cNvPr id="19462" name="Line 1029"/>
          <p:cNvSpPr>
            <a:spLocks noChangeShapeType="1"/>
          </p:cNvSpPr>
          <p:nvPr/>
        </p:nvSpPr>
        <p:spPr bwMode="auto">
          <a:xfrm flipV="1">
            <a:off x="2438400" y="332581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9463" name="Text Box 1030"/>
          <p:cNvSpPr txBox="1">
            <a:spLocks noChangeArrowheads="1"/>
          </p:cNvSpPr>
          <p:nvPr/>
        </p:nvSpPr>
        <p:spPr bwMode="auto">
          <a:xfrm>
            <a:off x="5133975" y="2444751"/>
            <a:ext cx="282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464" name="Text Box 1033"/>
          <p:cNvSpPr txBox="1">
            <a:spLocks noChangeArrowheads="1"/>
          </p:cNvSpPr>
          <p:nvPr/>
        </p:nvSpPr>
        <p:spPr bwMode="auto">
          <a:xfrm>
            <a:off x="4210050" y="2459038"/>
            <a:ext cx="282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465" name="Line 1035"/>
          <p:cNvSpPr>
            <a:spLocks noChangeShapeType="1"/>
          </p:cNvSpPr>
          <p:nvPr/>
        </p:nvSpPr>
        <p:spPr bwMode="auto">
          <a:xfrm flipH="1" flipV="1">
            <a:off x="5438775" y="36020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9466" name="Text Box 1036"/>
          <p:cNvSpPr txBox="1">
            <a:spLocks noChangeArrowheads="1"/>
          </p:cNvSpPr>
          <p:nvPr/>
        </p:nvSpPr>
        <p:spPr bwMode="auto">
          <a:xfrm>
            <a:off x="4533900" y="4287838"/>
            <a:ext cx="1828800" cy="530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</a:rPr>
              <a:t>21 / 16 = 1, rem 5</a:t>
            </a:r>
          </a:p>
        </p:txBody>
      </p: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762000" y="5354638"/>
            <a:ext cx="73914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rgbClr val="FF0000"/>
                </a:solidFill>
              </a:rPr>
              <a:t>Important skill: Programmers frequently add and subtract the addresses of variables and instructions.</a:t>
            </a:r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87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Subtraction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6858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Subtract A – 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0 0 0 0 1 1 0 0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	0 0 0 0 0 0 1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1029"/>
          <p:cNvSpPr>
            <a:spLocks noChangeShapeType="1"/>
          </p:cNvSpPr>
          <p:nvPr/>
        </p:nvSpPr>
        <p:spPr bwMode="auto">
          <a:xfrm>
            <a:off x="1066800" y="41910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2514600" y="5638800"/>
            <a:ext cx="4267200" cy="541338"/>
          </a:xfrm>
          <a:prstGeom prst="rect">
            <a:avLst/>
          </a:prstGeom>
          <a:noFill/>
          <a:ln w="952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Practice: Subtract 0101 from 1001.</a:t>
            </a:r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4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Central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439652" y="1916832"/>
            <a:ext cx="6264696" cy="33787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Conformed by RAM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Ordered </a:t>
            </a:r>
            <a:r>
              <a:rPr lang="en-US" altLang="en-US" dirty="0" smtClean="0"/>
              <a:t>collection of bytes (like a vector)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 address as index of a byte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Each byte of the memory has a memory address for access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5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grpSp>
        <p:nvGrpSpPr>
          <p:cNvPr id="69" name="Grupo 68"/>
          <p:cNvGrpSpPr/>
          <p:nvPr/>
        </p:nvGrpSpPr>
        <p:grpSpPr>
          <a:xfrm>
            <a:off x="699301" y="1364007"/>
            <a:ext cx="7745398" cy="5174905"/>
            <a:chOff x="94471" y="1333500"/>
            <a:chExt cx="7745398" cy="5174905"/>
          </a:xfrm>
        </p:grpSpPr>
        <p:sp>
          <p:nvSpPr>
            <p:cNvPr id="6" name="Rectangle 2051"/>
            <p:cNvSpPr>
              <a:spLocks noChangeArrowheads="1"/>
            </p:cNvSpPr>
            <p:nvPr/>
          </p:nvSpPr>
          <p:spPr bwMode="auto">
            <a:xfrm>
              <a:off x="1403648" y="4916143"/>
              <a:ext cx="1505718" cy="15922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Rectangle 2052"/>
            <p:cNvSpPr>
              <a:spLocks noChangeArrowheads="1"/>
            </p:cNvSpPr>
            <p:nvPr/>
          </p:nvSpPr>
          <p:spPr bwMode="auto">
            <a:xfrm>
              <a:off x="913606" y="1419225"/>
              <a:ext cx="2139950" cy="2185988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" name="Rectangle 2059"/>
            <p:cNvSpPr>
              <a:spLocks noChangeArrowheads="1"/>
            </p:cNvSpPr>
            <p:nvPr/>
          </p:nvSpPr>
          <p:spPr bwMode="auto">
            <a:xfrm>
              <a:off x="1869554" y="5282855"/>
              <a:ext cx="6096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9" name="Group 2103"/>
            <p:cNvGrpSpPr>
              <a:grpSpLocks/>
            </p:cNvGrpSpPr>
            <p:nvPr/>
          </p:nvGrpSpPr>
          <p:grpSpPr bwMode="auto">
            <a:xfrm>
              <a:off x="5118894" y="1436688"/>
              <a:ext cx="2117402" cy="4098925"/>
              <a:chOff x="3603" y="1285"/>
              <a:chExt cx="722" cy="1826"/>
            </a:xfrm>
          </p:grpSpPr>
          <p:sp>
            <p:nvSpPr>
              <p:cNvPr id="10" name="Rectangle 2050"/>
              <p:cNvSpPr>
                <a:spLocks noChangeArrowheads="1"/>
              </p:cNvSpPr>
              <p:nvPr/>
            </p:nvSpPr>
            <p:spPr bwMode="auto">
              <a:xfrm>
                <a:off x="3603" y="1285"/>
                <a:ext cx="722" cy="182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alt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1" name="Line 2060"/>
              <p:cNvSpPr>
                <a:spLocks noChangeShapeType="1"/>
              </p:cNvSpPr>
              <p:nvPr/>
            </p:nvSpPr>
            <p:spPr bwMode="auto">
              <a:xfrm>
                <a:off x="3605" y="1622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2" name="Line 2061"/>
              <p:cNvSpPr>
                <a:spLocks noChangeShapeType="1"/>
              </p:cNvSpPr>
              <p:nvPr/>
            </p:nvSpPr>
            <p:spPr bwMode="auto">
              <a:xfrm>
                <a:off x="3605" y="1766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3" name="Line 2062"/>
              <p:cNvSpPr>
                <a:spLocks noChangeShapeType="1"/>
              </p:cNvSpPr>
              <p:nvPr/>
            </p:nvSpPr>
            <p:spPr bwMode="auto">
              <a:xfrm>
                <a:off x="3605" y="1910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" name="Line 2063"/>
              <p:cNvSpPr>
                <a:spLocks noChangeShapeType="1"/>
              </p:cNvSpPr>
              <p:nvPr/>
            </p:nvSpPr>
            <p:spPr bwMode="auto">
              <a:xfrm>
                <a:off x="3605" y="2054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" name="Line 2064"/>
              <p:cNvSpPr>
                <a:spLocks noChangeShapeType="1"/>
              </p:cNvSpPr>
              <p:nvPr/>
            </p:nvSpPr>
            <p:spPr bwMode="auto">
              <a:xfrm>
                <a:off x="3605" y="2246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6" name="Line 2065"/>
              <p:cNvSpPr>
                <a:spLocks noChangeShapeType="1"/>
              </p:cNvSpPr>
              <p:nvPr/>
            </p:nvSpPr>
            <p:spPr bwMode="auto">
              <a:xfrm>
                <a:off x="3605" y="2390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7" name="Line 2066"/>
              <p:cNvSpPr>
                <a:spLocks noChangeShapeType="1"/>
              </p:cNvSpPr>
              <p:nvPr/>
            </p:nvSpPr>
            <p:spPr bwMode="auto">
              <a:xfrm>
                <a:off x="3605" y="2534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8" name="Line 2067"/>
              <p:cNvSpPr>
                <a:spLocks noChangeShapeType="1"/>
              </p:cNvSpPr>
              <p:nvPr/>
            </p:nvSpPr>
            <p:spPr bwMode="auto">
              <a:xfrm>
                <a:off x="3605" y="2678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9" name="Line 2068"/>
              <p:cNvSpPr>
                <a:spLocks noChangeShapeType="1"/>
              </p:cNvSpPr>
              <p:nvPr/>
            </p:nvSpPr>
            <p:spPr bwMode="auto">
              <a:xfrm>
                <a:off x="3605" y="2822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0" name="Rectangle 2069"/>
            <p:cNvSpPr>
              <a:spLocks noChangeArrowheads="1"/>
            </p:cNvSpPr>
            <p:nvPr/>
          </p:nvSpPr>
          <p:spPr bwMode="auto">
            <a:xfrm>
              <a:off x="1135856" y="152558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*</a:t>
              </a:r>
              <a:r>
                <a:rPr kumimoji="0" lang="en-US" altLang="es-MX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21" name="Rectangle 2070"/>
            <p:cNvSpPr>
              <a:spLocks noChangeArrowheads="1"/>
            </p:cNvSpPr>
            <p:nvPr/>
          </p:nvSpPr>
          <p:spPr bwMode="auto">
            <a:xfrm>
              <a:off x="94471" y="1520825"/>
              <a:ext cx="81913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22" name="Line 2071"/>
            <p:cNvSpPr>
              <a:spLocks noChangeShapeType="1"/>
            </p:cNvSpPr>
            <p:nvPr/>
          </p:nvSpPr>
          <p:spPr bwMode="auto">
            <a:xfrm>
              <a:off x="1871141" y="53590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Line 2072"/>
            <p:cNvSpPr>
              <a:spLocks noChangeShapeType="1"/>
            </p:cNvSpPr>
            <p:nvPr/>
          </p:nvSpPr>
          <p:spPr bwMode="auto">
            <a:xfrm>
              <a:off x="1871141" y="54352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Line 2073"/>
            <p:cNvSpPr>
              <a:spLocks noChangeShapeType="1"/>
            </p:cNvSpPr>
            <p:nvPr/>
          </p:nvSpPr>
          <p:spPr bwMode="auto">
            <a:xfrm>
              <a:off x="1871141" y="55114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Line 2074"/>
            <p:cNvSpPr>
              <a:spLocks noChangeShapeType="1"/>
            </p:cNvSpPr>
            <p:nvPr/>
          </p:nvSpPr>
          <p:spPr bwMode="auto">
            <a:xfrm>
              <a:off x="1871141" y="55876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6" name="Rectangle 2075"/>
            <p:cNvSpPr>
              <a:spLocks noChangeArrowheads="1"/>
            </p:cNvSpPr>
            <p:nvPr/>
          </p:nvSpPr>
          <p:spPr bwMode="auto">
            <a:xfrm>
              <a:off x="1607616" y="5938493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dirty="0" smtClean="0">
                  <a:solidFill>
                    <a:srgbClr val="000000"/>
                  </a:solidFill>
                  <a:latin typeface="Times New Roman" pitchFamily="18" charset="0"/>
                </a:rPr>
                <a:t>Buffers</a:t>
              </a:r>
            </a:p>
          </p:txBody>
        </p:sp>
        <p:sp>
          <p:nvSpPr>
            <p:cNvPr id="27" name="Rectangle 2076"/>
            <p:cNvSpPr>
              <a:spLocks noChangeArrowheads="1"/>
            </p:cNvSpPr>
            <p:nvPr/>
          </p:nvSpPr>
          <p:spPr bwMode="auto">
            <a:xfrm>
              <a:off x="251520" y="4531968"/>
              <a:ext cx="3311896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I/O Module Controllers</a:t>
              </a:r>
            </a:p>
          </p:txBody>
        </p:sp>
        <p:sp>
          <p:nvSpPr>
            <p:cNvPr id="28" name="Rectangle 2077"/>
            <p:cNvSpPr>
              <a:spLocks noChangeArrowheads="1"/>
            </p:cNvSpPr>
            <p:nvPr/>
          </p:nvSpPr>
          <p:spPr bwMode="auto">
            <a:xfrm>
              <a:off x="3740947" y="1495425"/>
              <a:ext cx="1312859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Central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29" name="Rectangle 2078"/>
            <p:cNvSpPr>
              <a:spLocks noChangeArrowheads="1"/>
            </p:cNvSpPr>
            <p:nvPr/>
          </p:nvSpPr>
          <p:spPr bwMode="auto">
            <a:xfrm>
              <a:off x="5531644" y="2130425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dirty="0" smtClean="0">
                  <a:solidFill>
                    <a:srgbClr val="000000"/>
                  </a:solidFill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30" name="Rectangle 2079"/>
            <p:cNvSpPr>
              <a:spLocks noChangeArrowheads="1"/>
            </p:cNvSpPr>
            <p:nvPr/>
          </p:nvSpPr>
          <p:spPr bwMode="auto">
            <a:xfrm>
              <a:off x="5531644" y="2768600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31" name="Rectangle 2080"/>
            <p:cNvSpPr>
              <a:spLocks noChangeArrowheads="1"/>
            </p:cNvSpPr>
            <p:nvPr/>
          </p:nvSpPr>
          <p:spPr bwMode="auto">
            <a:xfrm>
              <a:off x="5531644" y="2444750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32" name="Rectangle 2081"/>
            <p:cNvSpPr>
              <a:spLocks noChangeArrowheads="1"/>
            </p:cNvSpPr>
            <p:nvPr/>
          </p:nvSpPr>
          <p:spPr bwMode="auto">
            <a:xfrm>
              <a:off x="5904706" y="3514725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dirty="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3" name="Rectangle 2082"/>
            <p:cNvSpPr>
              <a:spLocks noChangeArrowheads="1"/>
            </p:cNvSpPr>
            <p:nvPr/>
          </p:nvSpPr>
          <p:spPr bwMode="auto">
            <a:xfrm>
              <a:off x="5904706" y="3854450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4" name="Rectangle 2083"/>
            <p:cNvSpPr>
              <a:spLocks noChangeArrowheads="1"/>
            </p:cNvSpPr>
            <p:nvPr/>
          </p:nvSpPr>
          <p:spPr bwMode="auto">
            <a:xfrm>
              <a:off x="5871369" y="4481513"/>
              <a:ext cx="825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5" name="Rectangle 2084"/>
            <p:cNvSpPr>
              <a:spLocks noChangeArrowheads="1"/>
            </p:cNvSpPr>
            <p:nvPr/>
          </p:nvSpPr>
          <p:spPr bwMode="auto">
            <a:xfrm>
              <a:off x="5904706" y="4154488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grpSp>
          <p:nvGrpSpPr>
            <p:cNvPr id="36" name="Group 2105"/>
            <p:cNvGrpSpPr>
              <a:grpSpLocks/>
            </p:cNvGrpSpPr>
            <p:nvPr/>
          </p:nvGrpSpPr>
          <p:grpSpPr bwMode="auto">
            <a:xfrm>
              <a:off x="6153944" y="1333500"/>
              <a:ext cx="260350" cy="746125"/>
              <a:chOff x="3892" y="1190"/>
              <a:chExt cx="164" cy="470"/>
            </a:xfrm>
          </p:grpSpPr>
          <p:sp>
            <p:nvSpPr>
              <p:cNvPr id="37" name="Rectangle 2085"/>
              <p:cNvSpPr>
                <a:spLocks noChangeArrowheads="1"/>
              </p:cNvSpPr>
              <p:nvPr/>
            </p:nvSpPr>
            <p:spPr bwMode="auto">
              <a:xfrm>
                <a:off x="3892" y="128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38" name="Rectangle 2086"/>
              <p:cNvSpPr>
                <a:spLocks noChangeArrowheads="1"/>
              </p:cNvSpPr>
              <p:nvPr/>
            </p:nvSpPr>
            <p:spPr bwMode="auto">
              <a:xfrm>
                <a:off x="3892" y="1190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39" name="Rectangle 2087"/>
              <p:cNvSpPr>
                <a:spLocks noChangeArrowheads="1"/>
              </p:cNvSpPr>
              <p:nvPr/>
            </p:nvSpPr>
            <p:spPr bwMode="auto">
              <a:xfrm>
                <a:off x="3892" y="1372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40" name="Rectangle 2093"/>
            <p:cNvSpPr>
              <a:spLocks noChangeArrowheads="1"/>
            </p:cNvSpPr>
            <p:nvPr/>
          </p:nvSpPr>
          <p:spPr bwMode="auto">
            <a:xfrm>
              <a:off x="2021954" y="5435255"/>
              <a:ext cx="260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1" name="Rectangle 2094"/>
            <p:cNvSpPr>
              <a:spLocks noChangeArrowheads="1"/>
            </p:cNvSpPr>
            <p:nvPr/>
          </p:nvSpPr>
          <p:spPr bwMode="auto">
            <a:xfrm>
              <a:off x="2021954" y="5359055"/>
              <a:ext cx="260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2" name="Freeform 2095"/>
            <p:cNvSpPr>
              <a:spLocks/>
            </p:cNvSpPr>
            <p:nvPr/>
          </p:nvSpPr>
          <p:spPr bwMode="auto">
            <a:xfrm>
              <a:off x="2902744" y="2381250"/>
              <a:ext cx="1074737" cy="3207993"/>
            </a:xfrm>
            <a:custGeom>
              <a:avLst/>
              <a:gdLst>
                <a:gd name="T0" fmla="*/ 2147483647 w 677"/>
                <a:gd name="T1" fmla="*/ 0 h 1433"/>
                <a:gd name="T2" fmla="*/ 2147483647 w 677"/>
                <a:gd name="T3" fmla="*/ 0 h 1433"/>
                <a:gd name="T4" fmla="*/ 2147483647 w 677"/>
                <a:gd name="T5" fmla="*/ 2147483647 h 1433"/>
                <a:gd name="T6" fmla="*/ 0 w 677"/>
                <a:gd name="T7" fmla="*/ 2147483647 h 1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7"/>
                <a:gd name="T13" fmla="*/ 0 h 1433"/>
                <a:gd name="T14" fmla="*/ 677 w 677"/>
                <a:gd name="T15" fmla="*/ 1433 h 1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7" h="1433">
                  <a:moveTo>
                    <a:pt x="96" y="0"/>
                  </a:moveTo>
                  <a:lnTo>
                    <a:pt x="677" y="0"/>
                  </a:lnTo>
                  <a:lnTo>
                    <a:pt x="677" y="1433"/>
                  </a:lnTo>
                  <a:lnTo>
                    <a:pt x="0" y="1433"/>
                  </a:lnTo>
                </a:path>
              </a:pathLst>
            </a:custGeom>
            <a:noFill/>
            <a:ln w="76200" cap="flat">
              <a:solidFill>
                <a:srgbClr val="80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2096"/>
            <p:cNvSpPr>
              <a:spLocks noChangeArrowheads="1"/>
            </p:cNvSpPr>
            <p:nvPr/>
          </p:nvSpPr>
          <p:spPr bwMode="auto">
            <a:xfrm>
              <a:off x="1145381" y="1960563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44" name="Rectangle 2097"/>
            <p:cNvSpPr>
              <a:spLocks noChangeArrowheads="1"/>
            </p:cNvSpPr>
            <p:nvPr/>
          </p:nvSpPr>
          <p:spPr bwMode="auto">
            <a:xfrm>
              <a:off x="2088356" y="151288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45" name="Rectangle 2098"/>
            <p:cNvSpPr>
              <a:spLocks noChangeArrowheads="1"/>
            </p:cNvSpPr>
            <p:nvPr/>
          </p:nvSpPr>
          <p:spPr bwMode="auto">
            <a:xfrm>
              <a:off x="2101056" y="193198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MBR</a:t>
              </a:r>
            </a:p>
          </p:txBody>
        </p:sp>
        <p:sp>
          <p:nvSpPr>
            <p:cNvPr id="46" name="Rectangle 2099"/>
            <p:cNvSpPr>
              <a:spLocks noChangeArrowheads="1"/>
            </p:cNvSpPr>
            <p:nvPr/>
          </p:nvSpPr>
          <p:spPr bwMode="auto">
            <a:xfrm>
              <a:off x="2112169" y="2352675"/>
              <a:ext cx="747712" cy="334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I/O AR</a:t>
              </a:r>
            </a:p>
          </p:txBody>
        </p:sp>
        <p:sp>
          <p:nvSpPr>
            <p:cNvPr id="47" name="Rectangle 2100"/>
            <p:cNvSpPr>
              <a:spLocks noChangeArrowheads="1"/>
            </p:cNvSpPr>
            <p:nvPr/>
          </p:nvSpPr>
          <p:spPr bwMode="auto">
            <a:xfrm>
              <a:off x="2137569" y="2784475"/>
              <a:ext cx="747712" cy="334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I/O BR</a:t>
              </a:r>
            </a:p>
          </p:txBody>
        </p:sp>
        <p:sp>
          <p:nvSpPr>
            <p:cNvPr id="48" name="Freeform 2101"/>
            <p:cNvSpPr>
              <a:spLocks/>
            </p:cNvSpPr>
            <p:nvPr/>
          </p:nvSpPr>
          <p:spPr bwMode="auto">
            <a:xfrm>
              <a:off x="1051719" y="2873375"/>
              <a:ext cx="952500" cy="612775"/>
            </a:xfrm>
            <a:custGeom>
              <a:avLst/>
              <a:gdLst>
                <a:gd name="T0" fmla="*/ 2147483647 w 600"/>
                <a:gd name="T1" fmla="*/ 2147483647 h 261"/>
                <a:gd name="T2" fmla="*/ 2147483647 w 600"/>
                <a:gd name="T3" fmla="*/ 0 h 261"/>
                <a:gd name="T4" fmla="*/ 2147483647 w 600"/>
                <a:gd name="T5" fmla="*/ 0 h 261"/>
                <a:gd name="T6" fmla="*/ 2147483647 w 600"/>
                <a:gd name="T7" fmla="*/ 2147483647 h 261"/>
                <a:gd name="T8" fmla="*/ 2147483647 w 600"/>
                <a:gd name="T9" fmla="*/ 2147483647 h 261"/>
                <a:gd name="T10" fmla="*/ 0 w 600"/>
                <a:gd name="T11" fmla="*/ 0 h 261"/>
                <a:gd name="T12" fmla="*/ 2147483647 w 600"/>
                <a:gd name="T13" fmla="*/ 2147483647 h 261"/>
                <a:gd name="T14" fmla="*/ 2147483647 w 600"/>
                <a:gd name="T15" fmla="*/ 2147483647 h 2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261"/>
                <a:gd name="T26" fmla="*/ 600 w 600"/>
                <a:gd name="T27" fmla="*/ 261 h 2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261">
                  <a:moveTo>
                    <a:pt x="513" y="261"/>
                  </a:moveTo>
                  <a:lnTo>
                    <a:pt x="600" y="0"/>
                  </a:lnTo>
                  <a:lnTo>
                    <a:pt x="397" y="0"/>
                  </a:lnTo>
                  <a:lnTo>
                    <a:pt x="310" y="106"/>
                  </a:lnTo>
                  <a:lnTo>
                    <a:pt x="203" y="10"/>
                  </a:lnTo>
                  <a:lnTo>
                    <a:pt x="0" y="0"/>
                  </a:lnTo>
                  <a:lnTo>
                    <a:pt x="126" y="261"/>
                  </a:lnTo>
                  <a:lnTo>
                    <a:pt x="513" y="2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Text Box 2102"/>
            <p:cNvSpPr txBox="1">
              <a:spLocks noChangeArrowheads="1"/>
            </p:cNvSpPr>
            <p:nvPr/>
          </p:nvSpPr>
          <p:spPr bwMode="auto">
            <a:xfrm>
              <a:off x="1091406" y="3028950"/>
              <a:ext cx="9048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400" b="1" smtClean="0">
                  <a:solidFill>
                    <a:srgbClr val="000000"/>
                  </a:solidFill>
                  <a:latin typeface="Times New Roman" pitchFamily="18" charset="0"/>
                </a:rPr>
                <a:t>execution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400" b="1" smtClean="0">
                  <a:solidFill>
                    <a:srgbClr val="000000"/>
                  </a:solidFill>
                  <a:latin typeface="Times New Roman" pitchFamily="18" charset="0"/>
                </a:rPr>
                <a:t>unit</a:t>
              </a:r>
            </a:p>
          </p:txBody>
        </p:sp>
        <p:grpSp>
          <p:nvGrpSpPr>
            <p:cNvPr id="50" name="Group 2106"/>
            <p:cNvGrpSpPr>
              <a:grpSpLocks/>
            </p:cNvGrpSpPr>
            <p:nvPr/>
          </p:nvGrpSpPr>
          <p:grpSpPr bwMode="auto">
            <a:xfrm>
              <a:off x="6153944" y="2914650"/>
              <a:ext cx="260350" cy="746125"/>
              <a:chOff x="3892" y="1190"/>
              <a:chExt cx="164" cy="470"/>
            </a:xfrm>
          </p:grpSpPr>
          <p:sp>
            <p:nvSpPr>
              <p:cNvPr id="51" name="Rectangle 2107"/>
              <p:cNvSpPr>
                <a:spLocks noChangeArrowheads="1"/>
              </p:cNvSpPr>
              <p:nvPr/>
            </p:nvSpPr>
            <p:spPr bwMode="auto">
              <a:xfrm>
                <a:off x="3892" y="128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2" name="Rectangle 2108"/>
              <p:cNvSpPr>
                <a:spLocks noChangeArrowheads="1"/>
              </p:cNvSpPr>
              <p:nvPr/>
            </p:nvSpPr>
            <p:spPr bwMode="auto">
              <a:xfrm>
                <a:off x="3892" y="1190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3" name="Rectangle 2109"/>
              <p:cNvSpPr>
                <a:spLocks noChangeArrowheads="1"/>
              </p:cNvSpPr>
              <p:nvPr/>
            </p:nvSpPr>
            <p:spPr bwMode="auto">
              <a:xfrm>
                <a:off x="3892" y="1372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grpSp>
          <p:nvGrpSpPr>
            <p:cNvPr id="54" name="Group 2110"/>
            <p:cNvGrpSpPr>
              <a:grpSpLocks/>
            </p:cNvGrpSpPr>
            <p:nvPr/>
          </p:nvGrpSpPr>
          <p:grpSpPr bwMode="auto">
            <a:xfrm>
              <a:off x="6153944" y="4705350"/>
              <a:ext cx="260350" cy="746125"/>
              <a:chOff x="3892" y="1190"/>
              <a:chExt cx="164" cy="470"/>
            </a:xfrm>
          </p:grpSpPr>
          <p:sp>
            <p:nvSpPr>
              <p:cNvPr id="55" name="Rectangle 2111"/>
              <p:cNvSpPr>
                <a:spLocks noChangeArrowheads="1"/>
              </p:cNvSpPr>
              <p:nvPr/>
            </p:nvSpPr>
            <p:spPr bwMode="auto">
              <a:xfrm>
                <a:off x="3892" y="128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6" name="Rectangle 2112"/>
              <p:cNvSpPr>
                <a:spLocks noChangeArrowheads="1"/>
              </p:cNvSpPr>
              <p:nvPr/>
            </p:nvSpPr>
            <p:spPr bwMode="auto">
              <a:xfrm>
                <a:off x="3892" y="1190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7" name="Rectangle 2113"/>
              <p:cNvSpPr>
                <a:spLocks noChangeArrowheads="1"/>
              </p:cNvSpPr>
              <p:nvPr/>
            </p:nvSpPr>
            <p:spPr bwMode="auto">
              <a:xfrm>
                <a:off x="3892" y="1372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58" name="Line 2114"/>
            <p:cNvSpPr>
              <a:spLocks noChangeShapeType="1"/>
            </p:cNvSpPr>
            <p:nvPr/>
          </p:nvSpPr>
          <p:spPr bwMode="auto">
            <a:xfrm>
              <a:off x="3971131" y="3149600"/>
              <a:ext cx="1143000" cy="0"/>
            </a:xfrm>
            <a:prstGeom prst="line">
              <a:avLst/>
            </a:prstGeom>
            <a:noFill/>
            <a:ln w="762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2115"/>
            <p:cNvSpPr txBox="1">
              <a:spLocks noChangeArrowheads="1"/>
            </p:cNvSpPr>
            <p:nvPr/>
          </p:nvSpPr>
          <p:spPr bwMode="auto">
            <a:xfrm>
              <a:off x="4300059" y="5592845"/>
              <a:ext cx="23968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MAR - Memory Address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MBR - Memory Buffer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I/O AR - I/O Address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I/O BE - I/O Buffer Register</a:t>
              </a:r>
            </a:p>
          </p:txBody>
        </p:sp>
        <p:sp>
          <p:nvSpPr>
            <p:cNvPr id="60" name="Text Box 2117"/>
            <p:cNvSpPr txBox="1">
              <a:spLocks noChangeArrowheads="1"/>
            </p:cNvSpPr>
            <p:nvPr/>
          </p:nvSpPr>
          <p:spPr bwMode="auto">
            <a:xfrm>
              <a:off x="889511" y="3593899"/>
              <a:ext cx="206749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PC - Program Counter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IR - Instruction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SP – Stack Pointer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 smtClean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lang="en-US" altLang="es-MX" sz="1200" b="1" dirty="0" smtClean="0">
                  <a:solidFill>
                    <a:srgbClr val="000000"/>
                  </a:solidFill>
                  <a:latin typeface="Times New Roman" pitchFamily="18" charset="0"/>
                </a:rPr>
                <a:t>Must be saved and restored</a:t>
              </a:r>
            </a:p>
          </p:txBody>
        </p:sp>
        <p:sp>
          <p:nvSpPr>
            <p:cNvPr id="61" name="Text Box 2118"/>
            <p:cNvSpPr txBox="1">
              <a:spLocks noChangeArrowheads="1"/>
            </p:cNvSpPr>
            <p:nvPr/>
          </p:nvSpPr>
          <p:spPr bwMode="auto">
            <a:xfrm>
              <a:off x="7512248" y="141128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" name="Text Box 2119"/>
            <p:cNvSpPr txBox="1">
              <a:spLocks noChangeArrowheads="1"/>
            </p:cNvSpPr>
            <p:nvPr/>
          </p:nvSpPr>
          <p:spPr bwMode="auto">
            <a:xfrm>
              <a:off x="7471569" y="5283200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3" name="Text Box 2120"/>
            <p:cNvSpPr txBox="1">
              <a:spLocks noChangeArrowheads="1"/>
            </p:cNvSpPr>
            <p:nvPr/>
          </p:nvSpPr>
          <p:spPr bwMode="auto">
            <a:xfrm>
              <a:off x="7515721" y="166211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" name="Line 2121"/>
            <p:cNvSpPr>
              <a:spLocks noChangeShapeType="1"/>
            </p:cNvSpPr>
            <p:nvPr/>
          </p:nvSpPr>
          <p:spPr bwMode="auto">
            <a:xfrm>
              <a:off x="7655719" y="2079625"/>
              <a:ext cx="0" cy="3084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Rectangle 2123"/>
            <p:cNvSpPr>
              <a:spLocks noChangeArrowheads="1"/>
            </p:cNvSpPr>
            <p:nvPr/>
          </p:nvSpPr>
          <p:spPr bwMode="auto">
            <a:xfrm>
              <a:off x="1175544" y="2393950"/>
              <a:ext cx="747712" cy="334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*</a:t>
              </a:r>
              <a:r>
                <a:rPr kumimoji="0" lang="en-US" altLang="es-MX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66" name="Rectangle 2124"/>
            <p:cNvSpPr>
              <a:spLocks noChangeArrowheads="1"/>
            </p:cNvSpPr>
            <p:nvPr/>
          </p:nvSpPr>
          <p:spPr bwMode="auto">
            <a:xfrm>
              <a:off x="2135981" y="322103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*</a:t>
              </a:r>
              <a:r>
                <a:rPr kumimoji="0" lang="en-US" altLang="es-MX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PSW</a:t>
              </a:r>
            </a:p>
          </p:txBody>
        </p:sp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4074319" y="3251200"/>
              <a:ext cx="6461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400" b="1" smtClean="0">
                  <a:solidFill>
                    <a:srgbClr val="0000CC"/>
                  </a:solidFill>
                  <a:latin typeface="Times New Roman" pitchFamily="18" charset="0"/>
                </a:rPr>
                <a:t>BUS</a:t>
              </a:r>
              <a:endParaRPr lang="es-ES" altLang="es-MX" sz="14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5707261" y="1589415"/>
              <a:ext cx="1152127" cy="261610"/>
            </a:xfrm>
            <a:prstGeom prst="rect">
              <a:avLst/>
            </a:prstGeom>
            <a:noFill/>
            <a:ln w="12700" cmpd="thinThick">
              <a:noFill/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MX" sz="1100" dirty="0" err="1" smtClean="0">
                  <a:solidFill>
                    <a:srgbClr val="FF0000"/>
                  </a:solidFill>
                  <a:latin typeface="Times New Roman" pitchFamily="18" charset="0"/>
                </a:rPr>
                <a:t>Stored-program</a:t>
              </a:r>
              <a:endParaRPr lang="es-ES" altLang="es-MX" sz="11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86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Hexadecimal Subtraction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8336" y="1491208"/>
            <a:ext cx="70866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When a borrow is required from the digit to the left, add 16 (decimal) to the current digit's value:</a:t>
            </a:r>
          </a:p>
        </p:txBody>
      </p:sp>
      <p:sp>
        <p:nvSpPr>
          <p:cNvPr id="20485" name="Text Box 1028"/>
          <p:cNvSpPr txBox="1">
            <a:spLocks noChangeArrowheads="1"/>
          </p:cNvSpPr>
          <p:nvPr/>
        </p:nvSpPr>
        <p:spPr bwMode="auto">
          <a:xfrm>
            <a:off x="3269136" y="3940721"/>
            <a:ext cx="17526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C6	75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A2	47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24	</a:t>
            </a:r>
            <a:r>
              <a:rPr lang="en-US" altLang="en-US" sz="2100" dirty="0" smtClean="0">
                <a:solidFill>
                  <a:schemeClr val="tx1"/>
                </a:solidFill>
              </a:rPr>
              <a:t>??</a:t>
            </a:r>
            <a:endParaRPr lang="en-US" altLang="en-US" sz="2100" dirty="0">
              <a:solidFill>
                <a:schemeClr val="tx1"/>
              </a:solidFill>
            </a:endParaRPr>
          </a:p>
        </p:txBody>
      </p:sp>
      <p:sp>
        <p:nvSpPr>
          <p:cNvPr id="20486" name="Line 1029"/>
          <p:cNvSpPr>
            <a:spLocks noChangeShapeType="1"/>
          </p:cNvSpPr>
          <p:nvPr/>
        </p:nvSpPr>
        <p:spPr bwMode="auto">
          <a:xfrm flipV="1">
            <a:off x="3278661" y="451063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4078761" y="3559721"/>
            <a:ext cx="533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altLang="en-US" sz="15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88" name="Line 1034"/>
          <p:cNvSpPr>
            <a:spLocks noChangeShapeType="1"/>
          </p:cNvSpPr>
          <p:nvPr/>
        </p:nvSpPr>
        <p:spPr bwMode="auto">
          <a:xfrm flipH="1">
            <a:off x="4488336" y="301520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0489" name="Text Box 1035"/>
          <p:cNvSpPr txBox="1">
            <a:spLocks noChangeArrowheads="1"/>
          </p:cNvSpPr>
          <p:nvPr/>
        </p:nvSpPr>
        <p:spPr bwMode="auto">
          <a:xfrm>
            <a:off x="3726336" y="2481808"/>
            <a:ext cx="1524000" cy="511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</a:rPr>
              <a:t>16 + 5 = 21</a:t>
            </a:r>
          </a:p>
        </p:txBody>
      </p:sp>
      <p:sp>
        <p:nvSpPr>
          <p:cNvPr id="77837" name="Text Box 1037"/>
          <p:cNvSpPr txBox="1">
            <a:spLocks noChangeArrowheads="1"/>
          </p:cNvSpPr>
          <p:nvPr/>
        </p:nvSpPr>
        <p:spPr bwMode="auto">
          <a:xfrm>
            <a:off x="754536" y="5301208"/>
            <a:ext cx="7391400" cy="800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chemeClr val="tx1"/>
                </a:solidFill>
              </a:rPr>
              <a:t>Practice: The address of </a:t>
            </a:r>
            <a:r>
              <a:rPr lang="en-US" altLang="en-US" sz="1700" b="1">
                <a:solidFill>
                  <a:schemeClr val="tx1"/>
                </a:solidFill>
              </a:rPr>
              <a:t>var1</a:t>
            </a:r>
            <a:r>
              <a:rPr lang="en-US" altLang="en-US" sz="1700">
                <a:solidFill>
                  <a:schemeClr val="tx1"/>
                </a:solidFill>
              </a:rPr>
              <a:t> is 00400020. The address of the next variable after var1 is 0040006A. How many bytes are used by var1?</a:t>
            </a:r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57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Chapters: Tanenbaum, A. S.; Operating Systems.</a:t>
            </a:r>
          </a:p>
          <a:p>
            <a:r>
              <a:rPr lang="en-US" dirty="0" smtClean="0"/>
              <a:t>Chapters</a:t>
            </a:r>
            <a:r>
              <a:rPr lang="en-US" dirty="0"/>
              <a:t>: Irvine, Kip R</a:t>
            </a:r>
            <a:r>
              <a:rPr lang="en-US" dirty="0" smtClean="0"/>
              <a:t>.; </a:t>
            </a:r>
            <a:r>
              <a:rPr lang="en-US" dirty="0"/>
              <a:t>Assembly Language for x86 Processors.</a:t>
            </a:r>
          </a:p>
          <a:p>
            <a:r>
              <a:rPr lang="en-US" dirty="0" err="1" smtClean="0"/>
              <a:t>Notas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Ramón Ríos.</a:t>
            </a:r>
          </a:p>
          <a:p>
            <a:r>
              <a:rPr lang="en-US" dirty="0" smtClean="0"/>
              <a:t>15-Ago-2019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2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Assembly Language (AL)</a:t>
            </a:r>
            <a:endParaRPr lang="en-US" sz="2400" i="1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581400"/>
          </a:xfrm>
        </p:spPr>
        <p:txBody>
          <a:bodyPr>
            <a:normAutofit/>
          </a:bodyPr>
          <a:lstStyle/>
          <a:p>
            <a:r>
              <a:rPr lang="en-US" altLang="en-US" dirty="0"/>
              <a:t>What is an assembler?</a:t>
            </a:r>
          </a:p>
          <a:p>
            <a:r>
              <a:rPr lang="en-US" altLang="en-US" dirty="0"/>
              <a:t>What background should I have?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does assembly language (AL) relate to machine language?</a:t>
            </a:r>
          </a:p>
          <a:p>
            <a:pPr eaLnBrk="1" hangingPunct="1"/>
            <a:r>
              <a:rPr lang="en-US" altLang="en-US" dirty="0" smtClean="0"/>
              <a:t>How do C++ and Java relate to AL?</a:t>
            </a:r>
          </a:p>
          <a:p>
            <a:pPr eaLnBrk="1" hangingPunct="1"/>
            <a:r>
              <a:rPr lang="en-US" altLang="en-US" dirty="0" smtClean="0"/>
              <a:t>Is AL portable?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95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Languages</a:t>
            </a: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85800" y="1755775"/>
            <a:ext cx="6172200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English:</a:t>
            </a: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Display the sum of A times B plus C.</a:t>
            </a:r>
          </a:p>
        </p:txBody>
      </p:sp>
      <p:sp>
        <p:nvSpPr>
          <p:cNvPr id="12" name="Text Box 1028"/>
          <p:cNvSpPr txBox="1">
            <a:spLocks noChangeArrowheads="1"/>
          </p:cNvSpPr>
          <p:nvPr/>
        </p:nvSpPr>
        <p:spPr bwMode="auto">
          <a:xfrm>
            <a:off x="685800" y="2898775"/>
            <a:ext cx="3733800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C++:  </a:t>
            </a: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cout &lt;&lt; (A * B + C);</a:t>
            </a: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685800" y="4117975"/>
            <a:ext cx="3200400" cy="22934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Assembly Language: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100" kern="0" dirty="0" err="1">
                <a:solidFill>
                  <a:srgbClr val="000000"/>
                </a:solidFill>
              </a:rPr>
              <a:t>m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ov</a:t>
            </a:r>
            <a:r>
              <a:rPr lang="en-US" altLang="en-US" sz="2100" kern="0" dirty="0" smtClean="0">
                <a:solidFill>
                  <a:srgbClr val="000000"/>
                </a:solidFill>
              </a:rPr>
              <a:t> EAX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mul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B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add </a:t>
            </a:r>
            <a:r>
              <a:rPr lang="en-US" altLang="en-US" sz="2100" kern="0" dirty="0" smtClean="0">
                <a:solidFill>
                  <a:srgbClr val="000000"/>
                </a:solidFill>
              </a:rPr>
              <a:t>EAX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</a:t>
            </a:r>
          </a:p>
          <a:p>
            <a:pPr marL="0" marR="0" lvl="0" indent="0" defTabSz="91440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call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WriteInt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100" kern="0" noProof="0" dirty="0" err="1" smtClean="0">
                <a:solidFill>
                  <a:srgbClr val="000000"/>
                </a:solidFill>
              </a:rPr>
              <a:t>mov</a:t>
            </a:r>
            <a:r>
              <a:rPr lang="en-US" altLang="en-US" sz="2100" kern="0" noProof="0" dirty="0" smtClean="0">
                <a:solidFill>
                  <a:srgbClr val="000000"/>
                </a:solidFill>
              </a:rPr>
              <a:t> F, EAX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1030"/>
          <p:cNvSpPr txBox="1">
            <a:spLocks noChangeArrowheads="1"/>
          </p:cNvSpPr>
          <p:nvPr/>
        </p:nvSpPr>
        <p:spPr bwMode="auto">
          <a:xfrm>
            <a:off x="4665728" y="3849914"/>
            <a:ext cx="3810000" cy="25439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Intel Machine Language: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A1 00000000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F7 25 00000004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03 05 00000008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E8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00500000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100" kern="0" dirty="0" smtClean="0">
                <a:solidFill>
                  <a:srgbClr val="000000"/>
                </a:solidFill>
              </a:rPr>
              <a:t>- - - -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031"/>
          <p:cNvSpPr>
            <a:spLocks noChangeShapeType="1"/>
          </p:cNvSpPr>
          <p:nvPr/>
        </p:nvSpPr>
        <p:spPr bwMode="auto">
          <a:xfrm>
            <a:off x="1981200" y="2441575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1032"/>
          <p:cNvSpPr>
            <a:spLocks noChangeShapeType="1"/>
          </p:cNvSpPr>
          <p:nvPr/>
        </p:nvSpPr>
        <p:spPr bwMode="auto">
          <a:xfrm>
            <a:off x="1981200" y="3584575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Line 1033"/>
          <p:cNvSpPr>
            <a:spLocks noChangeShapeType="1"/>
          </p:cNvSpPr>
          <p:nvPr/>
        </p:nvSpPr>
        <p:spPr bwMode="auto">
          <a:xfrm>
            <a:off x="3886200" y="5032375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Assembly Data </a:t>
            </a:r>
            <a:r>
              <a:rPr lang="en-US" dirty="0" smtClean="0"/>
              <a:t>Representation</a:t>
            </a:r>
          </a:p>
        </p:txBody>
      </p:sp>
      <p:sp>
        <p:nvSpPr>
          <p:cNvPr id="1434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800"/>
            <a:ext cx="7086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Binary Numbers</a:t>
            </a:r>
          </a:p>
          <a:p>
            <a:pPr eaLnBrk="1" hangingPunct="1"/>
            <a:r>
              <a:rPr lang="en-US" altLang="en-US" dirty="0" smtClean="0"/>
              <a:t>Binary Addition</a:t>
            </a:r>
          </a:p>
          <a:p>
            <a:pPr eaLnBrk="1" hangingPunct="1"/>
            <a:r>
              <a:rPr lang="en-US" altLang="en-US" dirty="0" smtClean="0"/>
              <a:t>Integers</a:t>
            </a:r>
          </a:p>
          <a:p>
            <a:r>
              <a:rPr lang="en-US" altLang="en-US" dirty="0" smtClean="0"/>
              <a:t>Storage Sizes</a:t>
            </a:r>
          </a:p>
          <a:p>
            <a:r>
              <a:rPr lang="en-US" altLang="en-US" dirty="0" smtClean="0"/>
              <a:t>Unsigned Integers</a:t>
            </a:r>
          </a:p>
          <a:p>
            <a:r>
              <a:rPr lang="en-US" altLang="en-US" dirty="0" smtClean="0"/>
              <a:t>Hexadecimal Integers</a:t>
            </a:r>
            <a:endParaRPr lang="en-US" altLang="en-U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7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Numbers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029200" cy="3352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Digits are 1 and 0</a:t>
            </a:r>
          </a:p>
          <a:p>
            <a:pPr lvl="1" eaLnBrk="1" hangingPunct="1"/>
            <a:r>
              <a:rPr lang="en-US" altLang="en-US" dirty="0" smtClean="0"/>
              <a:t>1 = true</a:t>
            </a:r>
          </a:p>
          <a:p>
            <a:pPr lvl="1" eaLnBrk="1" hangingPunct="1"/>
            <a:r>
              <a:rPr lang="en-US" altLang="en-US" dirty="0" smtClean="0"/>
              <a:t>0 = false</a:t>
            </a:r>
          </a:p>
          <a:p>
            <a:pPr eaLnBrk="1" hangingPunct="1"/>
            <a:r>
              <a:rPr lang="en-US" altLang="en-US" dirty="0" smtClean="0"/>
              <a:t>MSB – most significant bit</a:t>
            </a:r>
          </a:p>
          <a:p>
            <a:pPr eaLnBrk="1" hangingPunct="1"/>
            <a:r>
              <a:rPr lang="en-US" altLang="en-US" dirty="0" smtClean="0"/>
              <a:t>LSB – least significant bit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Bit numbering: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200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29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Binary </a:t>
            </a:r>
            <a:r>
              <a:rPr lang="en-US" dirty="0" smtClean="0"/>
              <a:t>Numbers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04513" y="1484784"/>
            <a:ext cx="52578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digit (bit) is either 1 or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bit represents a power of 2:</a:t>
            </a:r>
          </a:p>
        </p:txBody>
      </p:sp>
      <p:graphicFrame>
        <p:nvGraphicFramePr>
          <p:cNvPr id="10" name="Object 1024"/>
          <p:cNvGraphicFramePr>
            <a:graphicFrameLocks noChangeAspect="1"/>
          </p:cNvGraphicFramePr>
          <p:nvPr>
            <p:extLst/>
          </p:nvPr>
        </p:nvGraphicFramePr>
        <p:xfrm>
          <a:off x="5200313" y="1484784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3" imgW="1792224" imgH="449580" progId="">
                  <p:embed/>
                </p:oleObj>
              </mc:Choice>
              <mc:Fallback>
                <p:oleObj name="VISIO" r:id="rId3" imgW="1792224" imgH="4495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5200313" y="1484784"/>
                        <a:ext cx="2895600" cy="7667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3" y="2856384"/>
            <a:ext cx="5334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52113" y="3542184"/>
            <a:ext cx="2133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Every binary number is a sum of powers of 2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13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Binary to Decimal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153400" cy="4114800"/>
          </a:xfrm>
        </p:spPr>
        <p:txBody>
          <a:bodyPr>
            <a:normAutofit fontScale="92500" lnSpcReduction="10000"/>
          </a:bodyPr>
          <a:lstStyle/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 smtClean="0"/>
              <a:t>Weighted positional notation shows how to calculate the decimal value of each binary bit:</a:t>
            </a:r>
            <a:endParaRPr lang="en-US" altLang="en-US" i="1" dirty="0" smtClean="0"/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dec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b="1" i="1" baseline="3000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n-2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en-US" b="1" i="1" baseline="3000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...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en-US" b="1" baseline="30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en-US" b="1" baseline="30000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/>
              <a:t>B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= binary digit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dirty="0" smtClean="0"/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 smtClean="0"/>
              <a:t>binary 00001001 = decimal 9: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 smtClean="0">
                <a:latin typeface="Times New Roman" pitchFamily="18" charset="0"/>
              </a:rPr>
              <a:t>	</a:t>
            </a:r>
            <a:r>
              <a:rPr lang="en-US" altLang="en-US" dirty="0" smtClean="0"/>
              <a:t>(</a:t>
            </a:r>
            <a:r>
              <a:rPr lang="en-US" altLang="en-US" dirty="0" smtClean="0"/>
              <a:t>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2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 + (</a:t>
            </a:r>
            <a:r>
              <a:rPr lang="en-US" altLang="en-US" dirty="0" smtClean="0"/>
              <a:t>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2</a:t>
            </a:r>
            <a:r>
              <a:rPr lang="en-US" altLang="en-US" baseline="30000" dirty="0" smtClean="0"/>
              <a:t>0</a:t>
            </a:r>
            <a:r>
              <a:rPr lang="en-US" altLang="en-US" dirty="0" smtClean="0"/>
              <a:t>) = 9</a:t>
            </a:r>
            <a:r>
              <a:rPr lang="en-US" altLang="en-US" baseline="-25000" dirty="0" smtClean="0"/>
              <a:t>10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Translating Unsigned Decimal to Binary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895600" y="5562600"/>
            <a:ext cx="2209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37 = 100101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19814" y="1598388"/>
            <a:ext cx="7772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Repeatedly divide the decimal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integer by 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Each remainder is a binary digit in the translated value: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4" y="3960588"/>
            <a:ext cx="5257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4" y="2588988"/>
            <a:ext cx="5257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39952" y="5661248"/>
            <a:ext cx="2520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37</a:t>
            </a:r>
            <a:r>
              <a:rPr kumimoji="0" lang="en-US" altLang="en-US" sz="21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=   100101</a:t>
            </a:r>
            <a:r>
              <a:rPr kumimoji="0" lang="en-US" altLang="en-US" sz="21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870689" y="3098800"/>
            <a:ext cx="498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B</a:t>
            </a:r>
            <a:r>
              <a:rPr lang="es-MX" sz="1400" baseline="-25000" dirty="0" smtClean="0"/>
              <a:t>0</a:t>
            </a:r>
            <a:endParaRPr lang="es-MX" sz="1400" baseline="-25000" dirty="0" smtClean="0"/>
          </a:p>
          <a:p>
            <a:endParaRPr lang="es-MX" sz="1400" dirty="0" smtClean="0"/>
          </a:p>
          <a:p>
            <a:r>
              <a:rPr lang="es-MX" sz="1400" dirty="0" smtClean="0"/>
              <a:t>B</a:t>
            </a:r>
            <a:r>
              <a:rPr lang="es-MX" sz="1400" baseline="-25000" dirty="0" smtClean="0"/>
              <a:t>1</a:t>
            </a:r>
            <a:endParaRPr lang="es-MX" sz="1400" baseline="-25000" dirty="0" smtClean="0"/>
          </a:p>
          <a:p>
            <a:endParaRPr lang="es-MX" sz="1400" dirty="0" smtClean="0"/>
          </a:p>
          <a:p>
            <a:r>
              <a:rPr lang="es-MX" sz="1400" dirty="0" smtClean="0"/>
              <a:t>B</a:t>
            </a:r>
            <a:r>
              <a:rPr lang="es-MX" sz="1400" baseline="-25000" dirty="0" smtClean="0"/>
              <a:t>2</a:t>
            </a:r>
            <a:endParaRPr lang="es-MX" sz="1400" baseline="-25000" dirty="0" smtClean="0"/>
          </a:p>
          <a:p>
            <a:endParaRPr lang="es-MX" sz="1400" dirty="0"/>
          </a:p>
          <a:p>
            <a:r>
              <a:rPr lang="es-MX" sz="1400" dirty="0"/>
              <a:t>B</a:t>
            </a:r>
            <a:r>
              <a:rPr lang="es-MX" sz="1400" baseline="-25000" dirty="0" smtClean="0"/>
              <a:t>3</a:t>
            </a:r>
            <a:endParaRPr lang="es-MX" sz="1400" baseline="-25000" dirty="0" smtClean="0"/>
          </a:p>
          <a:p>
            <a:endParaRPr lang="es-MX" sz="1400" dirty="0"/>
          </a:p>
          <a:p>
            <a:r>
              <a:rPr lang="es-MX" sz="1400" dirty="0" smtClean="0"/>
              <a:t>B</a:t>
            </a:r>
            <a:r>
              <a:rPr lang="es-MX" sz="1400" baseline="-25000" dirty="0" smtClean="0"/>
              <a:t>4</a:t>
            </a:r>
            <a:endParaRPr lang="es-MX" sz="1400" baseline="-25000" dirty="0" smtClean="0"/>
          </a:p>
          <a:p>
            <a:endParaRPr lang="es-MX" sz="1400" dirty="0"/>
          </a:p>
          <a:p>
            <a:r>
              <a:rPr lang="es-MX" sz="1400" dirty="0" smtClean="0"/>
              <a:t>B</a:t>
            </a:r>
            <a:r>
              <a:rPr lang="es-MX" sz="1400" baseline="-25000" dirty="0" smtClean="0"/>
              <a:t>5</a:t>
            </a:r>
            <a:endParaRPr lang="es-MX" sz="1400" baseline="-25000" dirty="0" smtClean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71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718</Words>
  <Application>Microsoft Office PowerPoint</Application>
  <PresentationFormat>Presentación en pantalla (4:3)</PresentationFormat>
  <Paragraphs>224</Paragraphs>
  <Slides>21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Symbol</vt:lpstr>
      <vt:lpstr>Times</vt:lpstr>
      <vt:lpstr>Times New Roman</vt:lpstr>
      <vt:lpstr>Tema de Office</vt:lpstr>
      <vt:lpstr>VISIO</vt:lpstr>
      <vt:lpstr>OPC - Basic Concepts: Overview</vt:lpstr>
      <vt:lpstr>General Computer Structure</vt:lpstr>
      <vt:lpstr>Assembly Language (AL)</vt:lpstr>
      <vt:lpstr>Translating Languages</vt:lpstr>
      <vt:lpstr>Assembly Data Representation</vt:lpstr>
      <vt:lpstr>Binary Numbers</vt:lpstr>
      <vt:lpstr>Unsigned Binary Numbers</vt:lpstr>
      <vt:lpstr>Translating Binary to Decimal</vt:lpstr>
      <vt:lpstr>Translating Unsigned Decimal to Binary</vt:lpstr>
      <vt:lpstr>Binary Addition</vt:lpstr>
      <vt:lpstr>Integers and Storage Sizes</vt:lpstr>
      <vt:lpstr>Hexadecimal Integers</vt:lpstr>
      <vt:lpstr>Translating Binary to Hexadecimal</vt:lpstr>
      <vt:lpstr>Powers of 16</vt:lpstr>
      <vt:lpstr>Converting Hexadecimal to Decimal</vt:lpstr>
      <vt:lpstr>Converting Decimal to Hexadecimal</vt:lpstr>
      <vt:lpstr>Hexadecimal Addition</vt:lpstr>
      <vt:lpstr>Binary Subtraction</vt:lpstr>
      <vt:lpstr>Central Memory</vt:lpstr>
      <vt:lpstr>Hexadecimal Subtraction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131</cp:revision>
  <cp:lastPrinted>2018-08-14T20:34:28Z</cp:lastPrinted>
  <dcterms:created xsi:type="dcterms:W3CDTF">2014-08-28T12:23:32Z</dcterms:created>
  <dcterms:modified xsi:type="dcterms:W3CDTF">2019-08-14T23:02:32Z</dcterms:modified>
</cp:coreProperties>
</file>