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8" r:id="rId2"/>
    <p:sldId id="299" r:id="rId3"/>
    <p:sldId id="309" r:id="rId4"/>
    <p:sldId id="300" r:id="rId5"/>
    <p:sldId id="301" r:id="rId6"/>
    <p:sldId id="306" r:id="rId7"/>
    <p:sldId id="307" r:id="rId8"/>
    <p:sldId id="305" r:id="rId9"/>
    <p:sldId id="308" r:id="rId10"/>
    <p:sldId id="302" r:id="rId11"/>
    <p:sldId id="303" r:id="rId12"/>
    <p:sldId id="304" r:id="rId13"/>
    <p:sldId id="260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02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21/08/2019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517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1370-E05B-4061-BCF1-ADE1F0BF6DDC}" type="datetime1">
              <a:rPr lang="es-MX" smtClean="0"/>
              <a:pPr/>
              <a:t>21/08/2019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6193-DEFB-4C2C-85E7-81181A73BE38}" type="datetime1">
              <a:rPr lang="es-MX" smtClean="0"/>
              <a:pPr/>
              <a:t>21/08/2019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E8DB-07D8-4FAA-B36E-6C44259BC8D5}" type="datetime1">
              <a:rPr lang="es-MX" smtClean="0"/>
              <a:pPr/>
              <a:t>21/08/2019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41DE-EB19-47E4-A18F-47AB2B0E5E03}" type="datetime1">
              <a:rPr lang="es-MX" smtClean="0"/>
              <a:pPr/>
              <a:t>21/08/2019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BAC0-70ED-425F-9506-9854C4F7E0A2}" type="datetime1">
              <a:rPr lang="es-MX" smtClean="0"/>
              <a:pPr/>
              <a:t>21/08/2019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1D1E-09EF-4C52-9A91-2BB346055D0C}" type="datetime1">
              <a:rPr lang="es-MX" smtClean="0"/>
              <a:pPr/>
              <a:t>21/08/2019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FF9B-9D52-464A-A4D8-77E502C0F607}" type="datetime1">
              <a:rPr lang="es-MX" smtClean="0"/>
              <a:pPr/>
              <a:t>21/08/2019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263B-355F-4ACA-99B2-65B108B2E226}" type="datetime1">
              <a:rPr lang="es-MX" smtClean="0"/>
              <a:pPr/>
              <a:t>21/08/2019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2B7-A3D2-4BAE-846C-CA16109EEF6A}" type="datetime1">
              <a:rPr lang="es-MX" smtClean="0"/>
              <a:pPr/>
              <a:t>21/08/2019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01DD-E7A3-481D-B529-71879A1A4C0A}" type="datetime1">
              <a:rPr lang="es-MX" smtClean="0"/>
              <a:pPr/>
              <a:t>21/08/2019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601E-A213-4F20-87B7-2025066FD19E}" type="datetime1">
              <a:rPr lang="es-MX" smtClean="0"/>
              <a:pPr/>
              <a:t>21/08/2019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90CA-FBDD-41D8-A2BA-D3C01EDAA7A3}" type="datetime1">
              <a:rPr lang="es-MX" smtClean="0"/>
              <a:pPr/>
              <a:t>21/08/2019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General Concepts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24000"/>
            <a:ext cx="8071048" cy="3849216"/>
          </a:xfrm>
        </p:spPr>
        <p:txBody>
          <a:bodyPr>
            <a:normAutofit/>
          </a:bodyPr>
          <a:lstStyle/>
          <a:p>
            <a:endParaRPr lang="en-US" altLang="en-US" dirty="0" smtClean="0"/>
          </a:p>
          <a:p>
            <a:r>
              <a:rPr lang="en-US" altLang="en-US" dirty="0" smtClean="0"/>
              <a:t>Processor Architecture</a:t>
            </a:r>
          </a:p>
          <a:p>
            <a:pPr eaLnBrk="1" hangingPunct="1"/>
            <a:r>
              <a:rPr lang="en-US" altLang="en-US" dirty="0" smtClean="0"/>
              <a:t>Cache Memory</a:t>
            </a:r>
          </a:p>
          <a:p>
            <a:pPr eaLnBrk="1" hangingPunct="1"/>
            <a:r>
              <a:rPr lang="en-US" altLang="en-US" dirty="0" smtClean="0"/>
              <a:t>Instruction execution cycle</a:t>
            </a:r>
          </a:p>
          <a:p>
            <a:pPr eaLnBrk="1" hangingPunct="1"/>
            <a:r>
              <a:rPr lang="en-US" altLang="en-US" dirty="0" smtClean="0"/>
              <a:t>Reading from Memory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8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Instruction Execution Cycle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2132856"/>
            <a:ext cx="2514600" cy="2231504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MX" altLang="en-US" sz="2000" dirty="0" err="1" smtClean="0">
                <a:solidFill>
                  <a:schemeClr val="accent1"/>
                </a:solidFill>
              </a:rPr>
              <a:t>Loop</a:t>
            </a:r>
            <a:endParaRPr lang="en-US" altLang="en-US" sz="2000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Fetch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Decode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Fetch 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Execute</a:t>
            </a:r>
            <a:r>
              <a:rPr lang="en-US" altLang="en-US" sz="2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Store output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MX" altLang="en-US" sz="2000" dirty="0" err="1" smtClean="0">
                <a:solidFill>
                  <a:schemeClr val="accent1"/>
                </a:solidFill>
              </a:rPr>
              <a:t>Repeat</a:t>
            </a:r>
            <a:r>
              <a:rPr lang="es-MX" altLang="en-US" sz="2000" dirty="0" smtClean="0">
                <a:solidFill>
                  <a:schemeClr val="accent1"/>
                </a:solidFill>
              </a:rPr>
              <a:t> </a:t>
            </a:r>
            <a:r>
              <a:rPr lang="es-MX" altLang="en-US" sz="2000" dirty="0" err="1" smtClean="0">
                <a:solidFill>
                  <a:schemeClr val="accent1"/>
                </a:solidFill>
              </a:rPr>
              <a:t>Loop</a:t>
            </a:r>
            <a:r>
              <a:rPr lang="es-MX" altLang="en-US" sz="2000" dirty="0" smtClean="0">
                <a:solidFill>
                  <a:schemeClr val="accent1"/>
                </a:solidFill>
              </a:rPr>
              <a:t> </a:t>
            </a:r>
            <a:r>
              <a:rPr lang="es-MX" altLang="en-US" sz="2000" dirty="0" err="1" smtClean="0">
                <a:solidFill>
                  <a:schemeClr val="accent1"/>
                </a:solidFill>
              </a:rPr>
              <a:t>until</a:t>
            </a:r>
            <a:endParaRPr lang="es-MX" altLang="en-US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MX" altLang="en-US" sz="2000" dirty="0" smtClean="0">
                <a:solidFill>
                  <a:schemeClr val="accent1"/>
                </a:solidFill>
              </a:rPr>
              <a:t>                               HALT</a:t>
            </a:r>
            <a:endParaRPr lang="en-US" alt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267200" y="1066800"/>
            <a:ext cx="426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altLang="en-US" sz="200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267200" y="1066800"/>
            <a:ext cx="426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altLang="en-US" sz="2000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6172200" cy="4826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Reading from Memory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712" y="1412776"/>
            <a:ext cx="7772400" cy="2057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Multiple machine cycles are required when reading from memory, because it responds much more slowly than the CPU. The steps are: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n-US" sz="1800" dirty="0" err="1" smtClean="0"/>
              <a:t>Execution</a:t>
            </a:r>
            <a:r>
              <a:rPr lang="es-MX" altLang="en-US" sz="1800" dirty="0" smtClean="0"/>
              <a:t> </a:t>
            </a:r>
            <a:r>
              <a:rPr lang="es-MX" altLang="en-US" sz="1800" dirty="0" err="1" smtClean="0"/>
              <a:t>step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Cycle 1: address placed on address bus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Cycle 2: Read Line (RD) set low (0), changing the value of processor’s 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Cycle 3: CPU waits one cycle for memory chips to respond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Cycle 4: Read Line (RD) goes to 1, indicating that the data is on the data bus and can be copied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503570"/>
              </p:ext>
            </p:extLst>
          </p:nvPr>
        </p:nvGraphicFramePr>
        <p:xfrm>
          <a:off x="2237648" y="3464769"/>
          <a:ext cx="4692650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VISIO" r:id="rId3" imgW="4696968" imgH="2552700" progId="">
                  <p:embed/>
                </p:oleObj>
              </mc:Choice>
              <mc:Fallback>
                <p:oleObj name="VISIO" r:id="rId3" imgW="4696968" imgH="25527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648" y="3464769"/>
                        <a:ext cx="4692650" cy="2555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3593706" y="6053713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Read</a:t>
            </a:r>
            <a:r>
              <a:rPr lang="es-MX" dirty="0" smtClean="0"/>
              <a:t> </a:t>
            </a:r>
            <a:r>
              <a:rPr lang="es-MX" dirty="0" err="1" smtClean="0"/>
              <a:t>Cycle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15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Issue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505200"/>
          </a:xfrm>
        </p:spPr>
        <p:txBody>
          <a:bodyPr>
            <a:normAutofit/>
          </a:bodyPr>
          <a:lstStyle/>
          <a:p>
            <a:pPr eaLnBrk="1" hangingPunct="1"/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What issue arises from having a Main Memory and a Cache Memory? _____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04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</a:t>
            </a:r>
            <a:r>
              <a:rPr lang="en-US" dirty="0" smtClean="0"/>
              <a:t>Processors.</a:t>
            </a:r>
          </a:p>
          <a:p>
            <a:r>
              <a:rPr lang="en-US" dirty="0" err="1" smtClean="0"/>
              <a:t>Notas</a:t>
            </a:r>
            <a:r>
              <a:rPr lang="en-US" dirty="0" smtClean="0"/>
              <a:t> de Ramón Ríos.</a:t>
            </a:r>
          </a:p>
          <a:p>
            <a:r>
              <a:rPr lang="en-US" dirty="0" smtClean="0"/>
              <a:t>22-Ago-2019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Processor Architecture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08912" cy="1440160"/>
          </a:xfrm>
        </p:spPr>
        <p:txBody>
          <a:bodyPr>
            <a:normAutofit fontScale="92500"/>
          </a:bodyPr>
          <a:lstStyle/>
          <a:p>
            <a:pPr eaLnBrk="1" hangingPunct="1">
              <a:buNone/>
            </a:pPr>
            <a:r>
              <a:rPr lang="en-US" altLang="en-US" sz="2000" dirty="0" smtClean="0"/>
              <a:t>Central Processor Unit (CPU)</a:t>
            </a:r>
          </a:p>
          <a:p>
            <a:pPr eaLnBrk="1" hangingPunct="1"/>
            <a:r>
              <a:rPr lang="en-US" altLang="en-US" sz="2000" dirty="0" smtClean="0"/>
              <a:t>Control unit (CU) coordinates sequence of execution steps</a:t>
            </a:r>
          </a:p>
          <a:p>
            <a:pPr eaLnBrk="1" hangingPunct="1"/>
            <a:r>
              <a:rPr lang="en-US" altLang="en-US" sz="2000" dirty="0" smtClean="0"/>
              <a:t>Arithmetic and Logic Unit (ALU) performs arithmetic and bitwise processing</a:t>
            </a:r>
          </a:p>
          <a:p>
            <a:r>
              <a:rPr lang="en-US" altLang="en-US" sz="2000" dirty="0"/>
              <a:t>Clock synchronizes CPU </a:t>
            </a:r>
            <a:r>
              <a:rPr lang="en-US" altLang="en-US" sz="2000" dirty="0" smtClean="0"/>
              <a:t>operations (oscillator)</a:t>
            </a:r>
            <a:endParaRPr lang="en-US" altLang="en-US" sz="2000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183092"/>
              </p:ext>
            </p:extLst>
          </p:nvPr>
        </p:nvGraphicFramePr>
        <p:xfrm>
          <a:off x="1763688" y="2996952"/>
          <a:ext cx="5638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VISIO" r:id="rId3" imgW="4395216" imgH="2031492" progId="">
                  <p:embed/>
                </p:oleObj>
              </mc:Choice>
              <mc:Fallback>
                <p:oleObj name="VISIO" r:id="rId3" imgW="4395216" imgH="2031492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817" t="-3040" r="-1408" b="-6396"/>
                      <a:stretch>
                        <a:fillRect/>
                      </a:stretch>
                    </p:blipFill>
                    <p:spPr bwMode="auto">
                      <a:xfrm>
                        <a:off x="1763688" y="2996952"/>
                        <a:ext cx="5638800" cy="2743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2605564" y="598995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Block </a:t>
            </a:r>
            <a:r>
              <a:rPr lang="es-MX" dirty="0" err="1" smtClean="0"/>
              <a:t>diagram</a:t>
            </a:r>
            <a:r>
              <a:rPr lang="es-MX" dirty="0" smtClean="0"/>
              <a:t> of a </a:t>
            </a:r>
            <a:r>
              <a:rPr lang="es-MX" dirty="0" err="1" smtClean="0"/>
              <a:t>microcomputer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58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Registers</a:t>
            </a:r>
            <a:r>
              <a:rPr lang="es-MX" dirty="0" smtClean="0"/>
              <a:t> vs </a:t>
            </a:r>
            <a:r>
              <a:rPr lang="es-MX" dirty="0" err="1"/>
              <a:t>M</a:t>
            </a:r>
            <a:r>
              <a:rPr lang="es-MX" dirty="0" err="1" smtClean="0"/>
              <a:t>emory</a:t>
            </a:r>
            <a:r>
              <a:rPr lang="es-MX" dirty="0" smtClean="0"/>
              <a:t> </a:t>
            </a:r>
            <a:r>
              <a:rPr lang="es-MX" dirty="0" err="1" smtClean="0"/>
              <a:t>locations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Conventional </a:t>
            </a:r>
            <a:r>
              <a:rPr lang="en-US" i="1" dirty="0"/>
              <a:t>memory</a:t>
            </a:r>
            <a:r>
              <a:rPr lang="en-US" dirty="0"/>
              <a:t> is outside the CPU, and it responds more slowly to access </a:t>
            </a:r>
            <a:r>
              <a:rPr lang="en-US" dirty="0" smtClean="0"/>
              <a:t>requests than </a:t>
            </a:r>
            <a:r>
              <a:rPr lang="en-US" i="1" dirty="0" smtClean="0"/>
              <a:t>registers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Registers</a:t>
            </a:r>
            <a:r>
              <a:rPr lang="en-US" dirty="0" smtClean="0"/>
              <a:t> </a:t>
            </a:r>
            <a:r>
              <a:rPr lang="en-US" dirty="0"/>
              <a:t>are hard-wired inside the CPU.</a:t>
            </a: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043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Basic Microcomputer Design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08912" cy="214198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Memory Storage Unit: main memory (Instructions + Data)</a:t>
            </a:r>
          </a:p>
          <a:p>
            <a:pPr eaLnBrk="1" hangingPunct="1"/>
            <a:r>
              <a:rPr lang="en-US" altLang="en-US" sz="2000" dirty="0" smtClean="0"/>
              <a:t>I/O Devices: Input / Output devices</a:t>
            </a:r>
          </a:p>
          <a:p>
            <a:pPr eaLnBrk="1" hangingPunct="1"/>
            <a:r>
              <a:rPr lang="en-US" altLang="en-US" sz="2000" dirty="0" smtClean="0"/>
              <a:t>Bus</a:t>
            </a:r>
          </a:p>
          <a:p>
            <a:pPr lvl="1"/>
            <a:r>
              <a:rPr lang="en-US" altLang="en-US" sz="1600" b="1" dirty="0" smtClean="0"/>
              <a:t>Control channel</a:t>
            </a:r>
            <a:r>
              <a:rPr lang="en-US" altLang="en-US" sz="1600" dirty="0" smtClean="0"/>
              <a:t>:  </a:t>
            </a:r>
            <a:r>
              <a:rPr lang="en-US" altLang="en-US" sz="1600" dirty="0" smtClean="0"/>
              <a:t>determines where data comes from and goes, and ALU activities</a:t>
            </a:r>
          </a:p>
          <a:p>
            <a:pPr lvl="1"/>
            <a:r>
              <a:rPr lang="en-US" altLang="en-US" sz="1600" b="1" dirty="0" smtClean="0"/>
              <a:t>Address channel</a:t>
            </a:r>
            <a:r>
              <a:rPr lang="en-US" altLang="en-US" sz="1600" dirty="0" smtClean="0"/>
              <a:t>:  selects where data comes from or goes </a:t>
            </a:r>
            <a:r>
              <a:rPr lang="en-US" altLang="en-US" sz="1600" dirty="0" smtClean="0"/>
              <a:t>to</a:t>
            </a:r>
          </a:p>
          <a:p>
            <a:pPr lvl="1"/>
            <a:r>
              <a:rPr lang="en-US" altLang="en-US" sz="1600" b="1" dirty="0"/>
              <a:t>Data channel</a:t>
            </a:r>
            <a:r>
              <a:rPr lang="en-US" altLang="en-US" sz="1600" dirty="0"/>
              <a:t>:  moves data between memory bytes, I/O and CPU </a:t>
            </a:r>
            <a:r>
              <a:rPr lang="en-US" altLang="en-US" sz="1600" dirty="0" smtClean="0"/>
              <a:t>registers</a:t>
            </a:r>
            <a:endParaRPr lang="en-US" altLang="en-US" sz="1600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378111"/>
              </p:ext>
            </p:extLst>
          </p:nvPr>
        </p:nvGraphicFramePr>
        <p:xfrm>
          <a:off x="1547664" y="3645024"/>
          <a:ext cx="5638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VISIO" r:id="rId3" imgW="4395216" imgH="2031492" progId="">
                  <p:embed/>
                </p:oleObj>
              </mc:Choice>
              <mc:Fallback>
                <p:oleObj name="VISIO" r:id="rId3" imgW="4395216" imgH="2031492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817" t="-3040" r="-1408" b="-6396"/>
                      <a:stretch>
                        <a:fillRect/>
                      </a:stretch>
                    </p:blipFill>
                    <p:spPr bwMode="auto">
                      <a:xfrm>
                        <a:off x="1547664" y="3645024"/>
                        <a:ext cx="5638800" cy="2743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Clock (Oscillator)</a:t>
            </a:r>
            <a:endParaRPr lang="en-US" dirty="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7772400" cy="273630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S</a:t>
            </a:r>
            <a:r>
              <a:rPr lang="en-US" altLang="en-US" dirty="0" smtClean="0"/>
              <a:t>ynchronizes </a:t>
            </a:r>
            <a:r>
              <a:rPr lang="en-US" altLang="en-US" dirty="0" smtClean="0"/>
              <a:t>all CPU and BUS operations</a:t>
            </a:r>
          </a:p>
          <a:p>
            <a:r>
              <a:rPr lang="en-US" altLang="en-US" dirty="0"/>
              <a:t>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tick</a:t>
            </a:r>
            <a:r>
              <a:rPr lang="en-US" altLang="en-US" dirty="0" smtClean="0"/>
              <a:t> every cycle</a:t>
            </a:r>
          </a:p>
          <a:p>
            <a:pPr eaLnBrk="1" hangingPunct="1"/>
            <a:r>
              <a:rPr lang="en-US" altLang="en-US" dirty="0"/>
              <a:t>M</a:t>
            </a:r>
            <a:r>
              <a:rPr lang="en-US" altLang="en-US" dirty="0" smtClean="0"/>
              <a:t>achine </a:t>
            </a:r>
            <a:r>
              <a:rPr lang="en-US" altLang="en-US" dirty="0" smtClean="0"/>
              <a:t>(clock) cycle measures time of a single operation / instruction</a:t>
            </a:r>
          </a:p>
          <a:p>
            <a:pPr eaLnBrk="1" hangingPunct="1"/>
            <a:r>
              <a:rPr lang="en-US" altLang="en-US" dirty="0"/>
              <a:t>C</a:t>
            </a:r>
            <a:r>
              <a:rPr lang="en-US" altLang="en-US" dirty="0" smtClean="0"/>
              <a:t>lock </a:t>
            </a:r>
            <a:r>
              <a:rPr lang="en-US" altLang="en-US" dirty="0" smtClean="0"/>
              <a:t>is used to trigger events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905140"/>
              </p:ext>
            </p:extLst>
          </p:nvPr>
        </p:nvGraphicFramePr>
        <p:xfrm>
          <a:off x="2123728" y="4797152"/>
          <a:ext cx="5105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VISIO" r:id="rId3" imgW="2072640" imgH="569976" progId="">
                  <p:embed/>
                </p:oleObj>
              </mc:Choice>
              <mc:Fallback>
                <p:oleObj name="VISIO" r:id="rId3" imgW="2072640" imgH="569976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797152"/>
                        <a:ext cx="5105400" cy="1409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78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Computer</a:t>
            </a:r>
            <a:r>
              <a:rPr lang="es-MX" dirty="0" smtClean="0"/>
              <a:t> BUS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BUS has </a:t>
            </a:r>
            <a:r>
              <a:rPr lang="es-MX" dirty="0" err="1" smtClean="0"/>
              <a:t>became</a:t>
            </a:r>
            <a:r>
              <a:rPr lang="es-MX" dirty="0" smtClean="0"/>
              <a:t> a </a:t>
            </a:r>
            <a:r>
              <a:rPr lang="es-MX" dirty="0" err="1" smtClean="0"/>
              <a:t>content</a:t>
            </a:r>
            <a:r>
              <a:rPr lang="es-MX" dirty="0" smtClean="0"/>
              <a:t> </a:t>
            </a:r>
            <a:r>
              <a:rPr lang="es-MX" dirty="0" err="1" smtClean="0"/>
              <a:t>element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components</a:t>
            </a:r>
            <a:r>
              <a:rPr lang="es-MX" dirty="0" smtClean="0"/>
              <a:t> </a:t>
            </a:r>
            <a:r>
              <a:rPr lang="es-MX" dirty="0" err="1" smtClean="0"/>
              <a:t>attached</a:t>
            </a:r>
            <a:r>
              <a:rPr lang="es-MX" dirty="0" smtClean="0"/>
              <a:t> up </a:t>
            </a:r>
          </a:p>
          <a:p>
            <a:endParaRPr lang="es-MX" dirty="0"/>
          </a:p>
          <a:p>
            <a:r>
              <a:rPr lang="es-MX" dirty="0" smtClean="0"/>
              <a:t>CPU has to compete, </a:t>
            </a:r>
            <a:r>
              <a:rPr lang="es-MX" dirty="0" err="1" smtClean="0"/>
              <a:t>against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 </a:t>
            </a:r>
            <a:r>
              <a:rPr lang="es-MX" dirty="0" err="1" smtClean="0"/>
              <a:t>devices</a:t>
            </a:r>
            <a:r>
              <a:rPr lang="es-MX" dirty="0" smtClean="0"/>
              <a:t>, to </a:t>
            </a:r>
            <a:r>
              <a:rPr lang="es-MX" dirty="0" err="1" smtClean="0"/>
              <a:t>seize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unit</a:t>
            </a:r>
            <a:r>
              <a:rPr lang="es-MX" dirty="0" smtClean="0"/>
              <a:t> (</a:t>
            </a:r>
            <a:r>
              <a:rPr lang="es-MX" dirty="0" err="1" smtClean="0"/>
              <a:t>main</a:t>
            </a:r>
            <a:r>
              <a:rPr lang="es-MX" dirty="0" smtClean="0"/>
              <a:t>, central, </a:t>
            </a:r>
            <a:r>
              <a:rPr lang="es-MX" dirty="0" err="1" smtClean="0"/>
              <a:t>or</a:t>
            </a:r>
            <a:r>
              <a:rPr lang="es-MX" dirty="0" smtClean="0"/>
              <a:t> RAM </a:t>
            </a:r>
            <a:r>
              <a:rPr lang="es-MX" dirty="0" err="1" smtClean="0"/>
              <a:t>memory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CPU </a:t>
            </a:r>
            <a:r>
              <a:rPr lang="es-MX" dirty="0" err="1" smtClean="0"/>
              <a:t>needs</a:t>
            </a:r>
            <a:r>
              <a:rPr lang="es-MX" dirty="0" smtClean="0"/>
              <a:t> to </a:t>
            </a:r>
            <a:r>
              <a:rPr lang="es-MX" dirty="0" err="1"/>
              <a:t>a</a:t>
            </a:r>
            <a:r>
              <a:rPr lang="es-MX" dirty="0" err="1" smtClean="0"/>
              <a:t>ccess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main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to </a:t>
            </a:r>
            <a:r>
              <a:rPr lang="es-MX" i="1" dirty="0" err="1" smtClean="0"/>
              <a:t>fetch</a:t>
            </a:r>
            <a:r>
              <a:rPr lang="es-MX" dirty="0" smtClean="0"/>
              <a:t> </a:t>
            </a:r>
            <a:r>
              <a:rPr lang="es-MX" dirty="0" err="1" smtClean="0"/>
              <a:t>next</a:t>
            </a:r>
            <a:r>
              <a:rPr lang="es-MX" dirty="0" smtClean="0"/>
              <a:t> </a:t>
            </a:r>
            <a:r>
              <a:rPr lang="es-MX" dirty="0" err="1" smtClean="0"/>
              <a:t>instruction</a:t>
            </a:r>
            <a:r>
              <a:rPr lang="es-MX" dirty="0"/>
              <a:t> </a:t>
            </a:r>
            <a:r>
              <a:rPr lang="es-MX" dirty="0" smtClean="0"/>
              <a:t>and </a:t>
            </a:r>
            <a:r>
              <a:rPr lang="es-MX" i="1" dirty="0" err="1" smtClean="0"/>
              <a:t>execute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up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062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Cache </a:t>
            </a:r>
            <a:r>
              <a:rPr lang="es-MX" dirty="0" err="1"/>
              <a:t>M</a:t>
            </a:r>
            <a:r>
              <a:rPr lang="es-MX" dirty="0" err="1" smtClean="0"/>
              <a:t>emory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i="1" dirty="0" err="1" smtClean="0"/>
              <a:t>Closer</a:t>
            </a:r>
            <a:r>
              <a:rPr lang="es-MX" dirty="0" smtClean="0"/>
              <a:t> to </a:t>
            </a:r>
            <a:r>
              <a:rPr lang="es-MX" dirty="0" err="1" smtClean="0"/>
              <a:t>the</a:t>
            </a:r>
            <a:r>
              <a:rPr lang="es-MX" dirty="0" smtClean="0"/>
              <a:t> CPU</a:t>
            </a:r>
          </a:p>
          <a:p>
            <a:endParaRPr lang="es-MX" dirty="0"/>
          </a:p>
          <a:p>
            <a:r>
              <a:rPr lang="es-MX" i="1" dirty="0" smtClean="0"/>
              <a:t>Access time</a:t>
            </a:r>
            <a:r>
              <a:rPr lang="es-MX" dirty="0" smtClean="0"/>
              <a:t>: </a:t>
            </a:r>
            <a:r>
              <a:rPr lang="es-MX" dirty="0" err="1"/>
              <a:t>f</a:t>
            </a:r>
            <a:r>
              <a:rPr lang="es-MX" dirty="0" err="1" smtClean="0"/>
              <a:t>aster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Main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(RAM) </a:t>
            </a:r>
          </a:p>
          <a:p>
            <a:endParaRPr lang="es-MX" dirty="0"/>
          </a:p>
          <a:p>
            <a:r>
              <a:rPr lang="es-MX" i="1" dirty="0" smtClean="0"/>
              <a:t>Storage </a:t>
            </a:r>
            <a:r>
              <a:rPr lang="es-MX" i="1" dirty="0" err="1" smtClean="0"/>
              <a:t>size</a:t>
            </a:r>
            <a:r>
              <a:rPr lang="es-MX" dirty="0" smtClean="0"/>
              <a:t>: </a:t>
            </a:r>
            <a:r>
              <a:rPr lang="es-MX" dirty="0" err="1" smtClean="0"/>
              <a:t>smaller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Main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endParaRPr lang="es-MX" dirty="0" smtClean="0"/>
          </a:p>
          <a:p>
            <a:endParaRPr lang="es-MX" dirty="0"/>
          </a:p>
          <a:p>
            <a:r>
              <a:rPr lang="es-MX" i="1" dirty="0" smtClean="0"/>
              <a:t>Time to time</a:t>
            </a:r>
            <a:r>
              <a:rPr lang="es-MX" dirty="0" smtClean="0"/>
              <a:t>: a block of </a:t>
            </a:r>
            <a:r>
              <a:rPr lang="es-MX" dirty="0" err="1" smtClean="0"/>
              <a:t>Main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locations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copied</a:t>
            </a:r>
            <a:r>
              <a:rPr lang="es-MX" dirty="0" smtClean="0"/>
              <a:t>, </a:t>
            </a:r>
            <a:r>
              <a:rPr lang="es-MX" dirty="0" err="1" smtClean="0"/>
              <a:t>by</a:t>
            </a:r>
            <a:r>
              <a:rPr lang="es-MX" dirty="0" smtClean="0"/>
              <a:t> CPU, </a:t>
            </a:r>
            <a:r>
              <a:rPr lang="es-MX" dirty="0" smtClean="0"/>
              <a:t>to Cache </a:t>
            </a:r>
            <a:r>
              <a:rPr lang="es-MX" dirty="0" err="1" smtClean="0"/>
              <a:t>Memory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766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&lt;&gt; Cache </a:t>
            </a:r>
            <a:r>
              <a:rPr lang="es-MX" dirty="0" err="1"/>
              <a:t>Memory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grpSp>
        <p:nvGrpSpPr>
          <p:cNvPr id="48" name="Grupo 47"/>
          <p:cNvGrpSpPr/>
          <p:nvPr/>
        </p:nvGrpSpPr>
        <p:grpSpPr>
          <a:xfrm>
            <a:off x="758031" y="1262062"/>
            <a:ext cx="7627937" cy="5459413"/>
            <a:chOff x="1058863" y="1293812"/>
            <a:chExt cx="7627937" cy="5459413"/>
          </a:xfrm>
        </p:grpSpPr>
        <p:sp>
          <p:nvSpPr>
            <p:cNvPr id="6" name="3 Marcador de pie de página"/>
            <p:cNvSpPr txBox="1">
              <a:spLocks/>
            </p:cNvSpPr>
            <p:nvPr/>
          </p:nvSpPr>
          <p:spPr>
            <a:xfrm>
              <a:off x="3124200" y="6356350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s-MX"/>
              </a:defPPr>
              <a:lvl1pPr marL="0" algn="ctr" defTabSz="9144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mtClean="0"/>
                <a:t>Sistemas Operativos</a:t>
              </a:r>
              <a:endParaRPr lang="es-MX" dirty="0"/>
            </a:p>
          </p:txBody>
        </p:sp>
        <p:sp>
          <p:nvSpPr>
            <p:cNvPr id="7" name="4 Marcador de número de diapositiva"/>
            <p:cNvSpPr txBox="1">
              <a:spLocks/>
            </p:cNvSpPr>
            <p:nvPr/>
          </p:nvSpPr>
          <p:spPr>
            <a:xfrm>
              <a:off x="6553200" y="6356350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s-MX"/>
              </a:defPPr>
              <a:lvl1pPr marL="0" algn="r" defTabSz="914400" rtl="0" eaLnBrk="1" latinLnBrk="0" hangingPunct="1"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99D12B9E-07E7-4AA4-B998-005BF6072828}" type="slidenum">
                <a:rPr lang="es-MX" smtClean="0"/>
                <a:pPr/>
                <a:t>8</a:t>
              </a:fld>
              <a:endParaRPr lang="es-MX" dirty="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029200" y="2208212"/>
              <a:ext cx="381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28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421313" y="2208212"/>
              <a:ext cx="1893887" cy="1371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28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7400" y="2208212"/>
              <a:ext cx="914400" cy="35814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28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058988" y="2360612"/>
              <a:ext cx="912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058988" y="2538412"/>
              <a:ext cx="912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058988" y="2716212"/>
              <a:ext cx="912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058988" y="2894012"/>
              <a:ext cx="912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058988" y="3275012"/>
              <a:ext cx="912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058988" y="4799012"/>
              <a:ext cx="912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5410200" y="2209800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5030788" y="2373312"/>
              <a:ext cx="2284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030788" y="2576512"/>
              <a:ext cx="2284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030788" y="2754312"/>
              <a:ext cx="2284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460500" y="1562100"/>
              <a:ext cx="11795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2000"/>
                <a:t>Memory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2000"/>
                <a:t>Address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822450" y="2279650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1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822450" y="2625725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3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822450" y="2105025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0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822450" y="2452687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2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190625" y="5529262"/>
              <a:ext cx="8794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2</a:t>
              </a:r>
              <a:r>
                <a:rPr lang="en-US" altLang="es-MX" sz="1800" baseline="30000"/>
                <a:t>n</a:t>
              </a:r>
              <a:r>
                <a:rPr lang="en-US" altLang="es-MX" sz="1800"/>
                <a:t> - 1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184525" y="5140325"/>
              <a:ext cx="7524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Block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184525" y="2473325"/>
              <a:ext cx="120808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Block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(</a:t>
              </a:r>
              <a:r>
                <a:rPr lang="en-US" altLang="es-MX" sz="1800" i="1">
                  <a:solidFill>
                    <a:srgbClr val="A50021"/>
                  </a:solidFill>
                </a:rPr>
                <a:t>k</a:t>
              </a:r>
              <a:r>
                <a:rPr lang="en-US" altLang="es-MX" sz="1800">
                  <a:solidFill>
                    <a:srgbClr val="A50021"/>
                  </a:solidFill>
                </a:rPr>
                <a:t> words</a:t>
              </a:r>
              <a:r>
                <a:rPr lang="en-US" altLang="es-MX" sz="1800"/>
                <a:t>)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646238" y="5930900"/>
              <a:ext cx="1776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2000">
                  <a:solidFill>
                    <a:srgbClr val="A50021"/>
                  </a:solidFill>
                </a:rPr>
                <a:t>Word Length</a:t>
              </a:r>
              <a:endParaRPr lang="en-US" altLang="es-MX" sz="2000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983038" y="1514475"/>
              <a:ext cx="11334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s-MX" sz="2000" dirty="0"/>
                <a:t>Slot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s-MX" sz="2000" dirty="0"/>
                <a:t>Number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962525" y="1914525"/>
              <a:ext cx="590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 dirty="0"/>
                <a:t>Tag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080125" y="1939925"/>
              <a:ext cx="7524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Block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718050" y="2098675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0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718050" y="2486025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2</a:t>
              </a: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4718050" y="2292350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1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4078288" y="3419475"/>
              <a:ext cx="9001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 i="1"/>
                <a:t>C </a:t>
              </a:r>
              <a:r>
                <a:rPr lang="en-US" altLang="es-MX" sz="1800"/>
                <a:t> - 1</a:t>
              </a: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5537200" y="3863975"/>
              <a:ext cx="17383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s-MX" sz="2000" dirty="0"/>
                <a:t>Block Length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s-MX" sz="2000" dirty="0"/>
                <a:t>(</a:t>
              </a:r>
              <a:r>
                <a:rPr lang="en-US" altLang="es-MX" sz="2000" i="1" dirty="0">
                  <a:solidFill>
                    <a:srgbClr val="A50021"/>
                  </a:solidFill>
                </a:rPr>
                <a:t>k</a:t>
              </a:r>
              <a:r>
                <a:rPr lang="en-US" altLang="es-MX" sz="2000" dirty="0">
                  <a:solidFill>
                    <a:srgbClr val="A50021"/>
                  </a:solidFill>
                </a:rPr>
                <a:t> words</a:t>
              </a:r>
              <a:r>
                <a:rPr lang="en-US" altLang="es-MX" sz="2000" dirty="0"/>
                <a:t>)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1058863" y="6296025"/>
              <a:ext cx="26765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2400">
                  <a:solidFill>
                    <a:srgbClr val="CC0000"/>
                  </a:solidFill>
                </a:rPr>
                <a:t>(a)</a:t>
              </a:r>
              <a:r>
                <a:rPr lang="en-US" altLang="es-MX" sz="2400"/>
                <a:t> Main Memory</a:t>
              </a: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5419725" y="4751387"/>
              <a:ext cx="2773195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2400" dirty="0">
                  <a:solidFill>
                    <a:srgbClr val="CC0000"/>
                  </a:solidFill>
                </a:rPr>
                <a:t>(b)</a:t>
              </a:r>
              <a:r>
                <a:rPr lang="en-US" altLang="es-MX" sz="2400" dirty="0"/>
                <a:t> </a:t>
              </a:r>
              <a:r>
                <a:rPr lang="es-MX" altLang="es-MX" sz="2400" dirty="0" smtClean="0"/>
                <a:t>Cache </a:t>
              </a:r>
              <a:r>
                <a:rPr lang="es-MX" altLang="es-MX" sz="2400" dirty="0" err="1" smtClean="0"/>
                <a:t>Memory</a:t>
              </a:r>
              <a:endParaRPr lang="en-US" altLang="es-MX" sz="2400" dirty="0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2079625" y="5942012"/>
              <a:ext cx="892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5086350" y="3703637"/>
              <a:ext cx="2228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3125788" y="4795837"/>
              <a:ext cx="77787" cy="996950"/>
            </a:xfrm>
            <a:custGeom>
              <a:avLst/>
              <a:gdLst>
                <a:gd name="T0" fmla="*/ 0 w 49"/>
                <a:gd name="T1" fmla="*/ 0 h 628"/>
                <a:gd name="T2" fmla="*/ 2147483647 w 49"/>
                <a:gd name="T3" fmla="*/ 2147483647 h 628"/>
                <a:gd name="T4" fmla="*/ 2147483647 w 49"/>
                <a:gd name="T5" fmla="*/ 2147483647 h 628"/>
                <a:gd name="T6" fmla="*/ 2147483647 w 49"/>
                <a:gd name="T7" fmla="*/ 2147483647 h 628"/>
                <a:gd name="T8" fmla="*/ 2147483647 w 49"/>
                <a:gd name="T9" fmla="*/ 2147483647 h 628"/>
                <a:gd name="T10" fmla="*/ 2147483647 w 49"/>
                <a:gd name="T11" fmla="*/ 2147483647 h 628"/>
                <a:gd name="T12" fmla="*/ 2147483647 w 49"/>
                <a:gd name="T13" fmla="*/ 2147483647 h 628"/>
                <a:gd name="T14" fmla="*/ 2147483647 w 49"/>
                <a:gd name="T15" fmla="*/ 2147483647 h 628"/>
                <a:gd name="T16" fmla="*/ 2147483647 w 49"/>
                <a:gd name="T17" fmla="*/ 2147483647 h 628"/>
                <a:gd name="T18" fmla="*/ 2147483647 w 49"/>
                <a:gd name="T19" fmla="*/ 2147483647 h 628"/>
                <a:gd name="T20" fmla="*/ 2147483647 w 49"/>
                <a:gd name="T21" fmla="*/ 2147483647 h 628"/>
                <a:gd name="T22" fmla="*/ 2147483647 w 49"/>
                <a:gd name="T23" fmla="*/ 2147483647 h 628"/>
                <a:gd name="T24" fmla="*/ 2147483647 w 49"/>
                <a:gd name="T25" fmla="*/ 2147483647 h 628"/>
                <a:gd name="T26" fmla="*/ 2147483647 w 49"/>
                <a:gd name="T27" fmla="*/ 2147483647 h 628"/>
                <a:gd name="T28" fmla="*/ 2147483647 w 49"/>
                <a:gd name="T29" fmla="*/ 2147483647 h 628"/>
                <a:gd name="T30" fmla="*/ 2147483647 w 49"/>
                <a:gd name="T31" fmla="*/ 2147483647 h 628"/>
                <a:gd name="T32" fmla="*/ 2147483647 w 49"/>
                <a:gd name="T33" fmla="*/ 2147483647 h 628"/>
                <a:gd name="T34" fmla="*/ 2147483647 w 49"/>
                <a:gd name="T35" fmla="*/ 2147483647 h 628"/>
                <a:gd name="T36" fmla="*/ 0 w 49"/>
                <a:gd name="T37" fmla="*/ 2147483647 h 6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628"/>
                <a:gd name="T59" fmla="*/ 49 w 49"/>
                <a:gd name="T60" fmla="*/ 628 h 6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628">
                  <a:moveTo>
                    <a:pt x="0" y="0"/>
                  </a:moveTo>
                  <a:lnTo>
                    <a:pt x="9" y="6"/>
                  </a:lnTo>
                  <a:lnTo>
                    <a:pt x="16" y="18"/>
                  </a:lnTo>
                  <a:lnTo>
                    <a:pt x="22" y="35"/>
                  </a:lnTo>
                  <a:lnTo>
                    <a:pt x="22" y="53"/>
                  </a:lnTo>
                  <a:lnTo>
                    <a:pt x="22" y="260"/>
                  </a:lnTo>
                  <a:lnTo>
                    <a:pt x="25" y="284"/>
                  </a:lnTo>
                  <a:lnTo>
                    <a:pt x="32" y="296"/>
                  </a:lnTo>
                  <a:lnTo>
                    <a:pt x="38" y="308"/>
                  </a:lnTo>
                  <a:lnTo>
                    <a:pt x="48" y="313"/>
                  </a:lnTo>
                  <a:lnTo>
                    <a:pt x="38" y="319"/>
                  </a:lnTo>
                  <a:lnTo>
                    <a:pt x="32" y="331"/>
                  </a:lnTo>
                  <a:lnTo>
                    <a:pt x="25" y="349"/>
                  </a:lnTo>
                  <a:lnTo>
                    <a:pt x="22" y="367"/>
                  </a:lnTo>
                  <a:lnTo>
                    <a:pt x="22" y="574"/>
                  </a:lnTo>
                  <a:lnTo>
                    <a:pt x="22" y="597"/>
                  </a:lnTo>
                  <a:lnTo>
                    <a:pt x="16" y="609"/>
                  </a:lnTo>
                  <a:lnTo>
                    <a:pt x="9" y="621"/>
                  </a:lnTo>
                  <a:lnTo>
                    <a:pt x="0" y="62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3125788" y="2208212"/>
              <a:ext cx="77787" cy="1069975"/>
            </a:xfrm>
            <a:custGeom>
              <a:avLst/>
              <a:gdLst>
                <a:gd name="T0" fmla="*/ 0 w 49"/>
                <a:gd name="T1" fmla="*/ 0 h 674"/>
                <a:gd name="T2" fmla="*/ 2147483647 w 49"/>
                <a:gd name="T3" fmla="*/ 2147483647 h 674"/>
                <a:gd name="T4" fmla="*/ 2147483647 w 49"/>
                <a:gd name="T5" fmla="*/ 2147483647 h 674"/>
                <a:gd name="T6" fmla="*/ 2147483647 w 49"/>
                <a:gd name="T7" fmla="*/ 2147483647 h 674"/>
                <a:gd name="T8" fmla="*/ 2147483647 w 49"/>
                <a:gd name="T9" fmla="*/ 2147483647 h 674"/>
                <a:gd name="T10" fmla="*/ 2147483647 w 49"/>
                <a:gd name="T11" fmla="*/ 2147483647 h 674"/>
                <a:gd name="T12" fmla="*/ 2147483647 w 49"/>
                <a:gd name="T13" fmla="*/ 2147483647 h 674"/>
                <a:gd name="T14" fmla="*/ 2147483647 w 49"/>
                <a:gd name="T15" fmla="*/ 2147483647 h 674"/>
                <a:gd name="T16" fmla="*/ 2147483647 w 49"/>
                <a:gd name="T17" fmla="*/ 2147483647 h 674"/>
                <a:gd name="T18" fmla="*/ 2147483647 w 49"/>
                <a:gd name="T19" fmla="*/ 2147483647 h 674"/>
                <a:gd name="T20" fmla="*/ 2147483647 w 49"/>
                <a:gd name="T21" fmla="*/ 2147483647 h 674"/>
                <a:gd name="T22" fmla="*/ 2147483647 w 49"/>
                <a:gd name="T23" fmla="*/ 2147483647 h 674"/>
                <a:gd name="T24" fmla="*/ 2147483647 w 49"/>
                <a:gd name="T25" fmla="*/ 2147483647 h 674"/>
                <a:gd name="T26" fmla="*/ 2147483647 w 49"/>
                <a:gd name="T27" fmla="*/ 2147483647 h 674"/>
                <a:gd name="T28" fmla="*/ 2147483647 w 49"/>
                <a:gd name="T29" fmla="*/ 2147483647 h 674"/>
                <a:gd name="T30" fmla="*/ 2147483647 w 49"/>
                <a:gd name="T31" fmla="*/ 2147483647 h 674"/>
                <a:gd name="T32" fmla="*/ 2147483647 w 49"/>
                <a:gd name="T33" fmla="*/ 2147483647 h 674"/>
                <a:gd name="T34" fmla="*/ 2147483647 w 49"/>
                <a:gd name="T35" fmla="*/ 2147483647 h 674"/>
                <a:gd name="T36" fmla="*/ 0 w 49"/>
                <a:gd name="T37" fmla="*/ 2147483647 h 67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674"/>
                <a:gd name="T59" fmla="*/ 49 w 49"/>
                <a:gd name="T60" fmla="*/ 674 h 67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674">
                  <a:moveTo>
                    <a:pt x="0" y="0"/>
                  </a:moveTo>
                  <a:lnTo>
                    <a:pt x="9" y="4"/>
                  </a:lnTo>
                  <a:lnTo>
                    <a:pt x="16" y="17"/>
                  </a:lnTo>
                  <a:lnTo>
                    <a:pt x="22" y="34"/>
                  </a:lnTo>
                  <a:lnTo>
                    <a:pt x="22" y="54"/>
                  </a:lnTo>
                  <a:lnTo>
                    <a:pt x="22" y="281"/>
                  </a:lnTo>
                  <a:lnTo>
                    <a:pt x="25" y="301"/>
                  </a:lnTo>
                  <a:lnTo>
                    <a:pt x="32" y="318"/>
                  </a:lnTo>
                  <a:lnTo>
                    <a:pt x="38" y="332"/>
                  </a:lnTo>
                  <a:lnTo>
                    <a:pt x="48" y="335"/>
                  </a:lnTo>
                  <a:lnTo>
                    <a:pt x="38" y="338"/>
                  </a:lnTo>
                  <a:lnTo>
                    <a:pt x="32" y="352"/>
                  </a:lnTo>
                  <a:lnTo>
                    <a:pt x="25" y="372"/>
                  </a:lnTo>
                  <a:lnTo>
                    <a:pt x="22" y="392"/>
                  </a:lnTo>
                  <a:lnTo>
                    <a:pt x="22" y="616"/>
                  </a:lnTo>
                  <a:lnTo>
                    <a:pt x="22" y="636"/>
                  </a:lnTo>
                  <a:lnTo>
                    <a:pt x="16" y="656"/>
                  </a:lnTo>
                  <a:lnTo>
                    <a:pt x="9" y="670"/>
                  </a:lnTo>
                  <a:lnTo>
                    <a:pt x="0" y="67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3522663" y="1293812"/>
              <a:ext cx="4781550" cy="1277938"/>
            </a:xfrm>
            <a:custGeom>
              <a:avLst/>
              <a:gdLst>
                <a:gd name="T0" fmla="*/ 0 w 3012"/>
                <a:gd name="T1" fmla="*/ 2147483647 h 683"/>
                <a:gd name="T2" fmla="*/ 2147483647 w 3012"/>
                <a:gd name="T3" fmla="*/ 2147483647 h 683"/>
                <a:gd name="T4" fmla="*/ 2147483647 w 3012"/>
                <a:gd name="T5" fmla="*/ 2147483647 h 683"/>
                <a:gd name="T6" fmla="*/ 2147483647 w 3012"/>
                <a:gd name="T7" fmla="*/ 2147483647 h 683"/>
                <a:gd name="T8" fmla="*/ 2147483647 w 3012"/>
                <a:gd name="T9" fmla="*/ 2147483647 h 683"/>
                <a:gd name="T10" fmla="*/ 2147483647 w 3012"/>
                <a:gd name="T11" fmla="*/ 2147483647 h 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12"/>
                <a:gd name="T19" fmla="*/ 0 h 683"/>
                <a:gd name="T20" fmla="*/ 3012 w 3012"/>
                <a:gd name="T21" fmla="*/ 683 h 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12" h="683">
                  <a:moveTo>
                    <a:pt x="0" y="683"/>
                  </a:moveTo>
                  <a:cubicBezTo>
                    <a:pt x="7" y="463"/>
                    <a:pt x="15" y="243"/>
                    <a:pt x="312" y="132"/>
                  </a:cubicBezTo>
                  <a:cubicBezTo>
                    <a:pt x="609" y="21"/>
                    <a:pt x="1359" y="0"/>
                    <a:pt x="1784" y="17"/>
                  </a:cubicBezTo>
                  <a:cubicBezTo>
                    <a:pt x="2209" y="34"/>
                    <a:pt x="2708" y="145"/>
                    <a:pt x="2860" y="231"/>
                  </a:cubicBezTo>
                  <a:cubicBezTo>
                    <a:pt x="3012" y="317"/>
                    <a:pt x="2768" y="471"/>
                    <a:pt x="2696" y="535"/>
                  </a:cubicBezTo>
                  <a:cubicBezTo>
                    <a:pt x="2624" y="599"/>
                    <a:pt x="2524" y="608"/>
                    <a:pt x="2425" y="617"/>
                  </a:cubicBezTo>
                </a:path>
              </a:pathLst>
            </a:custGeom>
            <a:noFill/>
            <a:ln w="57150" cap="flat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2062163" y="2209800"/>
              <a:ext cx="912812" cy="10699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28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5424488" y="2389187"/>
              <a:ext cx="1890712" cy="19526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28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5030788" y="2389187"/>
              <a:ext cx="377825" cy="18256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28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49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Storage </a:t>
            </a:r>
            <a:r>
              <a:rPr lang="es-MX" dirty="0" err="1"/>
              <a:t>Hierarchy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Storage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systems organized, in hierarchy, by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Access Speed ____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Cost per bit 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____</a:t>
            </a: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lang="es-MX" altLang="es-MX" sz="1800" kern="0" dirty="0">
                <a:solidFill>
                  <a:srgbClr val="000000"/>
                </a:solidFill>
                <a:latin typeface="Helvetica"/>
              </a:rPr>
              <a:t>Storage </a:t>
            </a:r>
            <a:r>
              <a:rPr lang="es-MX" altLang="es-MX" sz="1800" kern="0" dirty="0" err="1">
                <a:solidFill>
                  <a:srgbClr val="000000"/>
                </a:solidFill>
                <a:latin typeface="Helvetica"/>
              </a:rPr>
              <a:t>Size</a:t>
            </a:r>
            <a:r>
              <a:rPr lang="es-MX" altLang="es-MX" sz="1800" kern="0" dirty="0">
                <a:solidFill>
                  <a:srgbClr val="000000"/>
                </a:solidFill>
                <a:latin typeface="Helvetica"/>
              </a:rPr>
              <a:t>  </a:t>
            </a:r>
            <a:r>
              <a:rPr lang="es-MX" altLang="es-MX" sz="1800" kern="0" dirty="0" smtClean="0">
                <a:solidFill>
                  <a:srgbClr val="000000"/>
                </a:solidFill>
                <a:latin typeface="Helvetica"/>
              </a:rPr>
              <a:t>_____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89" y="1772816"/>
            <a:ext cx="334031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514</Words>
  <Application>Microsoft Office PowerPoint</Application>
  <PresentationFormat>Presentación en pantalla (4:3)</PresentationFormat>
  <Paragraphs>132</Paragraphs>
  <Slides>13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MS PGothic</vt:lpstr>
      <vt:lpstr>Arial</vt:lpstr>
      <vt:lpstr>Calibri</vt:lpstr>
      <vt:lpstr>Comic Sans MS</vt:lpstr>
      <vt:lpstr>Helvetica</vt:lpstr>
      <vt:lpstr>Monotype Sorts</vt:lpstr>
      <vt:lpstr>Times New Roman</vt:lpstr>
      <vt:lpstr>Tema de Office</vt:lpstr>
      <vt:lpstr>VISIO</vt:lpstr>
      <vt:lpstr>General Concepts</vt:lpstr>
      <vt:lpstr>Processor Architecture</vt:lpstr>
      <vt:lpstr>Registers vs Memory locations</vt:lpstr>
      <vt:lpstr>Basic Microcomputer Design</vt:lpstr>
      <vt:lpstr>Clock (Oscillator)</vt:lpstr>
      <vt:lpstr>Computer BUS</vt:lpstr>
      <vt:lpstr>Cache Memory</vt:lpstr>
      <vt:lpstr>Main Memory &lt;&gt; Cache Memory</vt:lpstr>
      <vt:lpstr>Storage Hierarchy</vt:lpstr>
      <vt:lpstr>Instruction Execution Cycle</vt:lpstr>
      <vt:lpstr>Reading from Memory</vt:lpstr>
      <vt:lpstr>Issue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145</cp:revision>
  <dcterms:created xsi:type="dcterms:W3CDTF">2014-08-28T12:23:32Z</dcterms:created>
  <dcterms:modified xsi:type="dcterms:W3CDTF">2019-08-21T20:51:50Z</dcterms:modified>
</cp:coreProperties>
</file>