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9" r:id="rId10"/>
    <p:sldId id="296" r:id="rId11"/>
    <p:sldId id="292" r:id="rId12"/>
    <p:sldId id="293" r:id="rId13"/>
    <p:sldId id="295" r:id="rId14"/>
    <p:sldId id="294" r:id="rId15"/>
    <p:sldId id="260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02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pPr/>
              <a:t>28/08/2019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39F4-C06E-422E-B55C-799D6B11476E}" type="datetime1">
              <a:rPr lang="es-MX" smtClean="0"/>
              <a:t>28/08/2019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4EC4-39A7-415C-9206-85B7470F67AD}" type="datetime1">
              <a:rPr lang="es-MX" smtClean="0"/>
              <a:t>28/08/2019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2AD-1430-42B4-861A-4F67C572B3C0}" type="datetime1">
              <a:rPr lang="es-MX" smtClean="0"/>
              <a:t>28/08/2019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252D-66A6-4D1E-869E-BB8AB8C09D51}" type="datetime1">
              <a:rPr lang="es-MX" smtClean="0"/>
              <a:t>28/08/2019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F7C2-AB52-428B-88DC-DDECB1F981A8}" type="datetime1">
              <a:rPr lang="es-MX" smtClean="0"/>
              <a:t>28/08/2019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60FA-13DD-433E-8A4D-C8045CD7E928}" type="datetime1">
              <a:rPr lang="es-MX" smtClean="0"/>
              <a:t>28/08/2019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8920-9642-4DA1-B5FA-EE58D2A61EC0}" type="datetime1">
              <a:rPr lang="es-MX" smtClean="0"/>
              <a:t>28/08/2019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CC51-B79D-4DFC-BE6D-A19FF155283D}" type="datetime1">
              <a:rPr lang="es-MX" smtClean="0"/>
              <a:t>28/08/2019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E55F-66CD-46A6-99A2-42349B9AE7CC}" type="datetime1">
              <a:rPr lang="es-MX" smtClean="0"/>
              <a:t>28/08/2019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30AB-C267-46DD-8B73-4C3D3F72F52A}" type="datetime1">
              <a:rPr lang="es-MX" smtClean="0"/>
              <a:t>28/08/2019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5E61-A4FD-4687-A165-7782E71BF6BF}" type="datetime1">
              <a:rPr lang="es-MX" smtClean="0"/>
              <a:t>28/08/2019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57A6A-A99F-4CC1-81F1-EAD45C67A434}" type="datetime1">
              <a:rPr lang="es-MX" smtClean="0"/>
              <a:t>28/08/2019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Basic Execution Environment</a:t>
            </a:r>
          </a:p>
        </p:txBody>
      </p:sp>
      <p:sp>
        <p:nvSpPr>
          <p:cNvPr id="2662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403648" y="2060848"/>
            <a:ext cx="6480720" cy="3168352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b="1" dirty="0"/>
              <a:t>IA-32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Addressable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General-purpose registers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Index and base registers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Specialized register uses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Status </a:t>
            </a:r>
            <a:r>
              <a:rPr lang="en-US" altLang="en-US" dirty="0" smtClean="0"/>
              <a:t>flags</a:t>
            </a:r>
            <a:endParaRPr lang="en-US" alt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909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64-bit x86-64 </a:t>
            </a:r>
            <a:r>
              <a:rPr lang="en-US" dirty="0" smtClean="0"/>
              <a:t>Processors - 2</a:t>
            </a:r>
            <a:endParaRPr lang="en-US" dirty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00200"/>
            <a:ext cx="8568952" cy="4709120"/>
          </a:xfrm>
        </p:spPr>
        <p:txBody>
          <a:bodyPr>
            <a:normAutofit/>
          </a:bodyPr>
          <a:lstStyle/>
          <a:p>
            <a:r>
              <a:rPr lang="en-US" altLang="en-US" dirty="0"/>
              <a:t>64-bit </a:t>
            </a:r>
            <a:r>
              <a:rPr lang="en-US" altLang="en-US" dirty="0" smtClean="0"/>
              <a:t>Operating Systems over x86-64 </a:t>
            </a:r>
            <a:r>
              <a:rPr lang="en-US" altLang="en-US" dirty="0"/>
              <a:t>Processors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E.g. Windows v7, v10, servers v2012, …</a:t>
            </a:r>
            <a:endParaRPr lang="en-US" altLang="en-US" dirty="0"/>
          </a:p>
          <a:p>
            <a:pPr lvl="1"/>
            <a:r>
              <a:rPr lang="en-US" altLang="en-US" sz="2600" dirty="0" smtClean="0"/>
              <a:t>What exec programs are installed inside the next folders:</a:t>
            </a:r>
          </a:p>
          <a:p>
            <a:pPr lvl="2"/>
            <a:r>
              <a:rPr lang="en-US" altLang="en-US" sz="2200" dirty="0" smtClean="0"/>
              <a:t>“C</a:t>
            </a:r>
            <a:r>
              <a:rPr lang="en-US" altLang="en-US" sz="2200" dirty="0"/>
              <a:t>:\Program </a:t>
            </a:r>
            <a:r>
              <a:rPr lang="en-US" altLang="en-US" sz="2200" dirty="0" smtClean="0"/>
              <a:t>Files”? ________</a:t>
            </a:r>
            <a:endParaRPr lang="en-US" altLang="en-US" sz="2200" dirty="0"/>
          </a:p>
          <a:p>
            <a:pPr lvl="2"/>
            <a:r>
              <a:rPr lang="en-US" altLang="en-US" sz="2200" dirty="0" smtClean="0"/>
              <a:t>“C</a:t>
            </a:r>
            <a:r>
              <a:rPr lang="en-US" altLang="en-US" sz="2200" dirty="0"/>
              <a:t>:\Program Files (x86</a:t>
            </a:r>
            <a:r>
              <a:rPr lang="en-US" altLang="en-US" sz="2200" dirty="0" smtClean="0"/>
              <a:t>)”</a:t>
            </a:r>
            <a:r>
              <a:rPr lang="en-US" altLang="en-US" sz="2200" dirty="0"/>
              <a:t> ? </a:t>
            </a:r>
            <a:r>
              <a:rPr lang="en-US" altLang="en-US" sz="2200" dirty="0" smtClean="0"/>
              <a:t>________</a:t>
            </a:r>
            <a:endParaRPr lang="en-US" altLang="en-US" sz="2600" dirty="0" smtClean="0"/>
          </a:p>
          <a:p>
            <a:pPr lvl="1"/>
            <a:r>
              <a:rPr lang="en-US" altLang="en-US" sz="2600" dirty="0"/>
              <a:t>Why Are </a:t>
            </a:r>
            <a:r>
              <a:rPr lang="en-US" altLang="en-US" sz="2600" dirty="0" smtClean="0"/>
              <a:t>these folders </a:t>
            </a:r>
            <a:r>
              <a:rPr lang="en-US" altLang="en-US" sz="2600" dirty="0"/>
              <a:t>Split Up</a:t>
            </a:r>
            <a:r>
              <a:rPr lang="en-US" altLang="en-US" sz="2600" dirty="0" smtClean="0"/>
              <a:t>?</a:t>
            </a:r>
          </a:p>
          <a:p>
            <a:pPr lvl="2"/>
            <a:r>
              <a:rPr lang="en-US" altLang="en-US" sz="2200" dirty="0" smtClean="0"/>
              <a:t>________</a:t>
            </a:r>
          </a:p>
          <a:p>
            <a:pPr lvl="2"/>
            <a:r>
              <a:rPr lang="en-US" altLang="en-US" sz="2200" dirty="0" smtClean="0"/>
              <a:t>________</a:t>
            </a:r>
          </a:p>
          <a:p>
            <a:pPr lvl="1"/>
            <a:endParaRPr lang="en-US" altLang="en-US" sz="2600" dirty="0" smtClean="0"/>
          </a:p>
          <a:p>
            <a:pPr lvl="1"/>
            <a:r>
              <a:rPr lang="en-US" altLang="en-US" sz="2000" dirty="0" smtClean="0"/>
              <a:t>Task Manager display it up &gt; (32 bits)</a:t>
            </a:r>
            <a:r>
              <a:rPr lang="en-US" altLang="en-US" sz="2600" dirty="0" smtClean="0"/>
              <a:t>  </a:t>
            </a:r>
            <a:endParaRPr lang="en-US" altLang="en-US" sz="2600" dirty="0"/>
          </a:p>
          <a:p>
            <a:pPr eaLnBrk="1" hangingPunct="1"/>
            <a:endParaRPr lang="en-US" alt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813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64-bit x86-64 Processors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r>
              <a:rPr lang="en-US" altLang="en-US" dirty="0"/>
              <a:t>Basic Execution Environment</a:t>
            </a:r>
          </a:p>
          <a:p>
            <a:pPr lvl="1"/>
            <a:r>
              <a:rPr lang="en-US" altLang="en-US" dirty="0"/>
              <a:t>addresses can be 64 bits (48 bits, in practice)</a:t>
            </a:r>
          </a:p>
          <a:p>
            <a:pPr lvl="1"/>
            <a:r>
              <a:rPr lang="en-US" altLang="en-US" dirty="0"/>
              <a:t>16 64-bit general purpose </a:t>
            </a:r>
            <a:r>
              <a:rPr lang="en-US" altLang="en-US" dirty="0" smtClean="0"/>
              <a:t>registers RAX-R16</a:t>
            </a:r>
            <a:endParaRPr lang="en-US" altLang="en-US" dirty="0"/>
          </a:p>
          <a:p>
            <a:pPr lvl="1"/>
            <a:r>
              <a:rPr lang="es-MX" altLang="en-US" dirty="0"/>
              <a:t>A 64-bit status </a:t>
            </a:r>
            <a:r>
              <a:rPr lang="es-MX" altLang="en-US" dirty="0" err="1"/>
              <a:t>flags</a:t>
            </a:r>
            <a:r>
              <a:rPr lang="es-MX" altLang="en-US" dirty="0"/>
              <a:t> </a:t>
            </a:r>
            <a:r>
              <a:rPr lang="es-MX" altLang="en-US" dirty="0" err="1"/>
              <a:t>named</a:t>
            </a:r>
            <a:r>
              <a:rPr lang="es-MX" altLang="en-US" dirty="0"/>
              <a:t> RFLAGS</a:t>
            </a:r>
            <a:endParaRPr lang="en-US" altLang="en-US" dirty="0"/>
          </a:p>
          <a:p>
            <a:pPr lvl="1"/>
            <a:r>
              <a:rPr lang="en-US" altLang="en-US" dirty="0"/>
              <a:t>64-bit instruction </a:t>
            </a:r>
            <a:r>
              <a:rPr lang="en-US" altLang="en-US" dirty="0" smtClean="0"/>
              <a:t>pointer (</a:t>
            </a:r>
            <a:r>
              <a:rPr lang="en-US" altLang="en-US" sz="1600" dirty="0" smtClean="0"/>
              <a:t>Program Counter</a:t>
            </a:r>
            <a:r>
              <a:rPr lang="en-US" altLang="en-US" dirty="0" smtClean="0"/>
              <a:t>) </a:t>
            </a:r>
            <a:r>
              <a:rPr lang="en-US" altLang="en-US" dirty="0"/>
              <a:t>named RIP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970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64-Bit General Purpose Registers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r>
              <a:rPr lang="pt-BR" altLang="en-US" dirty="0"/>
              <a:t>8-bit general </a:t>
            </a:r>
            <a:r>
              <a:rPr lang="pt-BR" altLang="en-US" dirty="0" err="1"/>
              <a:t>purpose</a:t>
            </a:r>
            <a:r>
              <a:rPr lang="pt-BR" altLang="en-US" dirty="0"/>
              <a:t> </a:t>
            </a:r>
            <a:r>
              <a:rPr lang="pt-BR" altLang="en-US" dirty="0" err="1"/>
              <a:t>registers</a:t>
            </a:r>
            <a:r>
              <a:rPr lang="pt-BR" altLang="en-US" dirty="0"/>
              <a:t>: </a:t>
            </a:r>
          </a:p>
          <a:p>
            <a:pPr lvl="1"/>
            <a:r>
              <a:rPr lang="es-MX" altLang="en-US" dirty="0"/>
              <a:t>AL, BL, CL, DL, DIL, SIL, BPL, SPL, </a:t>
            </a:r>
            <a:r>
              <a:rPr lang="es-MX" altLang="en-US" i="1" dirty="0" smtClean="0">
                <a:solidFill>
                  <a:srgbClr val="FF0000"/>
                </a:solidFill>
              </a:rPr>
              <a:t>R8B-R15B</a:t>
            </a:r>
            <a:endParaRPr lang="pt-BR" altLang="en-US" i="1" dirty="0">
              <a:solidFill>
                <a:srgbClr val="FF0000"/>
              </a:solidFill>
            </a:endParaRPr>
          </a:p>
          <a:p>
            <a:r>
              <a:rPr lang="pt-BR" altLang="en-US" dirty="0">
                <a:solidFill>
                  <a:schemeClr val="bg1">
                    <a:lumMod val="50000"/>
                  </a:schemeClr>
                </a:solidFill>
              </a:rPr>
              <a:t>16-bit general </a:t>
            </a:r>
            <a:r>
              <a:rPr lang="pt-BR" altLang="en-US" dirty="0" err="1">
                <a:solidFill>
                  <a:schemeClr val="bg1">
                    <a:lumMod val="50000"/>
                  </a:schemeClr>
                </a:solidFill>
              </a:rPr>
              <a:t>purpose</a:t>
            </a:r>
            <a:r>
              <a:rPr lang="pt-B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altLang="en-US" dirty="0" err="1">
                <a:solidFill>
                  <a:schemeClr val="bg1">
                    <a:lumMod val="50000"/>
                  </a:schemeClr>
                </a:solidFill>
              </a:rPr>
              <a:t>registers</a:t>
            </a:r>
            <a:r>
              <a:rPr lang="pt-BR" altLang="en-US" dirty="0"/>
              <a:t>: </a:t>
            </a:r>
          </a:p>
          <a:p>
            <a:pPr lvl="1"/>
            <a:r>
              <a:rPr lang="pt-BR" altLang="en-US" dirty="0">
                <a:solidFill>
                  <a:schemeClr val="bg1">
                    <a:lumMod val="50000"/>
                  </a:schemeClr>
                </a:solidFill>
              </a:rPr>
              <a:t>AX, BX, CX, DX, DI, SI, BP, SP</a:t>
            </a:r>
            <a:r>
              <a:rPr lang="pt-BR" altLang="en-US" dirty="0"/>
              <a:t>, </a:t>
            </a:r>
            <a:r>
              <a:rPr lang="pt-BR" altLang="en-US" i="1" dirty="0">
                <a:solidFill>
                  <a:srgbClr val="FF0000"/>
                </a:solidFill>
              </a:rPr>
              <a:t>R8W-R15W</a:t>
            </a:r>
          </a:p>
          <a:p>
            <a:r>
              <a:rPr lang="pt-BR" altLang="en-US" dirty="0" smtClean="0">
                <a:solidFill>
                  <a:schemeClr val="accent2">
                    <a:lumMod val="75000"/>
                  </a:schemeClr>
                </a:solidFill>
              </a:rPr>
              <a:t>32-bit general </a:t>
            </a:r>
            <a:r>
              <a:rPr lang="pt-BR" altLang="en-US" dirty="0" err="1" smtClean="0">
                <a:solidFill>
                  <a:schemeClr val="accent2">
                    <a:lumMod val="75000"/>
                  </a:schemeClr>
                </a:solidFill>
              </a:rPr>
              <a:t>purpose</a:t>
            </a:r>
            <a:r>
              <a:rPr lang="pt-BR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altLang="en-US" dirty="0" err="1" smtClean="0">
                <a:solidFill>
                  <a:schemeClr val="accent2">
                    <a:lumMod val="75000"/>
                  </a:schemeClr>
                </a:solidFill>
              </a:rPr>
              <a:t>registers</a:t>
            </a:r>
            <a:r>
              <a:rPr lang="pt-BR" altLang="en-US" dirty="0"/>
              <a:t>: </a:t>
            </a:r>
          </a:p>
          <a:p>
            <a:pPr lvl="1"/>
            <a:r>
              <a:rPr lang="pt-BR" altLang="en-US" dirty="0">
                <a:solidFill>
                  <a:schemeClr val="accent2">
                    <a:lumMod val="75000"/>
                  </a:schemeClr>
                </a:solidFill>
              </a:rPr>
              <a:t>EAX, EBX, ECX, EDX, EDI, ESI, EBP, ESP</a:t>
            </a:r>
            <a:r>
              <a:rPr lang="pt-BR" altLang="en-US" dirty="0"/>
              <a:t>, </a:t>
            </a:r>
            <a:r>
              <a:rPr lang="pt-BR" altLang="en-US" i="1" dirty="0">
                <a:solidFill>
                  <a:srgbClr val="FF0000"/>
                </a:solidFill>
              </a:rPr>
              <a:t>R8D-R15D</a:t>
            </a:r>
          </a:p>
          <a:p>
            <a:r>
              <a:rPr lang="pt-BR" altLang="en-US" dirty="0">
                <a:solidFill>
                  <a:srgbClr val="FF0000"/>
                </a:solidFill>
              </a:rPr>
              <a:t>64-bit general </a:t>
            </a:r>
            <a:r>
              <a:rPr lang="pt-BR" altLang="en-US" dirty="0" err="1">
                <a:solidFill>
                  <a:srgbClr val="FF0000"/>
                </a:solidFill>
              </a:rPr>
              <a:t>purpose</a:t>
            </a:r>
            <a:r>
              <a:rPr lang="pt-BR" altLang="en-US" dirty="0">
                <a:solidFill>
                  <a:srgbClr val="FF0000"/>
                </a:solidFill>
              </a:rPr>
              <a:t> </a:t>
            </a:r>
            <a:r>
              <a:rPr lang="pt-BR" altLang="en-US" dirty="0" err="1">
                <a:solidFill>
                  <a:srgbClr val="FF0000"/>
                </a:solidFill>
              </a:rPr>
              <a:t>registers</a:t>
            </a:r>
            <a:r>
              <a:rPr lang="pt-BR" altLang="en-US" dirty="0"/>
              <a:t>: </a:t>
            </a:r>
          </a:p>
          <a:p>
            <a:pPr lvl="1"/>
            <a:r>
              <a:rPr lang="pt-BR" altLang="en-US" i="1" dirty="0">
                <a:solidFill>
                  <a:srgbClr val="FF0000"/>
                </a:solidFill>
              </a:rPr>
              <a:t>RAX, RBX, RCX, RDX, RDI, RSI, RBP, RSP, R8-R15</a:t>
            </a:r>
            <a:endParaRPr lang="en-US" altLang="en-US" i="1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363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Endianness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storage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sequential</a:t>
            </a:r>
            <a:r>
              <a:rPr lang="es-MX" dirty="0" smtClean="0"/>
              <a:t> </a:t>
            </a:r>
            <a:r>
              <a:rPr lang="es-MX" dirty="0" err="1" smtClean="0"/>
              <a:t>order</a:t>
            </a:r>
            <a:r>
              <a:rPr lang="es-MX" dirty="0" smtClean="0"/>
              <a:t> in </a:t>
            </a:r>
            <a:r>
              <a:rPr lang="es-MX" dirty="0" err="1" smtClean="0"/>
              <a:t>which</a:t>
            </a:r>
            <a:r>
              <a:rPr lang="es-MX" dirty="0" smtClean="0"/>
              <a:t> Bytes, </a:t>
            </a:r>
            <a:r>
              <a:rPr lang="es-MX" dirty="0" err="1" smtClean="0"/>
              <a:t>representing</a:t>
            </a:r>
            <a:r>
              <a:rPr lang="es-MX" dirty="0" smtClean="0"/>
              <a:t> a </a:t>
            </a:r>
            <a:r>
              <a:rPr lang="es-MX" dirty="0" err="1" smtClean="0"/>
              <a:t>numerical</a:t>
            </a:r>
            <a:r>
              <a:rPr lang="es-MX" dirty="0" smtClean="0"/>
              <a:t> </a:t>
            </a:r>
            <a:r>
              <a:rPr lang="es-MX" dirty="0" err="1" smtClean="0"/>
              <a:t>value</a:t>
            </a:r>
            <a:r>
              <a:rPr lang="es-MX" dirty="0" smtClean="0"/>
              <a:t>, are </a:t>
            </a:r>
            <a:r>
              <a:rPr lang="es-MX" dirty="0" err="1" smtClean="0"/>
              <a:t>stored</a:t>
            </a:r>
            <a:r>
              <a:rPr lang="es-MX" dirty="0" smtClean="0"/>
              <a:t> in </a:t>
            </a:r>
            <a:r>
              <a:rPr lang="es-MX" dirty="0" err="1" smtClean="0"/>
              <a:t>main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.</a:t>
            </a:r>
          </a:p>
          <a:p>
            <a:pPr lvl="1"/>
            <a:r>
              <a:rPr lang="es-MX" dirty="0" err="1" smtClean="0"/>
              <a:t>Numerical</a:t>
            </a:r>
            <a:r>
              <a:rPr lang="es-MX" dirty="0" smtClean="0"/>
              <a:t> </a:t>
            </a:r>
            <a:r>
              <a:rPr lang="es-MX" dirty="0" err="1" smtClean="0"/>
              <a:t>value</a:t>
            </a:r>
            <a:r>
              <a:rPr lang="es-MX" dirty="0" smtClean="0"/>
              <a:t> </a:t>
            </a:r>
            <a:r>
              <a:rPr lang="es-MX" dirty="0" err="1" smtClean="0"/>
              <a:t>storage</a:t>
            </a:r>
            <a:r>
              <a:rPr lang="es-MX" dirty="0" smtClean="0"/>
              <a:t> &gt; 1 Byte</a:t>
            </a:r>
          </a:p>
          <a:p>
            <a:endParaRPr lang="es-MX" dirty="0"/>
          </a:p>
          <a:p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formats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Endianness</a:t>
            </a:r>
            <a:endParaRPr lang="es-MX" dirty="0" smtClean="0"/>
          </a:p>
          <a:p>
            <a:pPr lvl="1"/>
            <a:r>
              <a:rPr lang="es-MX" dirty="0" smtClean="0"/>
              <a:t>Big-</a:t>
            </a:r>
            <a:r>
              <a:rPr lang="es-MX" dirty="0" err="1" smtClean="0"/>
              <a:t>endian</a:t>
            </a:r>
            <a:r>
              <a:rPr lang="es-MX" dirty="0" smtClean="0"/>
              <a:t>, MSB </a:t>
            </a:r>
            <a:r>
              <a:rPr lang="es-MX" dirty="0" err="1" smtClean="0"/>
              <a:t>stored</a:t>
            </a:r>
            <a:r>
              <a:rPr lang="es-MX" dirty="0" smtClean="0"/>
              <a:t> </a:t>
            </a:r>
            <a:r>
              <a:rPr lang="es-MX" dirty="0" err="1" smtClean="0"/>
              <a:t>first</a:t>
            </a:r>
            <a:r>
              <a:rPr lang="es-MX" dirty="0" smtClean="0"/>
              <a:t>, … LSB </a:t>
            </a:r>
            <a:r>
              <a:rPr lang="es-MX" dirty="0" err="1" smtClean="0"/>
              <a:t>stored</a:t>
            </a:r>
            <a:r>
              <a:rPr lang="es-MX" dirty="0" smtClean="0"/>
              <a:t> </a:t>
            </a:r>
            <a:r>
              <a:rPr lang="es-MX" dirty="0" err="1" smtClean="0"/>
              <a:t>last</a:t>
            </a:r>
            <a:endParaRPr lang="es-MX" dirty="0"/>
          </a:p>
          <a:p>
            <a:pPr lvl="1"/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Little-</a:t>
            </a:r>
            <a:r>
              <a:rPr lang="es-MX" dirty="0" err="1" smtClean="0">
                <a:solidFill>
                  <a:schemeClr val="accent2">
                    <a:lumMod val="75000"/>
                  </a:schemeClr>
                </a:solidFill>
              </a:rPr>
              <a:t>endian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, LSB </a:t>
            </a:r>
            <a:r>
              <a:rPr lang="es-MX" dirty="0" err="1" smtClean="0">
                <a:solidFill>
                  <a:schemeClr val="accent2">
                    <a:lumMod val="75000"/>
                  </a:schemeClr>
                </a:solidFill>
              </a:rPr>
              <a:t>stored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2">
                    <a:lumMod val="75000"/>
                  </a:schemeClr>
                </a:solidFill>
              </a:rPr>
              <a:t>first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, … MSB </a:t>
            </a:r>
            <a:r>
              <a:rPr lang="es-MX" dirty="0" err="1" smtClean="0">
                <a:solidFill>
                  <a:schemeClr val="accent2">
                    <a:lumMod val="75000"/>
                  </a:schemeClr>
                </a:solidFill>
              </a:rPr>
              <a:t>stored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2">
                    <a:lumMod val="75000"/>
                  </a:schemeClr>
                </a:solidFill>
              </a:rPr>
              <a:t>last</a:t>
            </a:r>
            <a:endParaRPr lang="es-MX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09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Order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4081" y="1772816"/>
            <a:ext cx="8153400" cy="194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en-US" dirty="0" smtClean="0"/>
          </a:p>
          <a:p>
            <a:r>
              <a:rPr lang="en-US" altLang="en-US" dirty="0" smtClean="0"/>
              <a:t>4-Byte Example, integer variable </a:t>
            </a:r>
            <a:r>
              <a:rPr lang="en-US" altLang="en-US" i="1" dirty="0" smtClean="0"/>
              <a:t>alfa</a:t>
            </a:r>
            <a:r>
              <a:rPr lang="en-US" altLang="en-US" dirty="0" smtClean="0"/>
              <a:t>:</a:t>
            </a:r>
          </a:p>
          <a:p>
            <a:pPr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sz="2000" b="1" i="1" dirty="0" smtClean="0">
                <a:latin typeface="Courier New" pitchFamily="49" charset="0"/>
              </a:rPr>
              <a:t>alfa</a:t>
            </a:r>
            <a:r>
              <a:rPr lang="en-US" altLang="en-US" sz="2000" b="1" dirty="0" smtClean="0">
                <a:latin typeface="Courier New" pitchFamily="49" charset="0"/>
              </a:rPr>
              <a:t>, has a memory address location of 00000000</a:t>
            </a:r>
            <a:r>
              <a:rPr lang="en-US" altLang="en-US" sz="2000" b="1" baseline="-25000" dirty="0" smtClean="0">
                <a:latin typeface="Courier New" pitchFamily="49" charset="0"/>
              </a:rPr>
              <a:t>2</a:t>
            </a:r>
          </a:p>
          <a:p>
            <a:pPr>
              <a:buFontTx/>
              <a:buNone/>
            </a:pPr>
            <a:endParaRPr lang="en-US" altLang="en-US" sz="20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</a:rPr>
              <a:t>      </a:t>
            </a:r>
            <a:r>
              <a:rPr lang="en-US" altLang="en-US" sz="2000" b="1" i="1" dirty="0" smtClean="0">
                <a:latin typeface="Courier New" pitchFamily="49" charset="0"/>
              </a:rPr>
              <a:t>alfa</a:t>
            </a:r>
            <a:r>
              <a:rPr lang="en-US" altLang="en-US" sz="2000" b="1" dirty="0" smtClean="0">
                <a:latin typeface="Courier New" pitchFamily="49" charset="0"/>
              </a:rPr>
              <a:t>: containing a numerical value of 12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</a:rPr>
              <a:t>34</a:t>
            </a:r>
            <a:r>
              <a:rPr lang="en-US" altLang="en-US" sz="2000" b="1" dirty="0" smtClean="0">
                <a:latin typeface="Courier New" pitchFamily="49" charset="0"/>
              </a:rPr>
              <a:t>56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</a:rPr>
              <a:t>78</a:t>
            </a:r>
            <a:r>
              <a:rPr lang="en-US" altLang="en-US" sz="2000" b="1" baseline="-25000" dirty="0" smtClean="0">
                <a:latin typeface="Courier New" pitchFamily="49" charset="0"/>
              </a:rPr>
              <a:t>h</a:t>
            </a:r>
          </a:p>
          <a:p>
            <a:pPr>
              <a:buFontTx/>
              <a:buNone/>
            </a:pPr>
            <a:endParaRPr lang="en-US" altLang="en-US" sz="2000" b="1" dirty="0" smtClean="0">
              <a:latin typeface="Courier New" pitchFamily="49" charset="0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15926"/>
              </p:ext>
            </p:extLst>
          </p:nvPr>
        </p:nvGraphicFramePr>
        <p:xfrm>
          <a:off x="3275856" y="4581128"/>
          <a:ext cx="2160240" cy="1296144"/>
        </p:xfrm>
        <a:graphic>
          <a:graphicData uri="http://schemas.openxmlformats.org/drawingml/2006/table">
            <a:tbl>
              <a:tblPr/>
              <a:tblGrid>
                <a:gridCol w="1080120"/>
                <a:gridCol w="1080120"/>
              </a:tblGrid>
              <a:tr h="324036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0000 0000: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78h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0000 0001: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56h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0000 0002: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34h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0000 0003: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12h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Ríos.</a:t>
            </a:r>
          </a:p>
          <a:p>
            <a:r>
              <a:rPr lang="en-US" dirty="0" smtClean="0"/>
              <a:t>29-Ago-2019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IA-32 Addressable Memory</a:t>
            </a:r>
          </a:p>
        </p:txBody>
      </p:sp>
      <p:sp>
        <p:nvSpPr>
          <p:cNvPr id="2765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9552" y="1916832"/>
            <a:ext cx="7992888" cy="4191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Protected mode</a:t>
            </a:r>
          </a:p>
          <a:p>
            <a:pPr lvl="1" eaLnBrk="1" hangingPunct="1"/>
            <a:r>
              <a:rPr lang="en-US" altLang="en-US" dirty="0"/>
              <a:t>4 GB</a:t>
            </a:r>
          </a:p>
          <a:p>
            <a:pPr lvl="1" eaLnBrk="1" hangingPunct="1"/>
            <a:r>
              <a:rPr lang="en-US" altLang="en-US" dirty="0"/>
              <a:t>32-bit address (0 - 4,294,967,295)</a:t>
            </a:r>
          </a:p>
          <a:p>
            <a:pPr eaLnBrk="1" hangingPunct="1"/>
            <a:r>
              <a:rPr lang="en-US" altLang="en-US" dirty="0"/>
              <a:t>Real-address mode and Virtual-8086 sub-mode</a:t>
            </a:r>
          </a:p>
          <a:p>
            <a:pPr lvl="1" eaLnBrk="1" hangingPunct="1"/>
            <a:r>
              <a:rPr lang="en-US" altLang="en-US" dirty="0"/>
              <a:t>1 MB space</a:t>
            </a:r>
          </a:p>
          <a:p>
            <a:pPr lvl="1" eaLnBrk="1" hangingPunct="1"/>
            <a:r>
              <a:rPr lang="en-US" altLang="en-US" dirty="0"/>
              <a:t>20-bit address (0 - 1,048,575)</a:t>
            </a:r>
          </a:p>
          <a:p>
            <a:pPr lvl="1" eaLnBrk="1" hangingPunct="1"/>
            <a:r>
              <a:rPr lang="en-US" altLang="en-US" dirty="0"/>
              <a:t>In protected mode running multiple (Virtual-8086 sub mode) programs, each program has its own 1 MB memory area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003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Program Execution Registers</a:t>
            </a:r>
          </a:p>
        </p:txBody>
      </p:sp>
      <p:graphicFrame>
        <p:nvGraphicFramePr>
          <p:cNvPr id="614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054900"/>
              </p:ext>
            </p:extLst>
          </p:nvPr>
        </p:nvGraphicFramePr>
        <p:xfrm>
          <a:off x="1770819" y="2574701"/>
          <a:ext cx="5638800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VISIO" r:id="rId3" imgW="4210812" imgH="2549652" progId="">
                  <p:embed/>
                </p:oleObj>
              </mc:Choice>
              <mc:Fallback>
                <p:oleObj name="VISIO" r:id="rId3" imgW="4210812" imgH="2549652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819" y="2574701"/>
                        <a:ext cx="5638800" cy="34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1008819" y="1584101"/>
            <a:ext cx="7010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Named storage locations inside the CPU, optimized for high-speed.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325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General-Purpose Registers (1/2)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3"/>
            <a:ext cx="8229600" cy="2160241"/>
          </a:xfrm>
        </p:spPr>
        <p:txBody>
          <a:bodyPr>
            <a:normAutofit/>
          </a:bodyPr>
          <a:lstStyle/>
          <a:p>
            <a:r>
              <a:rPr lang="en-US" altLang="en-US" sz="2400" b="1" dirty="0" smtClean="0"/>
              <a:t>32 bit-Registers</a:t>
            </a:r>
            <a:r>
              <a:rPr lang="en-US" altLang="en-US" sz="2400" dirty="0" smtClean="0"/>
              <a:t>: EAX</a:t>
            </a:r>
            <a:r>
              <a:rPr lang="en-US" altLang="en-US" sz="2400" dirty="0"/>
              <a:t>, EBX, ECX, and EDX</a:t>
            </a:r>
          </a:p>
          <a:p>
            <a:pPr eaLnBrk="1" hangingPunct="1"/>
            <a:r>
              <a:rPr lang="en-US" altLang="en-US" sz="2400" dirty="0" smtClean="0"/>
              <a:t>Primarily </a:t>
            </a:r>
            <a:r>
              <a:rPr lang="en-US" altLang="en-US" sz="2400" dirty="0"/>
              <a:t>used for </a:t>
            </a:r>
            <a:r>
              <a:rPr lang="en-US" altLang="en-US" sz="2400" i="1" dirty="0"/>
              <a:t>arithmetic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data movement</a:t>
            </a:r>
          </a:p>
          <a:p>
            <a:pPr eaLnBrk="1" hangingPunct="1"/>
            <a:r>
              <a:rPr lang="es-MX" altLang="en-US" sz="2400" b="1" dirty="0" err="1" smtClean="0"/>
              <a:t>Lower</a:t>
            </a:r>
            <a:r>
              <a:rPr lang="es-MX" altLang="en-US" sz="2400" b="1" dirty="0" smtClean="0"/>
              <a:t> </a:t>
            </a:r>
            <a:r>
              <a:rPr lang="es-MX" altLang="en-US" sz="2400" b="1" dirty="0" err="1" smtClean="0"/>
              <a:t>half</a:t>
            </a:r>
            <a:r>
              <a:rPr lang="es-MX" altLang="en-US" sz="2400" b="1" dirty="0" smtClean="0"/>
              <a:t> </a:t>
            </a:r>
            <a:r>
              <a:rPr lang="es-MX" altLang="en-US" sz="2400" dirty="0" smtClean="0"/>
              <a:t>of </a:t>
            </a:r>
            <a:r>
              <a:rPr lang="es-MX" altLang="en-US" sz="2400" dirty="0" err="1" smtClean="0"/>
              <a:t>these</a:t>
            </a:r>
            <a:r>
              <a:rPr lang="es-MX" altLang="en-US" sz="2400" dirty="0" smtClean="0"/>
              <a:t> </a:t>
            </a:r>
            <a:r>
              <a:rPr lang="es-MX" altLang="en-US" sz="2400" dirty="0" err="1"/>
              <a:t>registers</a:t>
            </a:r>
            <a:r>
              <a:rPr lang="es-MX" altLang="en-US" sz="2400" dirty="0"/>
              <a:t> can be </a:t>
            </a:r>
            <a:r>
              <a:rPr lang="es-MX" altLang="en-US" sz="2400" dirty="0" err="1" smtClean="0"/>
              <a:t>broken</a:t>
            </a:r>
            <a:r>
              <a:rPr lang="es-MX" altLang="en-US" sz="2400" dirty="0" smtClean="0"/>
              <a:t> </a:t>
            </a:r>
            <a:r>
              <a:rPr lang="es-MX" altLang="en-US" sz="2400" dirty="0" err="1" smtClean="0"/>
              <a:t>down</a:t>
            </a:r>
            <a:r>
              <a:rPr lang="es-MX" altLang="en-US" sz="2400" dirty="0" smtClean="0"/>
              <a:t> as:</a:t>
            </a:r>
          </a:p>
          <a:p>
            <a:pPr lvl="1"/>
            <a:r>
              <a:rPr lang="es-MX" altLang="en-US" sz="2000" dirty="0" err="1" smtClean="0"/>
              <a:t>two</a:t>
            </a:r>
            <a:r>
              <a:rPr lang="es-MX" altLang="en-US" sz="2000" dirty="0" smtClean="0"/>
              <a:t> 8-bit </a:t>
            </a:r>
            <a:r>
              <a:rPr lang="es-MX" altLang="en-US" sz="2000" dirty="0" err="1" smtClean="0"/>
              <a:t>values</a:t>
            </a:r>
            <a:r>
              <a:rPr lang="es-MX" altLang="en-US" sz="2000" dirty="0" smtClean="0"/>
              <a:t>, </a:t>
            </a:r>
            <a:r>
              <a:rPr lang="es-MX" altLang="en-US" sz="2000" dirty="0" err="1" smtClean="0"/>
              <a:t>or</a:t>
            </a:r>
            <a:r>
              <a:rPr lang="es-MX" altLang="en-US" sz="2000" dirty="0" smtClean="0"/>
              <a:t> / and</a:t>
            </a:r>
            <a:endParaRPr lang="es-MX" altLang="en-US" sz="2000" dirty="0"/>
          </a:p>
          <a:p>
            <a:pPr lvl="1"/>
            <a:r>
              <a:rPr lang="es-MX" altLang="en-US" sz="2000" dirty="0" err="1" smtClean="0"/>
              <a:t>one</a:t>
            </a:r>
            <a:r>
              <a:rPr lang="es-MX" altLang="en-US" sz="2000" dirty="0" smtClean="0"/>
              <a:t> 16-bit </a:t>
            </a:r>
            <a:r>
              <a:rPr lang="es-MX" altLang="en-US" sz="2000" dirty="0" err="1" smtClean="0"/>
              <a:t>value</a:t>
            </a:r>
            <a:r>
              <a:rPr lang="es-MX" altLang="en-US" sz="2000" dirty="0" smtClean="0"/>
              <a:t>     (</a:t>
            </a:r>
            <a:r>
              <a:rPr lang="es-MX" altLang="en-US" sz="1600" dirty="0" err="1" smtClean="0"/>
              <a:t>both</a:t>
            </a:r>
            <a:r>
              <a:rPr lang="es-MX" altLang="en-US" sz="1600" dirty="0" smtClean="0"/>
              <a:t> </a:t>
            </a:r>
            <a:r>
              <a:rPr lang="es-MX" altLang="en-US" sz="1600" dirty="0" err="1" smtClean="0"/>
              <a:t>for</a:t>
            </a:r>
            <a:r>
              <a:rPr lang="es-MX" altLang="en-US" sz="1600" dirty="0" smtClean="0"/>
              <a:t> </a:t>
            </a:r>
            <a:r>
              <a:rPr lang="es-MX" altLang="en-US" sz="1600" dirty="0" err="1" smtClean="0"/>
              <a:t>backward-compatibility</a:t>
            </a:r>
            <a:r>
              <a:rPr lang="es-MX" altLang="en-US" sz="2000" dirty="0" smtClean="0"/>
              <a:t>)</a:t>
            </a:r>
            <a:endParaRPr lang="en-US" altLang="en-US" sz="2000" dirty="0"/>
          </a:p>
        </p:txBody>
      </p:sp>
      <p:graphicFrame>
        <p:nvGraphicFramePr>
          <p:cNvPr id="7170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724598"/>
              </p:ext>
            </p:extLst>
          </p:nvPr>
        </p:nvGraphicFramePr>
        <p:xfrm>
          <a:off x="605220" y="3846586"/>
          <a:ext cx="3657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VISIO" r:id="rId3" imgW="2702052" imgH="1475232" progId="">
                  <p:embed/>
                </p:oleObj>
              </mc:Choice>
              <mc:Fallback>
                <p:oleObj name="VISIO" r:id="rId3" imgW="2702052" imgH="1475232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127" b="-1216"/>
                      <a:stretch>
                        <a:fillRect/>
                      </a:stretch>
                    </p:blipFill>
                    <p:spPr bwMode="auto">
                      <a:xfrm>
                        <a:off x="605220" y="3846586"/>
                        <a:ext cx="3657600" cy="1981200"/>
                      </a:xfrm>
                      <a:prstGeom prst="rect">
                        <a:avLst/>
                      </a:prstGeom>
                      <a:solidFill>
                        <a:srgbClr val="B7DEE8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59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7" y="4488983"/>
            <a:ext cx="451802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512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General-Purpose Registers (2/2)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1656184"/>
          </a:xfrm>
        </p:spPr>
        <p:txBody>
          <a:bodyPr>
            <a:noAutofit/>
          </a:bodyPr>
          <a:lstStyle/>
          <a:p>
            <a:r>
              <a:rPr lang="en-US" altLang="en-US" sz="2400" b="1" dirty="0"/>
              <a:t>32 bit-Registers</a:t>
            </a:r>
            <a:r>
              <a:rPr lang="en-US" altLang="en-US" sz="2400" dirty="0"/>
              <a:t>: </a:t>
            </a:r>
            <a:r>
              <a:rPr lang="en-US" altLang="en-US" sz="2400" dirty="0" smtClean="0"/>
              <a:t>ESI, EDI, EBP,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ESP</a:t>
            </a:r>
            <a:endParaRPr lang="en-US" altLang="en-US" sz="2400" dirty="0"/>
          </a:p>
          <a:p>
            <a:pPr eaLnBrk="1" hangingPunct="1"/>
            <a:r>
              <a:rPr lang="es-MX" altLang="en-US" sz="2400" dirty="0" err="1" smtClean="0"/>
              <a:t>These</a:t>
            </a:r>
            <a:r>
              <a:rPr lang="es-MX" altLang="en-US" sz="2400" dirty="0" smtClean="0"/>
              <a:t> </a:t>
            </a:r>
            <a:r>
              <a:rPr lang="es-MX" altLang="en-US" sz="2400" dirty="0" err="1"/>
              <a:t>registers</a:t>
            </a:r>
            <a:r>
              <a:rPr lang="es-MX" altLang="en-US" sz="2400" dirty="0"/>
              <a:t> are </a:t>
            </a:r>
            <a:r>
              <a:rPr lang="es-MX" altLang="en-US" sz="2400" dirty="0" err="1"/>
              <a:t>used</a:t>
            </a:r>
            <a:r>
              <a:rPr lang="es-MX" altLang="en-US" sz="2400" dirty="0"/>
              <a:t> </a:t>
            </a:r>
            <a:r>
              <a:rPr lang="es-MX" altLang="en-US" sz="2400" dirty="0" err="1"/>
              <a:t>for</a:t>
            </a:r>
            <a:r>
              <a:rPr lang="es-MX" altLang="en-US" sz="2400" dirty="0"/>
              <a:t> </a:t>
            </a:r>
            <a:r>
              <a:rPr lang="es-MX" altLang="en-US" sz="2400" i="1" dirty="0" err="1"/>
              <a:t>addressing</a:t>
            </a:r>
            <a:endParaRPr lang="en-US" altLang="en-US" sz="2400" i="1" dirty="0"/>
          </a:p>
          <a:p>
            <a:r>
              <a:rPr lang="en-US" altLang="en-US" sz="2400" b="1" dirty="0"/>
              <a:t>Lower half </a:t>
            </a:r>
            <a:r>
              <a:rPr lang="en-US" altLang="en-US" sz="2400" dirty="0"/>
              <a:t>of these registers can be </a:t>
            </a:r>
            <a:r>
              <a:rPr lang="en-US" altLang="en-US" sz="2400" dirty="0" smtClean="0"/>
              <a:t>broken down </a:t>
            </a:r>
            <a:r>
              <a:rPr lang="en-US" altLang="en-US" sz="2400" dirty="0"/>
              <a:t>as</a:t>
            </a:r>
            <a:r>
              <a:rPr lang="en-US" altLang="en-US" sz="2400" dirty="0" smtClean="0"/>
              <a:t>:</a:t>
            </a:r>
          </a:p>
          <a:p>
            <a:pPr lvl="1"/>
            <a:r>
              <a:rPr lang="en-US" altLang="en-US" sz="2000" dirty="0" smtClean="0"/>
              <a:t> one 16-bit value</a:t>
            </a:r>
            <a:endParaRPr lang="en-US" altLang="en-US" sz="2000" dirty="0"/>
          </a:p>
        </p:txBody>
      </p:sp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933056"/>
            <a:ext cx="28654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895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Some Specialized Register Uses </a:t>
            </a:r>
            <a:r>
              <a:rPr lang="en-US" sz="2400" dirty="0"/>
              <a:t>(1 / 2)</a:t>
            </a:r>
            <a:endParaRPr lang="en-US" dirty="0"/>
          </a:p>
        </p:txBody>
      </p:sp>
      <p:sp>
        <p:nvSpPr>
          <p:cNvPr id="2970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315200" cy="4800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32-bit General-Purpose Registers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EAX</a:t>
            </a:r>
            <a:r>
              <a:rPr lang="en-US" altLang="en-US" dirty="0"/>
              <a:t> – extended accumulator (</a:t>
            </a:r>
            <a:r>
              <a:rPr lang="en-US" altLang="en-US" i="1" dirty="0" err="1"/>
              <a:t>mult</a:t>
            </a:r>
            <a:r>
              <a:rPr lang="en-US" altLang="en-US" dirty="0"/>
              <a:t>, </a:t>
            </a:r>
            <a:r>
              <a:rPr lang="en-US" altLang="en-US" i="1" dirty="0" err="1"/>
              <a:t>divi</a:t>
            </a:r>
            <a:r>
              <a:rPr lang="en-US" altLang="en-US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ECX</a:t>
            </a:r>
            <a:r>
              <a:rPr lang="en-US" altLang="en-US" dirty="0"/>
              <a:t> – CPU loop counter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ESP</a:t>
            </a:r>
            <a:r>
              <a:rPr lang="en-US" altLang="en-US" dirty="0"/>
              <a:t> – CPU extended stack </a:t>
            </a:r>
            <a:r>
              <a:rPr lang="en-US" altLang="en-US" dirty="0" smtClean="0"/>
              <a:t>pointer or SP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ESI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EDI</a:t>
            </a:r>
            <a:r>
              <a:rPr lang="en-US" altLang="en-US" dirty="0"/>
              <a:t> – index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EBP</a:t>
            </a:r>
            <a:r>
              <a:rPr lang="en-US" altLang="en-US" dirty="0"/>
              <a:t> – extended frame pointer (</a:t>
            </a:r>
            <a:r>
              <a:rPr lang="en-US" altLang="en-US" i="1" dirty="0"/>
              <a:t>stack</a:t>
            </a:r>
            <a:r>
              <a:rPr lang="en-US" altLang="en-US" dirty="0"/>
              <a:t>, for high-level languages parameters)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Should not be used for arithmetic or data transfer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16-bit Segment </a:t>
            </a:r>
            <a:r>
              <a:rPr lang="en-US" altLang="en-US" dirty="0" smtClean="0"/>
              <a:t>Registers (</a:t>
            </a:r>
            <a:r>
              <a:rPr lang="en-US" altLang="en-US" sz="1700" dirty="0" smtClean="0"/>
              <a:t>for processes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CS</a:t>
            </a:r>
            <a:r>
              <a:rPr lang="en-US" altLang="en-US" dirty="0"/>
              <a:t> – code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DS</a:t>
            </a:r>
            <a:r>
              <a:rPr lang="en-US" altLang="en-US" dirty="0"/>
              <a:t> – data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SS</a:t>
            </a:r>
            <a:r>
              <a:rPr lang="en-US" altLang="en-US" dirty="0"/>
              <a:t> – stack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ES, FS, GS - additional segments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919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Some Specialized Register Uses </a:t>
            </a:r>
            <a:r>
              <a:rPr lang="en-US" sz="2400" dirty="0"/>
              <a:t>(2 / 2)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315200" cy="3980656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/>
              <a:t>EIP – instruction pointer (</a:t>
            </a:r>
            <a:r>
              <a:rPr lang="en-US" altLang="en-US" sz="1600" dirty="0"/>
              <a:t>traditional PC, </a:t>
            </a:r>
            <a:r>
              <a:rPr lang="en-US" altLang="en-US" sz="1600" i="1" dirty="0"/>
              <a:t>Program Counter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Contains address of next instruction to be executed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EFLAGS – Processor Status Flags</a:t>
            </a:r>
          </a:p>
          <a:p>
            <a:pPr lvl="1" eaLnBrk="1" hangingPunct="1"/>
            <a:r>
              <a:rPr lang="en-US" altLang="en-US" dirty="0"/>
              <a:t>status and control flags</a:t>
            </a:r>
          </a:p>
          <a:p>
            <a:pPr lvl="1" eaLnBrk="1" hangingPunct="1"/>
            <a:r>
              <a:rPr lang="en-US" altLang="en-US" dirty="0"/>
              <a:t>each flag is a single binary bit</a:t>
            </a:r>
          </a:p>
          <a:p>
            <a:pPr lvl="1" eaLnBrk="1" hangingPunct="1"/>
            <a:r>
              <a:rPr lang="en-US" altLang="en-US" dirty="0"/>
              <a:t>A flag is set when it equals 1; it is clear (or reset) when it equals 0</a:t>
            </a:r>
          </a:p>
          <a:p>
            <a:pPr lvl="1" eaLnBrk="1" hangingPunct="1"/>
            <a:r>
              <a:rPr lang="es-MX" altLang="en-US" dirty="0" err="1"/>
              <a:t>The</a:t>
            </a:r>
            <a:r>
              <a:rPr lang="es-MX" altLang="en-US" dirty="0"/>
              <a:t> </a:t>
            </a:r>
            <a:r>
              <a:rPr lang="es-MX" altLang="en-US" dirty="0" err="1"/>
              <a:t>flags</a:t>
            </a:r>
            <a:r>
              <a:rPr lang="es-MX" altLang="en-US" dirty="0"/>
              <a:t> are </a:t>
            </a:r>
            <a:r>
              <a:rPr lang="es-MX" altLang="en-US" dirty="0" err="1"/>
              <a:t>affected</a:t>
            </a:r>
            <a:r>
              <a:rPr lang="es-MX" altLang="en-US" dirty="0"/>
              <a:t> </a:t>
            </a:r>
            <a:r>
              <a:rPr lang="es-MX" altLang="en-US" dirty="0" err="1"/>
              <a:t>after</a:t>
            </a:r>
            <a:r>
              <a:rPr lang="es-MX" altLang="en-US" dirty="0"/>
              <a:t> </a:t>
            </a:r>
            <a:r>
              <a:rPr lang="es-MX" altLang="en-US" i="1" dirty="0" err="1"/>
              <a:t>exec</a:t>
            </a:r>
            <a:r>
              <a:rPr lang="es-MX" altLang="en-US" dirty="0"/>
              <a:t> </a:t>
            </a:r>
            <a:r>
              <a:rPr lang="es-MX" altLang="en-US" i="1" dirty="0" err="1"/>
              <a:t>instructions</a:t>
            </a:r>
            <a:endParaRPr lang="en-US" altLang="en-US" i="1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515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Status 1-bit Flags / EFLAGS</a:t>
            </a:r>
            <a:endParaRPr lang="en-US" sz="2400" dirty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556792"/>
            <a:ext cx="7056784" cy="474116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Carry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unsigned arithmetic out of range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Overflow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signed arithmetic out of range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Sign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result is negative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Zero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result is zero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Auxiliary Carry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carry from bit 3 to bit 4, in 8-bit operand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Parity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dirty="0"/>
              <a:t>sum of 1 bits, is an even number (in LSB)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461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64-bit x86-64 </a:t>
            </a:r>
            <a:r>
              <a:rPr lang="en-US" dirty="0" smtClean="0"/>
              <a:t>Processors - 1</a:t>
            </a:r>
            <a:endParaRPr lang="en-US" dirty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00200"/>
            <a:ext cx="8568952" cy="470912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Intel64 (x86-64 specification)</a:t>
            </a:r>
          </a:p>
          <a:p>
            <a:pPr lvl="1"/>
            <a:r>
              <a:rPr lang="en-US" altLang="en-US" sz="2600" dirty="0"/>
              <a:t>P6 series, extended to 64 GB (___-bit addressing)</a:t>
            </a:r>
          </a:p>
          <a:p>
            <a:pPr lvl="1"/>
            <a:r>
              <a:rPr lang="en-US" altLang="en-US" sz="2600" dirty="0"/>
              <a:t>64-bit linear address space</a:t>
            </a:r>
          </a:p>
          <a:p>
            <a:pPr lvl="1"/>
            <a:r>
              <a:rPr lang="en-US" altLang="en-US" sz="2600" dirty="0"/>
              <a:t>64-bit Mode, Windows 64 uses this</a:t>
            </a:r>
          </a:p>
          <a:p>
            <a:pPr lvl="1" eaLnBrk="1" hangingPunct="1"/>
            <a:r>
              <a:rPr lang="es-MX" altLang="en-US" sz="2600" dirty="0" err="1"/>
              <a:t>Protected</a:t>
            </a:r>
            <a:r>
              <a:rPr lang="es-MX" altLang="en-US" sz="2600" dirty="0"/>
              <a:t>, Real-</a:t>
            </a:r>
            <a:r>
              <a:rPr lang="es-MX" altLang="en-US" sz="2600" dirty="0" err="1"/>
              <a:t>address</a:t>
            </a:r>
            <a:r>
              <a:rPr lang="es-MX" altLang="en-US" sz="2600" dirty="0"/>
              <a:t> and </a:t>
            </a:r>
            <a:r>
              <a:rPr lang="es-MX" altLang="en-US" sz="2600" dirty="0" err="1"/>
              <a:t>System</a:t>
            </a:r>
            <a:r>
              <a:rPr lang="es-MX" altLang="en-US" sz="2600" dirty="0"/>
              <a:t> </a:t>
            </a:r>
            <a:r>
              <a:rPr lang="es-MX" altLang="en-US" sz="2600" dirty="0" smtClean="0"/>
              <a:t>Management </a:t>
            </a:r>
            <a:r>
              <a:rPr lang="es-MX" altLang="en-US" sz="2600" dirty="0" err="1"/>
              <a:t>Modes</a:t>
            </a:r>
            <a:r>
              <a:rPr lang="es-MX" altLang="en-US" sz="2600" dirty="0"/>
              <a:t>.</a:t>
            </a:r>
            <a:endParaRPr lang="en-US" altLang="en-US" sz="2600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IA-32e Mode (</a:t>
            </a:r>
            <a:r>
              <a:rPr lang="en-US" altLang="en-US" sz="1500" dirty="0" smtClean="0"/>
              <a:t>backward-compatibility</a:t>
            </a:r>
            <a:r>
              <a:rPr lang="en-US" altLang="en-US" dirty="0"/>
              <a:t>) has two sub-modes</a:t>
            </a:r>
          </a:p>
          <a:p>
            <a:pPr lvl="1"/>
            <a:r>
              <a:rPr lang="en-US" altLang="en-US" sz="2600" i="1" dirty="0"/>
              <a:t>Compatibility Mode </a:t>
            </a:r>
            <a:r>
              <a:rPr lang="en-US" altLang="en-US" sz="2600" dirty="0"/>
              <a:t>for legacy 16- and 32-bit applications, Windows supports only 32-bit apps in this mode</a:t>
            </a:r>
          </a:p>
          <a:p>
            <a:pPr lvl="1"/>
            <a:r>
              <a:rPr lang="en-US" altLang="en-US" sz="2600" i="1" dirty="0"/>
              <a:t>64-bit Mode </a:t>
            </a:r>
            <a:r>
              <a:rPr lang="en-US" altLang="en-US" sz="2600" dirty="0"/>
              <a:t>uses 64-bit addresses and 64-bit (and 32-bit) operands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7148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783</Words>
  <Application>Microsoft Office PowerPoint</Application>
  <PresentationFormat>Presentación en pantalla (4:3)</PresentationFormat>
  <Paragraphs>156</Paragraphs>
  <Slides>15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Tema de Office</vt:lpstr>
      <vt:lpstr>VISIO</vt:lpstr>
      <vt:lpstr>Basic Execution Environment</vt:lpstr>
      <vt:lpstr>IA-32 Addressable Memory</vt:lpstr>
      <vt:lpstr>Program Execution Registers</vt:lpstr>
      <vt:lpstr>General-Purpose Registers (1/2)</vt:lpstr>
      <vt:lpstr>General-Purpose Registers (2/2)</vt:lpstr>
      <vt:lpstr>Some Specialized Register Uses (1 / 2)</vt:lpstr>
      <vt:lpstr>Some Specialized Register Uses (2 / 2)</vt:lpstr>
      <vt:lpstr>Status 1-bit Flags / EFLAGS</vt:lpstr>
      <vt:lpstr>64-bit x86-64 Processors - 1</vt:lpstr>
      <vt:lpstr>64-bit x86-64 Processors - 2</vt:lpstr>
      <vt:lpstr>64-bit x86-64 Processors</vt:lpstr>
      <vt:lpstr>64-Bit General Purpose Registers</vt:lpstr>
      <vt:lpstr>Endianness memory storage</vt:lpstr>
      <vt:lpstr>Little Endian Order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178</cp:revision>
  <dcterms:created xsi:type="dcterms:W3CDTF">2014-08-28T12:23:32Z</dcterms:created>
  <dcterms:modified xsi:type="dcterms:W3CDTF">2019-08-28T18:12:05Z</dcterms:modified>
</cp:coreProperties>
</file>