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81" r:id="rId3"/>
    <p:sldId id="284" r:id="rId4"/>
    <p:sldId id="305" r:id="rId5"/>
    <p:sldId id="285" r:id="rId6"/>
    <p:sldId id="287" r:id="rId7"/>
    <p:sldId id="289" r:id="rId8"/>
    <p:sldId id="288" r:id="rId9"/>
    <p:sldId id="306" r:id="rId10"/>
    <p:sldId id="293" r:id="rId11"/>
    <p:sldId id="291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Identifiers</a:t>
            </a:r>
          </a:p>
          <a:p>
            <a:pPr lvl="1"/>
            <a:r>
              <a:rPr lang="en-US" altLang="en-US" dirty="0"/>
              <a:t>Programmer-chosen name to identify a </a:t>
            </a:r>
            <a:r>
              <a:rPr lang="en-US" altLang="en-US" i="1" dirty="0"/>
              <a:t>variable</a:t>
            </a:r>
            <a:r>
              <a:rPr lang="en-US" altLang="en-US" dirty="0"/>
              <a:t>, </a:t>
            </a:r>
            <a:r>
              <a:rPr lang="en-US" altLang="en-US" i="1" dirty="0"/>
              <a:t>constant</a:t>
            </a:r>
            <a:r>
              <a:rPr lang="en-US" altLang="en-US" dirty="0"/>
              <a:t>, </a:t>
            </a:r>
            <a:r>
              <a:rPr lang="en-US" altLang="en-US" i="1" dirty="0"/>
              <a:t>procedure</a:t>
            </a:r>
            <a:r>
              <a:rPr lang="en-US" altLang="en-US" dirty="0"/>
              <a:t> (</a:t>
            </a:r>
            <a:r>
              <a:rPr lang="en-US" altLang="en-US" i="1" dirty="0"/>
              <a:t>function</a:t>
            </a:r>
            <a:r>
              <a:rPr lang="en-US" altLang="en-US" dirty="0"/>
              <a:t>), or </a:t>
            </a:r>
            <a:r>
              <a:rPr lang="en-US" altLang="en-US" i="1" dirty="0"/>
              <a:t>label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1-247 characters, including digits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not</a:t>
            </a:r>
            <a:r>
              <a:rPr lang="en-US" altLang="en-US" dirty="0"/>
              <a:t> case sensitive</a:t>
            </a:r>
          </a:p>
          <a:p>
            <a:pPr lvl="1"/>
            <a:r>
              <a:rPr lang="en-US" altLang="en-US" dirty="0"/>
              <a:t>first character must be a </a:t>
            </a:r>
            <a:r>
              <a:rPr lang="en-US" altLang="en-US" i="1" dirty="0"/>
              <a:t>letter</a:t>
            </a:r>
            <a:r>
              <a:rPr lang="en-US" altLang="en-US" dirty="0"/>
              <a:t>, </a:t>
            </a:r>
            <a:r>
              <a:rPr lang="en-US" altLang="en-US" i="1" dirty="0"/>
              <a:t>_</a:t>
            </a:r>
            <a:r>
              <a:rPr lang="en-US" altLang="en-US" dirty="0"/>
              <a:t>, @, </a:t>
            </a:r>
            <a:r>
              <a:rPr lang="en-US" altLang="en-US" i="1" dirty="0"/>
              <a:t>?</a:t>
            </a:r>
            <a:r>
              <a:rPr lang="en-US" altLang="en-US" dirty="0"/>
              <a:t>, or </a:t>
            </a:r>
            <a:r>
              <a:rPr lang="en-US" altLang="en-US" i="1" dirty="0"/>
              <a:t>$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Subsequent characters may also be digits</a:t>
            </a:r>
          </a:p>
          <a:p>
            <a:pPr lvl="1"/>
            <a:r>
              <a:rPr lang="en-US" altLang="en-US" dirty="0"/>
              <a:t>Cannot be the same as a </a:t>
            </a:r>
            <a:r>
              <a:rPr lang="en-US" altLang="en-US" i="1" dirty="0"/>
              <a:t>reserved word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@ is used by assembler as a prefix for predefined symbols, so avoid it identifiers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var1, </a:t>
            </a:r>
            <a:r>
              <a:rPr lang="en-US" altLang="en-US" dirty="0" smtClean="0"/>
              <a:t> Count</a:t>
            </a:r>
            <a:r>
              <a:rPr lang="en-US" altLang="en-US" dirty="0"/>
              <a:t>, </a:t>
            </a:r>
            <a:r>
              <a:rPr lang="en-US" altLang="en-US" dirty="0" smtClean="0"/>
              <a:t> $</a:t>
            </a:r>
            <a:r>
              <a:rPr lang="en-US" altLang="en-US" dirty="0"/>
              <a:t>first, </a:t>
            </a:r>
            <a:r>
              <a:rPr lang="en-US" altLang="en-US" dirty="0" smtClean="0"/>
              <a:t> _</a:t>
            </a:r>
            <a:r>
              <a:rPr lang="en-US" altLang="en-US" dirty="0"/>
              <a:t>hello, </a:t>
            </a:r>
            <a:r>
              <a:rPr lang="en-US" altLang="en-US" dirty="0" smtClean="0"/>
              <a:t>MAX,</a:t>
            </a:r>
          </a:p>
          <a:p>
            <a:pPr lvl="1"/>
            <a:r>
              <a:rPr lang="en-US" altLang="en-US" dirty="0" err="1" smtClean="0"/>
              <a:t>open_file</a:t>
            </a:r>
            <a:r>
              <a:rPr lang="en-US" altLang="en-US" dirty="0"/>
              <a:t>,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myFile</a:t>
            </a:r>
            <a:r>
              <a:rPr lang="en-US" altLang="en-US" dirty="0"/>
              <a:t>,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xVal</a:t>
            </a:r>
            <a:r>
              <a:rPr lang="en-US" altLang="en-US" dirty="0"/>
              <a:t>, _12345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4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Reserved words cannot be used as identifiers</a:t>
            </a:r>
          </a:p>
          <a:p>
            <a:pPr lvl="1"/>
            <a:r>
              <a:rPr lang="en-US" altLang="en-US" dirty="0"/>
              <a:t>Instruction mnemonics</a:t>
            </a:r>
          </a:p>
          <a:p>
            <a:pPr lvl="2"/>
            <a:r>
              <a:rPr lang="en-US" altLang="en-US" dirty="0"/>
              <a:t>MOV, ADD, MUL,, …</a:t>
            </a:r>
          </a:p>
          <a:p>
            <a:pPr lvl="1"/>
            <a:r>
              <a:rPr lang="en-US" altLang="en-US" dirty="0"/>
              <a:t>Register names</a:t>
            </a:r>
          </a:p>
          <a:p>
            <a:pPr lvl="2"/>
            <a:r>
              <a:rPr lang="es-MX" altLang="en-US" dirty="0"/>
              <a:t>EAX, EBX, …</a:t>
            </a:r>
            <a:endParaRPr lang="en-US" altLang="en-US" dirty="0"/>
          </a:p>
          <a:p>
            <a:pPr lvl="1"/>
            <a:r>
              <a:rPr lang="en-US" altLang="en-US" dirty="0"/>
              <a:t>Directives – </a:t>
            </a:r>
          </a:p>
          <a:p>
            <a:pPr lvl="2"/>
            <a:r>
              <a:rPr lang="en-US" altLang="en-US" dirty="0"/>
              <a:t>.data, .code, .</a:t>
            </a:r>
            <a:r>
              <a:rPr lang="en-US" altLang="en-US" dirty="0" smtClean="0"/>
              <a:t>stack</a:t>
            </a:r>
            <a:endParaRPr lang="en-US" altLang="en-US" dirty="0"/>
          </a:p>
          <a:p>
            <a:pPr lvl="2"/>
            <a:r>
              <a:rPr lang="es-MX" altLang="en-US" dirty="0"/>
              <a:t>PROC, END</a:t>
            </a:r>
            <a:endParaRPr lang="en-US" altLang="en-US" dirty="0"/>
          </a:p>
          <a:p>
            <a:pPr lvl="2"/>
            <a:r>
              <a:rPr lang="en-US" altLang="en-US" dirty="0"/>
              <a:t> BYTE, WORD, DWORD</a:t>
            </a:r>
          </a:p>
          <a:p>
            <a:endParaRPr lang="en-US" altLang="en-US" dirty="0"/>
          </a:p>
          <a:p>
            <a:r>
              <a:rPr lang="en-US" altLang="en-US" dirty="0"/>
              <a:t>See MASM reference in Appendix A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8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683568" y="1447800"/>
            <a:ext cx="7776864" cy="471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/>
              <a:t>Commands</a:t>
            </a:r>
            <a:r>
              <a:rPr lang="en-US" altLang="en-US" dirty="0"/>
              <a:t> embedded in the source code that are recognized and acted upon by the assembler, </a:t>
            </a:r>
          </a:p>
          <a:p>
            <a:pPr lvl="1"/>
            <a:r>
              <a:rPr lang="en-US" altLang="en-US" dirty="0"/>
              <a:t>Not part of the Intel instruction set</a:t>
            </a:r>
          </a:p>
          <a:p>
            <a:pPr lvl="1"/>
            <a:r>
              <a:rPr lang="en-US" altLang="en-US" dirty="0"/>
              <a:t>tells MASM how to assemble programs</a:t>
            </a:r>
          </a:p>
          <a:p>
            <a:pPr lvl="1"/>
            <a:r>
              <a:rPr lang="en-US" altLang="en-US" dirty="0"/>
              <a:t>Work at assembly time</a:t>
            </a:r>
          </a:p>
          <a:p>
            <a:pPr lvl="1"/>
            <a:r>
              <a:rPr lang="es-MX" altLang="en-US" dirty="0"/>
              <a:t>Do </a:t>
            </a:r>
            <a:r>
              <a:rPr lang="es-MX" altLang="en-US" dirty="0" err="1"/>
              <a:t>not</a:t>
            </a:r>
            <a:r>
              <a:rPr lang="es-MX" altLang="en-US" dirty="0"/>
              <a:t> </a:t>
            </a:r>
            <a:r>
              <a:rPr lang="es-MX" altLang="en-US" dirty="0" err="1"/>
              <a:t>execute</a:t>
            </a:r>
            <a:r>
              <a:rPr lang="es-MX" altLang="en-US" dirty="0"/>
              <a:t> at </a:t>
            </a:r>
            <a:r>
              <a:rPr lang="es-MX" altLang="en-US" dirty="0" err="1"/>
              <a:t>runtime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78303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539552" y="1447800"/>
            <a:ext cx="8136904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/>
              <a:t>Commands</a:t>
            </a:r>
            <a:r>
              <a:rPr lang="en-US" altLang="en-US" dirty="0"/>
              <a:t> . . .</a:t>
            </a:r>
          </a:p>
          <a:p>
            <a:pPr lvl="1"/>
            <a:r>
              <a:rPr lang="en-US" altLang="en-US" dirty="0"/>
              <a:t>Used to declare code, data areas, select memory model, declare procedures, etc.</a:t>
            </a:r>
          </a:p>
          <a:p>
            <a:pPr lvl="2"/>
            <a:r>
              <a:rPr lang="es-MX" altLang="en-US" dirty="0"/>
              <a:t>.</a:t>
            </a:r>
            <a:r>
              <a:rPr lang="es-MX" altLang="en-US" dirty="0" err="1"/>
              <a:t>code</a:t>
            </a:r>
            <a:r>
              <a:rPr lang="es-MX" altLang="en-US" dirty="0"/>
              <a:t>, .data, .DATA, .Data, .</a:t>
            </a:r>
            <a:r>
              <a:rPr lang="es-MX" altLang="en-US" dirty="0" err="1"/>
              <a:t>stack</a:t>
            </a:r>
            <a:endParaRPr lang="es-MX" altLang="en-US" dirty="0"/>
          </a:p>
          <a:p>
            <a:pPr lvl="2"/>
            <a:r>
              <a:rPr lang="es-MX" altLang="en-US" dirty="0"/>
              <a:t>flat</a:t>
            </a:r>
          </a:p>
          <a:p>
            <a:pPr lvl="2"/>
            <a:r>
              <a:rPr lang="es-MX" altLang="en-US" dirty="0"/>
              <a:t>PROC, END</a:t>
            </a:r>
            <a:endParaRPr lang="en-US" altLang="en-US" dirty="0"/>
          </a:p>
          <a:p>
            <a:pPr lvl="2"/>
            <a:r>
              <a:rPr lang="en-US" altLang="en-US" dirty="0"/>
              <a:t>Type attributes – provides size and usage information</a:t>
            </a:r>
          </a:p>
          <a:p>
            <a:pPr lvl="3"/>
            <a:r>
              <a:rPr lang="en-US" altLang="en-US" dirty="0"/>
              <a:t>BYTE, WORD, </a:t>
            </a:r>
            <a:r>
              <a:rPr lang="en-US" altLang="en-US" dirty="0" smtClean="0"/>
              <a:t>DWORD, SDWORD</a:t>
            </a:r>
            <a:endParaRPr lang="en-US" alt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931863" y="5141913"/>
            <a:ext cx="76422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one    DWORD 34		; DWORD directive, set aside </a:t>
            </a:r>
          </a:p>
          <a:p>
            <a:pPr eaLnBrk="1" hangingPunct="1"/>
            <a:r>
              <a:rPr lang="en-US" altLang="en-US" dirty="0"/>
              <a:t>				; enough space for double word</a:t>
            </a:r>
          </a:p>
          <a:p>
            <a:pPr eaLnBrk="1" hangingPunct="1"/>
            <a:r>
              <a:rPr lang="en-US" altLang="en-US" dirty="0" err="1"/>
              <a:t>mov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, one		; MOV instruction</a:t>
            </a:r>
          </a:p>
        </p:txBody>
      </p:sp>
    </p:spTree>
    <p:extLst>
      <p:ext uri="{BB962C8B-B14F-4D97-AF65-F5344CB8AC3E}">
        <p14:creationId xmlns:p14="http://schemas.microsoft.com/office/powerpoint/2010/main" val="34827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An instruction is a statement that becomes executable when after a program is assembled.</a:t>
            </a:r>
          </a:p>
          <a:p>
            <a:r>
              <a:rPr lang="en-US" altLang="en-US" dirty="0"/>
              <a:t>Assembled into machine code ( 0s and 1s ) by assembler</a:t>
            </a:r>
          </a:p>
          <a:p>
            <a:r>
              <a:rPr lang="en-US" altLang="en-US" dirty="0"/>
              <a:t>Loaded and executed at runtime by the CPU</a:t>
            </a:r>
          </a:p>
          <a:p>
            <a:r>
              <a:rPr lang="en-US" altLang="en-US" dirty="0"/>
              <a:t>We use the Intel IA-32/64 instruction set</a:t>
            </a:r>
          </a:p>
          <a:p>
            <a:r>
              <a:rPr lang="en-US" altLang="en-US" dirty="0"/>
              <a:t>An instruction contains four basic parts:</a:t>
            </a:r>
          </a:p>
          <a:p>
            <a:pPr lvl="1"/>
            <a:r>
              <a:rPr lang="en-US" altLang="en-US" dirty="0"/>
              <a:t>Label		(optional)</a:t>
            </a:r>
          </a:p>
          <a:p>
            <a:pPr lvl="1"/>
            <a:r>
              <a:rPr lang="en-US" altLang="en-US" dirty="0"/>
              <a:t>Mnemonic	(required)</a:t>
            </a:r>
          </a:p>
          <a:p>
            <a:pPr lvl="1"/>
            <a:r>
              <a:rPr lang="en-US" altLang="en-US" dirty="0"/>
              <a:t>Operand	              (depends on the instruction)</a:t>
            </a:r>
          </a:p>
          <a:p>
            <a:pPr lvl="1"/>
            <a:r>
              <a:rPr lang="en-US" altLang="en-US" dirty="0"/>
              <a:t>Comment	(optional)</a:t>
            </a:r>
          </a:p>
          <a:p>
            <a:r>
              <a:rPr lang="en-US" altLang="en-US" dirty="0"/>
              <a:t>Basic syntax</a:t>
            </a:r>
          </a:p>
          <a:p>
            <a:pPr lvl="1"/>
            <a:r>
              <a:rPr lang="en-US" altLang="en-US" dirty="0"/>
              <a:t>[ label[:] ]  [ mnemonic [operands] ]  [ ; comment ]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57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0498" y="1412776"/>
            <a:ext cx="7772400" cy="4338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Act as place markers or addresses</a:t>
            </a:r>
          </a:p>
          <a:p>
            <a:pPr lvl="1"/>
            <a:r>
              <a:rPr lang="en-US" altLang="en-US" dirty="0"/>
              <a:t>marks the address (offset) of </a:t>
            </a:r>
            <a:r>
              <a:rPr lang="en-US" altLang="en-US" i="1" dirty="0"/>
              <a:t>code</a:t>
            </a:r>
            <a:r>
              <a:rPr lang="en-US" altLang="en-US" dirty="0"/>
              <a:t> and </a:t>
            </a:r>
            <a:r>
              <a:rPr lang="en-US" altLang="en-US" i="1" dirty="0"/>
              <a:t>data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Follow identifier rules</a:t>
            </a:r>
          </a:p>
          <a:p>
            <a:r>
              <a:rPr lang="en-US" altLang="en-US" dirty="0"/>
              <a:t>Data label</a:t>
            </a:r>
          </a:p>
          <a:p>
            <a:pPr lvl="1"/>
            <a:r>
              <a:rPr lang="en-US" altLang="en-US" dirty="0"/>
              <a:t>must be unique</a:t>
            </a:r>
          </a:p>
          <a:p>
            <a:pPr lvl="1"/>
            <a:r>
              <a:rPr lang="en-US" altLang="en-US" dirty="0"/>
              <a:t>example:  </a:t>
            </a:r>
            <a:r>
              <a:rPr lang="en-US" altLang="en-US" b="1" dirty="0">
                <a:solidFill>
                  <a:srgbClr val="FF0000"/>
                </a:solidFill>
              </a:rPr>
              <a:t>temp</a:t>
            </a:r>
            <a:r>
              <a:rPr lang="en-US" altLang="en-US" dirty="0"/>
              <a:t>	</a:t>
            </a:r>
            <a:r>
              <a:rPr lang="en-US" altLang="en-US" sz="1800" dirty="0"/>
              <a:t>(not followed by colon)</a:t>
            </a:r>
          </a:p>
          <a:p>
            <a:pPr lvl="1"/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temp DWORD 100</a:t>
            </a:r>
          </a:p>
          <a:p>
            <a:r>
              <a:rPr lang="en-US" altLang="en-US" dirty="0"/>
              <a:t>Code label</a:t>
            </a:r>
          </a:p>
          <a:p>
            <a:pPr lvl="1"/>
            <a:r>
              <a:rPr lang="en-US" altLang="en-US" dirty="0"/>
              <a:t>target of some type of jump</a:t>
            </a:r>
          </a:p>
          <a:p>
            <a:pPr lvl="1"/>
            <a:r>
              <a:rPr lang="en-US" altLang="en-US" dirty="0"/>
              <a:t>example:   </a:t>
            </a:r>
            <a:r>
              <a:rPr lang="en-US" altLang="en-US" b="1" dirty="0">
                <a:solidFill>
                  <a:srgbClr val="FF0000"/>
                </a:solidFill>
              </a:rPr>
              <a:t>here:</a:t>
            </a:r>
            <a:r>
              <a:rPr lang="en-US" altLang="en-US" b="1" dirty="0">
                <a:solidFill>
                  <a:schemeClr val="tx2"/>
                </a:solidFill>
              </a:rPr>
              <a:t>	</a:t>
            </a:r>
            <a:r>
              <a:rPr lang="en-US" altLang="en-US" sz="1800" dirty="0"/>
              <a:t>(followed by colon)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43608" y="5407475"/>
            <a:ext cx="34884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here: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, temp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142679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Mnemonics and Operands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7013" indent="-227013"/>
            <a:r>
              <a:rPr lang="en-US" altLang="en-US" dirty="0"/>
              <a:t>Instruction Mnemonics</a:t>
            </a:r>
          </a:p>
          <a:p>
            <a:pPr lvl="1"/>
            <a:r>
              <a:rPr lang="es-MX" altLang="en-US" dirty="0"/>
              <a:t>short </a:t>
            </a:r>
            <a:r>
              <a:rPr lang="es-MX" altLang="en-US" dirty="0" err="1"/>
              <a:t>word</a:t>
            </a:r>
            <a:r>
              <a:rPr lang="es-MX" altLang="en-US" dirty="0"/>
              <a:t> </a:t>
            </a:r>
            <a:r>
              <a:rPr lang="es-MX" altLang="en-US" dirty="0" err="1"/>
              <a:t>that</a:t>
            </a:r>
            <a:r>
              <a:rPr lang="es-MX" altLang="en-US" dirty="0"/>
              <a:t> </a:t>
            </a:r>
            <a:r>
              <a:rPr lang="es-MX" altLang="en-US" dirty="0" err="1"/>
              <a:t>identifies</a:t>
            </a:r>
            <a:r>
              <a:rPr lang="es-MX" altLang="en-US" dirty="0"/>
              <a:t> </a:t>
            </a:r>
            <a:r>
              <a:rPr lang="es-MX" altLang="en-US" dirty="0" err="1"/>
              <a:t>an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endParaRPr lang="en-US" altLang="en-US" dirty="0"/>
          </a:p>
          <a:p>
            <a:pPr lvl="1"/>
            <a:r>
              <a:rPr lang="en-US" altLang="en-US" dirty="0"/>
              <a:t>examples: MOV, ADD, SUB, MUL, INC, DEC, NOP, JUMP, CALL, IMUL</a:t>
            </a:r>
          </a:p>
          <a:p>
            <a:pPr lvl="1"/>
            <a:r>
              <a:rPr lang="es-MX" altLang="en-US" dirty="0"/>
              <a:t>describe </a:t>
            </a:r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/>
              <a:t>type</a:t>
            </a:r>
            <a:r>
              <a:rPr lang="es-MX" altLang="en-US" dirty="0"/>
              <a:t> of </a:t>
            </a:r>
            <a:r>
              <a:rPr lang="es-MX" altLang="en-US" dirty="0" err="1"/>
              <a:t>operation</a:t>
            </a:r>
            <a:endParaRPr lang="en-US" altLang="en-US" dirty="0"/>
          </a:p>
          <a:p>
            <a:pPr marL="227013" indent="-227013"/>
            <a:r>
              <a:rPr lang="en-US" altLang="en-US" dirty="0"/>
              <a:t>Operands</a:t>
            </a:r>
          </a:p>
          <a:p>
            <a:pPr lvl="1"/>
            <a:r>
              <a:rPr lang="es-MX" altLang="en-US" dirty="0" err="1"/>
              <a:t>each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r>
              <a:rPr lang="es-MX" altLang="en-US" dirty="0"/>
              <a:t> can </a:t>
            </a:r>
            <a:r>
              <a:rPr lang="es-MX" altLang="en-US" dirty="0" err="1"/>
              <a:t>have</a:t>
            </a:r>
            <a:r>
              <a:rPr lang="es-MX" altLang="en-US" dirty="0"/>
              <a:t> </a:t>
            </a:r>
            <a:r>
              <a:rPr lang="es-MX" altLang="en-US" dirty="0" err="1"/>
              <a:t>between</a:t>
            </a:r>
            <a:r>
              <a:rPr lang="es-MX" altLang="en-US" dirty="0"/>
              <a:t> 0 and </a:t>
            </a:r>
            <a:r>
              <a:rPr lang="es-MX" altLang="en-US" dirty="0" err="1"/>
              <a:t>tree</a:t>
            </a:r>
            <a:r>
              <a:rPr lang="es-MX" altLang="en-US" dirty="0"/>
              <a:t> </a:t>
            </a:r>
            <a:r>
              <a:rPr lang="es-MX" altLang="en-US" dirty="0" err="1"/>
              <a:t>operands</a:t>
            </a:r>
            <a:endParaRPr lang="en-US" altLang="en-US" dirty="0"/>
          </a:p>
          <a:p>
            <a:pPr lvl="1"/>
            <a:r>
              <a:rPr lang="en-US" altLang="en-US" dirty="0"/>
              <a:t>constant			96</a:t>
            </a:r>
          </a:p>
          <a:p>
            <a:pPr lvl="1"/>
            <a:r>
              <a:rPr lang="en-US" altLang="en-US" dirty="0"/>
              <a:t>constant expression	</a:t>
            </a:r>
            <a:r>
              <a:rPr lang="en-US" altLang="en-US" dirty="0" smtClean="0"/>
              <a:t>4</a:t>
            </a:r>
            <a:r>
              <a:rPr lang="en-US" altLang="en-US" dirty="0" smtClean="0"/>
              <a:t>+5*2</a:t>
            </a:r>
            <a:endParaRPr lang="en-US" altLang="en-US" dirty="0"/>
          </a:p>
          <a:p>
            <a:pPr lvl="1"/>
            <a:r>
              <a:rPr lang="en-US" altLang="en-US" dirty="0"/>
              <a:t>register			</a:t>
            </a:r>
            <a:r>
              <a:rPr lang="en-US" altLang="en-US" dirty="0" err="1"/>
              <a:t>eax</a:t>
            </a:r>
            <a:endParaRPr lang="en-US" altLang="en-US" dirty="0"/>
          </a:p>
          <a:p>
            <a:pPr lvl="1"/>
            <a:r>
              <a:rPr lang="en-US" altLang="en-US" dirty="0"/>
              <a:t>memory (data label)	temp</a:t>
            </a:r>
          </a:p>
          <a:p>
            <a:pPr marL="227013" indent="-227013">
              <a:buNone/>
            </a:pPr>
            <a:endParaRPr lang="en-US" altLang="en-US" sz="2000" dirty="0"/>
          </a:p>
          <a:p>
            <a:pPr marL="227013" indent="-227013">
              <a:buNone/>
            </a:pPr>
            <a:r>
              <a:rPr lang="en-US" altLang="en-US" sz="2000" dirty="0"/>
              <a:t>Constants and constant expressions are often called </a:t>
            </a:r>
            <a:r>
              <a:rPr lang="en-US" altLang="en-US" sz="2000" dirty="0">
                <a:solidFill>
                  <a:srgbClr val="FF0000"/>
                </a:solidFill>
              </a:rPr>
              <a:t>immediate values (at assembly time)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333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Mnemonics and Operands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STC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stc</a:t>
            </a:r>
            <a:r>
              <a:rPr lang="en-US" altLang="en-US" dirty="0"/>
              <a:t>			; set Carry flag</a:t>
            </a:r>
          </a:p>
          <a:p>
            <a:endParaRPr lang="en-US" altLang="en-US" dirty="0"/>
          </a:p>
          <a:p>
            <a:r>
              <a:rPr lang="en-US" altLang="en-US" dirty="0"/>
              <a:t>INC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inc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		; add 1 to EAX</a:t>
            </a:r>
          </a:p>
          <a:p>
            <a:endParaRPr lang="en-US" altLang="en-US" dirty="0"/>
          </a:p>
          <a:p>
            <a:r>
              <a:rPr lang="en-US" altLang="en-US" dirty="0"/>
              <a:t>MOV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mov</a:t>
            </a:r>
            <a:r>
              <a:rPr lang="en-US" altLang="en-US" dirty="0"/>
              <a:t>	temp, </a:t>
            </a:r>
            <a:r>
              <a:rPr lang="en-US" altLang="en-US" dirty="0" err="1"/>
              <a:t>ebx</a:t>
            </a:r>
            <a:r>
              <a:rPr lang="en-US" altLang="en-US" dirty="0"/>
              <a:t>	; move EBX to temp</a:t>
            </a:r>
          </a:p>
          <a:p>
            <a:r>
              <a:rPr lang="en-US" altLang="en-US" dirty="0"/>
              <a:t>				; first operation is destination</a:t>
            </a:r>
          </a:p>
          <a:p>
            <a:r>
              <a:rPr lang="en-US" altLang="en-US" dirty="0"/>
              <a:t>				; second is the source</a:t>
            </a:r>
          </a:p>
          <a:p>
            <a:r>
              <a:rPr lang="en-US" altLang="en-US" dirty="0"/>
              <a:t>IMUL instruction (</a:t>
            </a:r>
            <a:r>
              <a:rPr lang="en-US" altLang="en-US" sz="2300" dirty="0"/>
              <a:t>three operands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imul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, </a:t>
            </a:r>
            <a:r>
              <a:rPr lang="en-US" altLang="en-US" dirty="0" err="1"/>
              <a:t>ebx</a:t>
            </a:r>
            <a:r>
              <a:rPr lang="en-US" altLang="en-US" dirty="0"/>
              <a:t>, 5	; EBX multiplied by 5, product in EAX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68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Comments are good!</a:t>
            </a:r>
          </a:p>
          <a:p>
            <a:pPr lvl="1"/>
            <a:r>
              <a:rPr lang="en-US" altLang="en-US" dirty="0"/>
              <a:t>explain the program's purpose</a:t>
            </a:r>
          </a:p>
          <a:p>
            <a:pPr lvl="1"/>
            <a:r>
              <a:rPr lang="en-US" altLang="en-US" dirty="0"/>
              <a:t>when it was written, and by whom</a:t>
            </a:r>
          </a:p>
          <a:p>
            <a:pPr lvl="1"/>
            <a:r>
              <a:rPr lang="en-US" altLang="en-US" dirty="0"/>
              <a:t>revision information</a:t>
            </a:r>
          </a:p>
          <a:p>
            <a:pPr lvl="1"/>
            <a:r>
              <a:rPr lang="en-US" altLang="en-US" dirty="0"/>
              <a:t>Technical notes about coding (programming) techniques</a:t>
            </a:r>
          </a:p>
          <a:p>
            <a:pPr lvl="1"/>
            <a:r>
              <a:rPr lang="en-US" altLang="en-US" dirty="0"/>
              <a:t>application-specific explanations</a:t>
            </a:r>
          </a:p>
          <a:p>
            <a:r>
              <a:rPr lang="en-US" altLang="en-US" dirty="0"/>
              <a:t>Single-line comments</a:t>
            </a:r>
          </a:p>
          <a:p>
            <a:pPr lvl="1"/>
            <a:r>
              <a:rPr lang="en-US" altLang="en-US" dirty="0"/>
              <a:t>begin with semicolon (;)</a:t>
            </a:r>
          </a:p>
          <a:p>
            <a:r>
              <a:rPr lang="en-US" altLang="en-US" dirty="0"/>
              <a:t>Multi-line comments</a:t>
            </a:r>
          </a:p>
          <a:p>
            <a:pPr lvl="1"/>
            <a:r>
              <a:rPr lang="en-US" altLang="en-US" dirty="0"/>
              <a:t>begin with COMMENT directive and a programmer-chosen character</a:t>
            </a:r>
          </a:p>
          <a:p>
            <a:pPr lvl="1"/>
            <a:r>
              <a:rPr lang="en-US" altLang="en-US" dirty="0"/>
              <a:t>end with the same programmer-chosen character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611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Single line comment</a:t>
            </a:r>
          </a:p>
          <a:p>
            <a:pPr lvl="1"/>
            <a:r>
              <a:rPr lang="en-US" altLang="en-US" dirty="0" err="1"/>
              <a:t>inc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		; single line at end of instruction</a:t>
            </a:r>
          </a:p>
          <a:p>
            <a:pPr lvl="1"/>
            <a:r>
              <a:rPr lang="en-US" altLang="en-US" dirty="0"/>
              <a:t>; single line at beginning of line</a:t>
            </a:r>
          </a:p>
          <a:p>
            <a:r>
              <a:rPr lang="en-US" altLang="en-US" dirty="0"/>
              <a:t>Multiline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COMMENT	!</a:t>
            </a:r>
          </a:p>
          <a:p>
            <a:pPr>
              <a:buFontTx/>
              <a:buNone/>
            </a:pPr>
            <a:r>
              <a:rPr lang="en-US" altLang="en-US" dirty="0"/>
              <a:t>			This line is a comment</a:t>
            </a:r>
          </a:p>
          <a:p>
            <a:pPr>
              <a:buFontTx/>
              <a:buNone/>
            </a:pPr>
            <a:r>
              <a:rPr lang="en-US" altLang="en-US" dirty="0"/>
              <a:t>			This line is also a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!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COMMENT	&amp;</a:t>
            </a:r>
          </a:p>
          <a:p>
            <a:pPr>
              <a:buFontTx/>
              <a:buNone/>
            </a:pPr>
            <a:r>
              <a:rPr lang="en-US" altLang="en-US" dirty="0"/>
              <a:t>			This is a comment</a:t>
            </a:r>
          </a:p>
          <a:p>
            <a:pPr>
              <a:buFontTx/>
              <a:buNone/>
            </a:pPr>
            <a:r>
              <a:rPr lang="en-US" altLang="en-US" dirty="0"/>
              <a:t>			This is also a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49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 </a:t>
            </a:r>
            <a:r>
              <a:rPr lang="en-US" dirty="0" err="1"/>
              <a:t>vs</a:t>
            </a:r>
            <a:r>
              <a:rPr lang="en-US" dirty="0"/>
              <a:t> High-Level 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n-US" dirty="0" err="1"/>
              <a:t>Assembly</a:t>
            </a:r>
            <a:endParaRPr lang="en-US" altLang="en-US" dirty="0"/>
          </a:p>
          <a:p>
            <a:r>
              <a:rPr lang="es-MX" altLang="en-US" dirty="0" err="1"/>
              <a:t>One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r>
              <a:rPr lang="es-MX" altLang="en-US" dirty="0"/>
              <a:t> per line</a:t>
            </a:r>
            <a:endParaRPr lang="en-US" altLang="en-US" dirty="0"/>
          </a:p>
          <a:p>
            <a:r>
              <a:rPr lang="es-MX" altLang="en-US" dirty="0" err="1"/>
              <a:t>Operations</a:t>
            </a:r>
            <a:r>
              <a:rPr lang="es-MX" altLang="en-US" dirty="0"/>
              <a:t> (+,-,*,/,…) are </a:t>
            </a:r>
            <a:r>
              <a:rPr lang="es-MX" altLang="en-US" dirty="0" err="1"/>
              <a:t>represented</a:t>
            </a:r>
            <a:r>
              <a:rPr lang="es-MX" altLang="en-US" dirty="0"/>
              <a:t> </a:t>
            </a:r>
            <a:r>
              <a:rPr lang="es-MX" altLang="en-US" dirty="0" err="1"/>
              <a:t>by</a:t>
            </a:r>
            <a:r>
              <a:rPr lang="es-MX" altLang="en-US" dirty="0"/>
              <a:t> </a:t>
            </a:r>
            <a:r>
              <a:rPr lang="es-MX" altLang="en-US" dirty="0" err="1"/>
              <a:t>mnemonics</a:t>
            </a:r>
            <a:r>
              <a:rPr lang="es-MX" altLang="en-US" dirty="0"/>
              <a:t> (</a:t>
            </a:r>
            <a:r>
              <a:rPr lang="es-MX" altLang="en-US" sz="2400" dirty="0" err="1"/>
              <a:t>representing</a:t>
            </a:r>
            <a:r>
              <a:rPr lang="es-MX" altLang="en-US" sz="2400" dirty="0"/>
              <a:t> </a:t>
            </a:r>
            <a:r>
              <a:rPr lang="es-MX" altLang="en-US" sz="2400" dirty="0" err="1"/>
              <a:t>instructions</a:t>
            </a:r>
            <a:r>
              <a:rPr lang="es-MX" altLang="en-US" dirty="0"/>
              <a:t>).</a:t>
            </a:r>
            <a:endParaRPr lang="en-US" altLang="en-US" dirty="0"/>
          </a:p>
          <a:p>
            <a:r>
              <a:rPr lang="en-US" altLang="en-US" dirty="0"/>
              <a:t>Is not structured</a:t>
            </a:r>
          </a:p>
          <a:p>
            <a:r>
              <a:rPr lang="es-MX" altLang="en-US" dirty="0" err="1"/>
              <a:t>Very</a:t>
            </a:r>
            <a:r>
              <a:rPr lang="es-MX" altLang="en-US" dirty="0"/>
              <a:t> short </a:t>
            </a:r>
            <a:r>
              <a:rPr lang="es-MX" altLang="en-US" dirty="0" err="1"/>
              <a:t>object</a:t>
            </a:r>
            <a:r>
              <a:rPr lang="es-MX" altLang="en-US" dirty="0"/>
              <a:t> </a:t>
            </a:r>
            <a:r>
              <a:rPr lang="es-MX" altLang="en-US" dirty="0" err="1"/>
              <a:t>programs</a:t>
            </a:r>
            <a:endParaRPr lang="en-US" altLang="en-US" dirty="0"/>
          </a:p>
          <a:p>
            <a:r>
              <a:rPr lang="en-US" altLang="en-US" dirty="0"/>
              <a:t>Runs faster</a:t>
            </a:r>
            <a:endParaRPr lang="en-US" altLang="en-US" sz="36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29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5050" y="1484784"/>
            <a:ext cx="8421688" cy="3073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Doesn’t do </a:t>
            </a:r>
            <a:r>
              <a:rPr lang="en-US" altLang="en-US" dirty="0" smtClean="0"/>
              <a:t>anything, just waste a clock cycle</a:t>
            </a:r>
            <a:endParaRPr lang="en-US" altLang="en-US" dirty="0"/>
          </a:p>
          <a:p>
            <a:r>
              <a:rPr lang="en-US" altLang="en-US" dirty="0"/>
              <a:t>Takes up one byte</a:t>
            </a:r>
          </a:p>
          <a:p>
            <a:r>
              <a:rPr lang="en-US" altLang="en-US" dirty="0"/>
              <a:t>Sometimes used by compilers and assemblers to align code to even-address boundaries.</a:t>
            </a:r>
          </a:p>
          <a:p>
            <a:r>
              <a:rPr lang="en-US" altLang="en-US" dirty="0"/>
              <a:t>The following MOV generates three machine code bytes.  The NOP aligns the address of the third instruction to a </a:t>
            </a:r>
            <a:r>
              <a:rPr lang="en-US" altLang="en-US" dirty="0" err="1"/>
              <a:t>doubleword</a:t>
            </a:r>
            <a:r>
              <a:rPr lang="en-US" altLang="en-US" dirty="0"/>
              <a:t> boundary (even multiple of 4)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10613" y="5077297"/>
            <a:ext cx="83994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00000000 	66 	8B 	C3 	</a:t>
            </a:r>
            <a:r>
              <a:rPr lang="en-US" altLang="en-US" dirty="0" err="1"/>
              <a:t>mov</a:t>
            </a:r>
            <a:r>
              <a:rPr lang="en-US" altLang="en-US" dirty="0"/>
              <a:t> ax, </a:t>
            </a:r>
            <a:r>
              <a:rPr lang="en-US" altLang="en-US" dirty="0" err="1"/>
              <a:t>bx</a:t>
            </a:r>
            <a:endParaRPr lang="en-US" altLang="en-US" dirty="0"/>
          </a:p>
          <a:p>
            <a:pPr eaLnBrk="1" hangingPunct="1"/>
            <a:r>
              <a:rPr lang="en-US" altLang="en-US" dirty="0"/>
              <a:t>00000003 	90			</a:t>
            </a:r>
            <a:r>
              <a:rPr lang="en-US" altLang="en-US" dirty="0" err="1"/>
              <a:t>nop</a:t>
            </a:r>
            <a:r>
              <a:rPr lang="en-US" altLang="en-US" dirty="0"/>
              <a:t>	;  align next instruction</a:t>
            </a:r>
          </a:p>
          <a:p>
            <a:pPr eaLnBrk="1" hangingPunct="1"/>
            <a:r>
              <a:rPr lang="en-US" altLang="en-US" dirty="0"/>
              <a:t>00000004 	</a:t>
            </a:r>
          </a:p>
        </p:txBody>
      </p:sp>
    </p:spTree>
    <p:extLst>
      <p:ext uri="{BB962C8B-B14F-4D97-AF65-F5344CB8AC3E}">
        <p14:creationId xmlns:p14="http://schemas.microsoft.com/office/powerpoint/2010/main" val="73632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No operands</a:t>
            </a:r>
          </a:p>
          <a:p>
            <a:pPr lvl="1"/>
            <a:r>
              <a:rPr lang="en-US" altLang="en-US" dirty="0" err="1"/>
              <a:t>stc</a:t>
            </a:r>
            <a:r>
              <a:rPr lang="en-US" altLang="en-US" dirty="0"/>
              <a:t>, </a:t>
            </a:r>
            <a:r>
              <a:rPr lang="en-US" altLang="en-US" dirty="0" err="1"/>
              <a:t>nop</a:t>
            </a:r>
            <a:r>
              <a:rPr lang="en-US" altLang="en-US" dirty="0"/>
              <a:t>		; set Carry flag, no operation</a:t>
            </a:r>
          </a:p>
          <a:p>
            <a:r>
              <a:rPr lang="en-US" altLang="en-US" dirty="0"/>
              <a:t>One operand</a:t>
            </a:r>
          </a:p>
          <a:p>
            <a:pPr lvl="1"/>
            <a:r>
              <a:rPr lang="en-US" altLang="en-US" dirty="0" err="1"/>
              <a:t>mul</a:t>
            </a:r>
            <a:r>
              <a:rPr lang="en-US" altLang="en-US" dirty="0"/>
              <a:t> </a:t>
            </a:r>
            <a:r>
              <a:rPr lang="en-US" altLang="en-US" dirty="0" smtClean="0"/>
              <a:t> 7</a:t>
            </a:r>
            <a:r>
              <a:rPr lang="en-US" altLang="en-US" dirty="0"/>
              <a:t>			; constant</a:t>
            </a:r>
          </a:p>
          <a:p>
            <a:pPr lvl="1"/>
            <a:r>
              <a:rPr lang="en-US" altLang="en-US" dirty="0" err="1"/>
              <a:t>inc</a:t>
            </a:r>
            <a:r>
              <a:rPr lang="en-US" altLang="en-US" dirty="0"/>
              <a:t> </a:t>
            </a:r>
            <a:r>
              <a:rPr lang="en-US" altLang="en-US" dirty="0" smtClean="0"/>
              <a:t> temp</a:t>
            </a:r>
            <a:r>
              <a:rPr lang="en-US" altLang="en-US" dirty="0"/>
              <a:t>		; memory</a:t>
            </a:r>
          </a:p>
          <a:p>
            <a:r>
              <a:rPr lang="en-US" altLang="en-US" dirty="0"/>
              <a:t>Two operands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ebx</a:t>
            </a:r>
            <a:r>
              <a:rPr lang="en-US" altLang="en-US" dirty="0"/>
              <a:t>,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ecx</a:t>
            </a:r>
            <a:r>
              <a:rPr lang="en-US" altLang="en-US" dirty="0"/>
              <a:t>		; register, register</a:t>
            </a:r>
          </a:p>
          <a:p>
            <a:pPr lvl="1"/>
            <a:r>
              <a:rPr lang="en-US" altLang="en-US" dirty="0"/>
              <a:t>sub </a:t>
            </a:r>
            <a:r>
              <a:rPr lang="en-US" altLang="en-US" dirty="0" smtClean="0"/>
              <a:t> temp</a:t>
            </a:r>
            <a:r>
              <a:rPr lang="en-US" altLang="en-US" dirty="0"/>
              <a:t>, </a:t>
            </a:r>
            <a:r>
              <a:rPr lang="en-US" altLang="en-US" dirty="0" smtClean="0"/>
              <a:t> 25</a:t>
            </a:r>
            <a:r>
              <a:rPr lang="en-US" altLang="en-US" dirty="0"/>
              <a:t>	; memory, constant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eax</a:t>
            </a:r>
            <a:r>
              <a:rPr lang="en-US" altLang="en-US" dirty="0"/>
              <a:t>, 36*25	; register, constant-expression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322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 smtClean="0"/>
              <a:t>29-Ago-2019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047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;Add two numbers and displays the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.code</a:t>
            </a:r>
          </a:p>
          <a:p>
            <a:pPr marL="0" indent="0">
              <a:buNone/>
            </a:pPr>
            <a:r>
              <a:rPr lang="en-US" sz="2000" dirty="0"/>
              <a:t>main PROC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mov</a:t>
            </a:r>
            <a:r>
              <a:rPr lang="en-US" sz="2000" dirty="0"/>
              <a:t> 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smtClean="0"/>
              <a:t>24</a:t>
            </a:r>
            <a:r>
              <a:rPr lang="en-US" sz="2000" dirty="0"/>
              <a:t>	          ;  move </a:t>
            </a:r>
            <a:r>
              <a:rPr lang="en-US" sz="2000" dirty="0" smtClean="0"/>
              <a:t>24 </a:t>
            </a:r>
            <a:r>
              <a:rPr lang="en-US" sz="2000" dirty="0"/>
              <a:t>to the EAX register</a:t>
            </a:r>
          </a:p>
          <a:p>
            <a:pPr marL="0" indent="0">
              <a:buNone/>
            </a:pPr>
            <a:r>
              <a:rPr lang="en-US" sz="2000" dirty="0"/>
              <a:t>      add 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smtClean="0"/>
              <a:t>17</a:t>
            </a:r>
            <a:r>
              <a:rPr lang="en-US" sz="2000" dirty="0"/>
              <a:t>	          ;  add </a:t>
            </a:r>
            <a:r>
              <a:rPr lang="en-US" sz="2000" dirty="0" smtClean="0"/>
              <a:t>17 </a:t>
            </a:r>
            <a:r>
              <a:rPr lang="en-US" sz="2000" dirty="0"/>
              <a:t>to the EAX register</a:t>
            </a:r>
          </a:p>
          <a:p>
            <a:pPr marL="0" indent="0">
              <a:buNone/>
            </a:pPr>
            <a:r>
              <a:rPr lang="en-US" sz="2000" dirty="0"/>
              <a:t>      call  </a:t>
            </a:r>
            <a:r>
              <a:rPr lang="en-US" sz="2000" dirty="0" err="1"/>
              <a:t>WriteInt</a:t>
            </a:r>
            <a:r>
              <a:rPr lang="en-US" sz="2000" dirty="0"/>
              <a:t>	          ;  display EAX content value</a:t>
            </a:r>
          </a:p>
          <a:p>
            <a:pPr marL="0" indent="0">
              <a:buNone/>
            </a:pPr>
            <a:r>
              <a:rPr lang="en-US" sz="2000" dirty="0"/>
              <a:t>      exit	                          ;  </a:t>
            </a:r>
            <a:r>
              <a:rPr lang="en-US" sz="2000" dirty="0" smtClean="0"/>
              <a:t>to end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main END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;</a:t>
            </a:r>
            <a:r>
              <a:rPr lang="es-MX" sz="2000" i="1" dirty="0" err="1"/>
              <a:t>WriteInt</a:t>
            </a:r>
            <a:r>
              <a:rPr lang="es-MX" sz="2000" dirty="0"/>
              <a:t>:   </a:t>
            </a:r>
            <a:r>
              <a:rPr lang="es-MX" sz="2000" dirty="0" err="1"/>
              <a:t>function</a:t>
            </a:r>
            <a:r>
              <a:rPr lang="es-MX" sz="2000" dirty="0"/>
              <a:t> of </a:t>
            </a:r>
            <a:r>
              <a:rPr lang="es-MX" sz="2000" dirty="0" err="1"/>
              <a:t>the</a:t>
            </a:r>
            <a:r>
              <a:rPr lang="es-MX" sz="2000" dirty="0"/>
              <a:t> Library </a:t>
            </a:r>
            <a:r>
              <a:rPr lang="es-MX" sz="2000" dirty="0" err="1"/>
              <a:t>Subroutine</a:t>
            </a:r>
            <a:r>
              <a:rPr lang="es-MX" sz="2000" dirty="0"/>
              <a:t> of MASM (</a:t>
            </a:r>
            <a:r>
              <a:rPr lang="es-MX" sz="2000" dirty="0" err="1"/>
              <a:t>Assembler</a:t>
            </a:r>
            <a:r>
              <a:rPr lang="es-MX" sz="2000" dirty="0"/>
              <a:t>)</a:t>
            </a:r>
          </a:p>
          <a:p>
            <a:pPr marL="0" indent="0">
              <a:buNone/>
            </a:pPr>
            <a:r>
              <a:rPr lang="es-MX" sz="2000" dirty="0"/>
              <a:t>;</a:t>
            </a:r>
            <a:r>
              <a:rPr lang="es-MX" sz="2000" i="1" dirty="0" err="1"/>
              <a:t>exit</a:t>
            </a:r>
            <a:r>
              <a:rPr lang="es-MX" sz="2000" dirty="0"/>
              <a:t>:   </a:t>
            </a:r>
            <a:r>
              <a:rPr lang="es-MX" sz="2000" dirty="0" err="1"/>
              <a:t>function</a:t>
            </a:r>
            <a:r>
              <a:rPr lang="es-MX" sz="2000" dirty="0"/>
              <a:t> of Windows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111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 of Assembly Language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Integer constants</a:t>
            </a:r>
          </a:p>
          <a:p>
            <a:r>
              <a:rPr lang="en-US" altLang="en-US" dirty="0"/>
              <a:t>Integer expressions</a:t>
            </a:r>
          </a:p>
          <a:p>
            <a:r>
              <a:rPr lang="en-US" altLang="en-US" dirty="0"/>
              <a:t>Character and string constants</a:t>
            </a:r>
          </a:p>
          <a:p>
            <a:r>
              <a:rPr lang="en-US" altLang="en-US" dirty="0"/>
              <a:t>Identifiers and Reserved words</a:t>
            </a:r>
          </a:p>
          <a:p>
            <a:r>
              <a:rPr lang="en-US" altLang="en-US" dirty="0" smtClean="0"/>
              <a:t>Directives</a:t>
            </a:r>
            <a:endParaRPr lang="en-US" altLang="en-US" dirty="0"/>
          </a:p>
          <a:p>
            <a:r>
              <a:rPr lang="en-US" altLang="en-US" dirty="0"/>
              <a:t>Mnemonics and </a:t>
            </a:r>
            <a:r>
              <a:rPr lang="en-US" altLang="en-US" dirty="0" smtClean="0"/>
              <a:t>Operands for instructions</a:t>
            </a:r>
            <a:endParaRPr lang="en-US" altLang="en-US" dirty="0"/>
          </a:p>
          <a:p>
            <a:r>
              <a:rPr lang="en-US" altLang="en-US" dirty="0"/>
              <a:t>Labels</a:t>
            </a:r>
          </a:p>
          <a:p>
            <a:r>
              <a:rPr lang="en-US" altLang="en-US" dirty="0"/>
              <a:t>Comments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29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[{+ | -}] digits [</a:t>
            </a:r>
            <a:r>
              <a:rPr lang="en-US" altLang="en-US" i="1" dirty="0"/>
              <a:t>radix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Optional leading </a:t>
            </a:r>
            <a:r>
              <a:rPr lang="en-US" altLang="en-US" i="1" dirty="0"/>
              <a:t>+</a:t>
            </a:r>
            <a:r>
              <a:rPr lang="en-US" altLang="en-US" dirty="0"/>
              <a:t> or </a:t>
            </a:r>
            <a:r>
              <a:rPr lang="en-US" altLang="en-US" i="1" dirty="0"/>
              <a:t>–</a:t>
            </a:r>
            <a:r>
              <a:rPr lang="en-US" altLang="en-US" dirty="0"/>
              <a:t> sign</a:t>
            </a:r>
          </a:p>
          <a:p>
            <a:r>
              <a:rPr lang="en-US" altLang="en-US" dirty="0" smtClean="0"/>
              <a:t>Radix: </a:t>
            </a:r>
            <a:r>
              <a:rPr lang="en-US" altLang="en-US" dirty="0" smtClean="0"/>
              <a:t>Binary</a:t>
            </a:r>
            <a:r>
              <a:rPr lang="en-US" altLang="en-US" dirty="0"/>
              <a:t>, decimal, hexadecimal, or octal digits</a:t>
            </a:r>
          </a:p>
          <a:p>
            <a:r>
              <a:rPr lang="en-US" altLang="en-US" dirty="0"/>
              <a:t>Common </a:t>
            </a:r>
            <a:r>
              <a:rPr lang="en-US" altLang="en-US" i="1" dirty="0"/>
              <a:t>radix</a:t>
            </a:r>
            <a:r>
              <a:rPr lang="en-US" altLang="en-US" dirty="0"/>
              <a:t> characters:</a:t>
            </a:r>
          </a:p>
          <a:p>
            <a:pPr lvl="1"/>
            <a:r>
              <a:rPr lang="en-US" altLang="en-US" dirty="0"/>
              <a:t>h – hexadecimal</a:t>
            </a:r>
          </a:p>
          <a:p>
            <a:pPr lvl="1"/>
            <a:r>
              <a:rPr lang="en-US" altLang="en-US" dirty="0"/>
              <a:t>q | o – octal</a:t>
            </a:r>
          </a:p>
          <a:p>
            <a:pPr lvl="1"/>
            <a:r>
              <a:rPr lang="en-US" altLang="en-US" dirty="0"/>
              <a:t>d – </a:t>
            </a:r>
            <a:r>
              <a:rPr lang="en-US" altLang="en-US" dirty="0" smtClean="0"/>
              <a:t>decimal (</a:t>
            </a:r>
            <a:r>
              <a:rPr lang="en-US" altLang="en-US" sz="1900" dirty="0" smtClean="0"/>
              <a:t>default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b – binary</a:t>
            </a:r>
          </a:p>
          <a:p>
            <a:pPr lvl="1"/>
            <a:r>
              <a:rPr lang="en-US" altLang="en-US" dirty="0"/>
              <a:t>r – encoded real</a:t>
            </a:r>
          </a:p>
          <a:p>
            <a:pPr lvl="1"/>
            <a:r>
              <a:rPr lang="es-MX" altLang="en-US" dirty="0"/>
              <a:t>t</a:t>
            </a:r>
            <a:r>
              <a:rPr lang="en-US" altLang="en-US" dirty="0"/>
              <a:t> – decimal (alternate)</a:t>
            </a:r>
          </a:p>
          <a:p>
            <a:pPr lvl="1"/>
            <a:r>
              <a:rPr lang="es-MX" altLang="en-US" dirty="0"/>
              <a:t>y</a:t>
            </a:r>
            <a:r>
              <a:rPr lang="en-US" altLang="en-US" dirty="0"/>
              <a:t> – binary (alternate)</a:t>
            </a:r>
          </a:p>
          <a:p>
            <a:r>
              <a:rPr lang="en-US" altLang="en-US" dirty="0"/>
              <a:t>If no radix given, assumed to be </a:t>
            </a:r>
            <a:r>
              <a:rPr lang="en-US" altLang="en-US" i="1" dirty="0"/>
              <a:t>decimal</a:t>
            </a:r>
            <a:r>
              <a:rPr lang="en-US" altLang="en-US" dirty="0"/>
              <a:t> </a:t>
            </a:r>
          </a:p>
          <a:p>
            <a:pPr lvl="1"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Examples: 30d, </a:t>
            </a:r>
            <a:r>
              <a:rPr lang="en-US" altLang="en-US" dirty="0" smtClean="0"/>
              <a:t>30, 6Ah</a:t>
            </a:r>
            <a:r>
              <a:rPr lang="en-US" altLang="en-US" dirty="0"/>
              <a:t>, -42, 1101b, 53o</a:t>
            </a:r>
          </a:p>
          <a:p>
            <a:pPr>
              <a:buNone/>
            </a:pPr>
            <a:r>
              <a:rPr lang="en-US" i="1" dirty="0"/>
              <a:t>Hexadecimal beginning with letter</a:t>
            </a:r>
            <a:r>
              <a:rPr lang="en-US" dirty="0"/>
              <a:t>, prefix 0 (zero): 0B4h, 0A5h      ;Why?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60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Constants -1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Represented as decimal reals or encoded (hexadecimal) reals</a:t>
            </a:r>
          </a:p>
          <a:p>
            <a:r>
              <a:rPr lang="en-US" altLang="en-US" dirty="0"/>
              <a:t>Decimal real contains optional sign followed by integer, decimal point, and optional integer that expresses a fractional and an optional exponent</a:t>
            </a:r>
          </a:p>
          <a:p>
            <a:pPr lvl="1"/>
            <a:r>
              <a:rPr lang="en-US" altLang="en-US" dirty="0"/>
              <a:t>[sign] integer.[integer] [exponent]</a:t>
            </a:r>
          </a:p>
          <a:p>
            <a:pPr lvl="1"/>
            <a:r>
              <a:rPr lang="en-US" altLang="en-US" dirty="0"/>
              <a:t>Sign 		{+, -}</a:t>
            </a:r>
          </a:p>
          <a:p>
            <a:pPr lvl="1"/>
            <a:r>
              <a:rPr lang="en-US" altLang="en-US" dirty="0" smtClean="0"/>
              <a:t>Exponent  </a:t>
            </a:r>
            <a:r>
              <a:rPr lang="en-US" altLang="en-US" dirty="0"/>
              <a:t>	</a:t>
            </a:r>
            <a:r>
              <a:rPr lang="en-US" altLang="en-US" dirty="0" smtClean="0"/>
              <a:t> E</a:t>
            </a:r>
            <a:r>
              <a:rPr lang="en-US" altLang="en-US" dirty="0"/>
              <a:t>[{+, -}] integer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2.</a:t>
            </a:r>
          </a:p>
          <a:p>
            <a:pPr lvl="1"/>
            <a:r>
              <a:rPr lang="en-US" altLang="en-US" dirty="0"/>
              <a:t>+3.0</a:t>
            </a:r>
          </a:p>
          <a:p>
            <a:pPr lvl="1"/>
            <a:r>
              <a:rPr lang="en-US" altLang="en-US" dirty="0"/>
              <a:t>-44.2E+05</a:t>
            </a:r>
          </a:p>
          <a:p>
            <a:pPr lvl="1"/>
            <a:r>
              <a:rPr lang="en-US" altLang="en-US" dirty="0"/>
              <a:t>26.E5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Constants -2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Represented as decimal encoded (hexadecimal) reals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s-MX" altLang="en-US" dirty="0" err="1"/>
              <a:t>Binary</a:t>
            </a:r>
            <a:r>
              <a:rPr lang="es-MX" altLang="en-US" dirty="0"/>
              <a:t> </a:t>
            </a:r>
            <a:r>
              <a:rPr lang="es-MX" altLang="en-US" dirty="0" err="1"/>
              <a:t>representation</a:t>
            </a:r>
            <a:r>
              <a:rPr lang="es-MX" altLang="en-US" dirty="0"/>
              <a:t> of +1.0</a:t>
            </a:r>
          </a:p>
          <a:p>
            <a:pPr lvl="1"/>
            <a:r>
              <a:rPr lang="es-MX" altLang="en-US" dirty="0"/>
              <a:t>0011 1111 1000 0000 0000 0000 0000 0000</a:t>
            </a:r>
            <a:r>
              <a:rPr lang="es-MX" altLang="en-US" dirty="0">
                <a:solidFill>
                  <a:srgbClr val="FF0000"/>
                </a:solidFill>
              </a:rPr>
              <a:t>b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s-MX" altLang="en-US" dirty="0"/>
              <a:t>Decimal </a:t>
            </a:r>
            <a:r>
              <a:rPr lang="es-MX" altLang="en-US" dirty="0" err="1"/>
              <a:t>encoded</a:t>
            </a:r>
            <a:r>
              <a:rPr lang="es-MX" altLang="en-US" dirty="0"/>
              <a:t> hexadecimal real of +1.0</a:t>
            </a:r>
          </a:p>
          <a:p>
            <a:pPr lvl="1"/>
            <a:r>
              <a:rPr lang="es-MX" altLang="en-US" dirty="0"/>
              <a:t>3F800000</a:t>
            </a:r>
            <a:r>
              <a:rPr lang="es-MX" altLang="en-US" dirty="0">
                <a:solidFill>
                  <a:srgbClr val="FF0000"/>
                </a:solidFill>
              </a:rPr>
              <a:t>r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263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String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Enclose character in single or double quotes</a:t>
            </a:r>
          </a:p>
          <a:p>
            <a:pPr lvl="1"/>
            <a:r>
              <a:rPr lang="en-US" altLang="en-US" dirty="0"/>
              <a:t>'A', "x"</a:t>
            </a:r>
          </a:p>
          <a:p>
            <a:pPr lvl="1"/>
            <a:r>
              <a:rPr lang="en-US" altLang="en-US" dirty="0"/>
              <a:t>ASCII character = 1 byte</a:t>
            </a:r>
          </a:p>
          <a:p>
            <a:r>
              <a:rPr lang="en-US" altLang="en-US" dirty="0"/>
              <a:t>Enclose strings in single or double quotes</a:t>
            </a:r>
          </a:p>
          <a:p>
            <a:pPr lvl="1"/>
            <a:r>
              <a:rPr lang="en-US" altLang="en-US" dirty="0"/>
              <a:t>"ABC"</a:t>
            </a:r>
          </a:p>
          <a:p>
            <a:pPr lvl="1"/>
            <a:r>
              <a:rPr lang="en-US" altLang="en-US" dirty="0"/>
              <a:t>'xyz'</a:t>
            </a:r>
          </a:p>
          <a:p>
            <a:pPr lvl="1"/>
            <a:r>
              <a:rPr lang="en-US" altLang="en-US" dirty="0"/>
              <a:t>Each character occupies a single byte</a:t>
            </a:r>
          </a:p>
          <a:p>
            <a:r>
              <a:rPr lang="en-US" altLang="en-US" dirty="0"/>
              <a:t>Embedded quotes:</a:t>
            </a:r>
          </a:p>
          <a:p>
            <a:pPr lvl="1"/>
            <a:r>
              <a:rPr lang="en-US" altLang="en-US" dirty="0"/>
              <a:t>'Say "Goodnight," Gracias'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String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99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.DATA</a:t>
            </a:r>
          </a:p>
          <a:p>
            <a:pPr marL="0" indent="0">
              <a:buNone/>
            </a:pPr>
            <a:r>
              <a:rPr lang="en-US" sz="1200" b="1" dirty="0" smtClean="0"/>
              <a:t>Alfa	SDWORD </a:t>
            </a:r>
            <a:r>
              <a:rPr lang="en-US" sz="1200" b="1" dirty="0"/>
              <a:t>7</a:t>
            </a:r>
          </a:p>
          <a:p>
            <a:pPr marL="0" indent="0">
              <a:buNone/>
            </a:pPr>
            <a:r>
              <a:rPr lang="en-US" sz="1200" b="1" dirty="0" smtClean="0"/>
              <a:t>Beta </a:t>
            </a:r>
            <a:r>
              <a:rPr lang="en-US" sz="1200" b="1" dirty="0"/>
              <a:t>	SDWORD </a:t>
            </a:r>
            <a:r>
              <a:rPr lang="en-US" sz="1200" b="1" dirty="0" smtClean="0"/>
              <a:t>11h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R 	SDWORD 0</a:t>
            </a:r>
          </a:p>
          <a:p>
            <a:pPr marL="0" indent="0">
              <a:buNone/>
            </a:pPr>
            <a:r>
              <a:rPr lang="en-US" sz="1200" b="1" dirty="0" err="1"/>
              <a:t>m</a:t>
            </a:r>
            <a:r>
              <a:rPr lang="en-US" sz="1200" b="1" dirty="0" err="1" smtClean="0"/>
              <a:t>sgr</a:t>
            </a:r>
            <a:r>
              <a:rPr lang="en-US" sz="1200" b="1" dirty="0" smtClean="0"/>
              <a:t>	BYTE  </a:t>
            </a:r>
            <a:r>
              <a:rPr lang="en-US" sz="1200" b="1" dirty="0"/>
              <a:t>"El </a:t>
            </a:r>
            <a:r>
              <a:rPr lang="en-US" sz="1200" b="1" dirty="0" err="1"/>
              <a:t>Resultado</a:t>
            </a:r>
            <a:r>
              <a:rPr lang="en-US" sz="1200" b="1" dirty="0"/>
              <a:t> R= </a:t>
            </a:r>
            <a:r>
              <a:rPr lang="en-US" sz="1200" b="1" dirty="0" smtClean="0"/>
              <a:t>",  </a:t>
            </a:r>
            <a:r>
              <a:rPr lang="en-US" sz="1200" b="1" dirty="0"/>
              <a:t>0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.CODE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main PROC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/>
              <a:t>	</a:t>
            </a:r>
            <a:r>
              <a:rPr lang="en-US" sz="1200" b="1" dirty="0" err="1" smtClean="0"/>
              <a:t>mov</a:t>
            </a:r>
            <a:r>
              <a:rPr lang="en-US" sz="1200" b="1" dirty="0" smtClean="0"/>
              <a:t> </a:t>
            </a:r>
            <a:r>
              <a:rPr lang="en-US" sz="1200" b="1" dirty="0"/>
              <a:t>EAX, </a:t>
            </a:r>
            <a:r>
              <a:rPr lang="en-US" sz="1200" b="1" dirty="0" smtClean="0"/>
              <a:t>Alfa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neg</a:t>
            </a:r>
            <a:r>
              <a:rPr lang="en-US" sz="1200" b="1" dirty="0"/>
              <a:t> </a:t>
            </a:r>
            <a:r>
              <a:rPr lang="en-US" sz="1200" b="1" dirty="0" smtClean="0"/>
              <a:t>EAX            ;  -Alfa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add EAX, 9</a:t>
            </a:r>
          </a:p>
          <a:p>
            <a:pPr marL="0" indent="0">
              <a:buNone/>
            </a:pPr>
            <a:r>
              <a:rPr lang="en-US" sz="1200" b="1" dirty="0"/>
              <a:t>	sub EAX, </a:t>
            </a:r>
            <a:r>
              <a:rPr lang="en-US" sz="1200" b="1" dirty="0" smtClean="0"/>
              <a:t>Beta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inc</a:t>
            </a:r>
            <a:r>
              <a:rPr lang="en-US" sz="1200" b="1" dirty="0"/>
              <a:t> EAX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mov</a:t>
            </a:r>
            <a:r>
              <a:rPr lang="en-US" sz="1200" b="1" dirty="0"/>
              <a:t> R, EAX	; R = </a:t>
            </a:r>
            <a:r>
              <a:rPr lang="en-US" sz="1200" b="1" dirty="0" err="1"/>
              <a:t>resultado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 smtClean="0"/>
              <a:t>mov</a:t>
            </a:r>
            <a:r>
              <a:rPr lang="en-US" sz="1200" b="1" dirty="0" smtClean="0"/>
              <a:t>  </a:t>
            </a:r>
            <a:r>
              <a:rPr lang="en-US" sz="1200" b="1" dirty="0"/>
              <a:t>EDX, </a:t>
            </a:r>
            <a:r>
              <a:rPr lang="en-US" sz="1200" b="1" dirty="0" smtClean="0"/>
              <a:t> OFFSET </a:t>
            </a:r>
            <a:r>
              <a:rPr lang="en-US" sz="1200" b="1" dirty="0" err="1"/>
              <a:t>msgr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call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WriteString</a:t>
            </a:r>
            <a:r>
              <a:rPr lang="en-US" sz="1200" b="1" dirty="0" smtClean="0"/>
              <a:t>        </a:t>
            </a:r>
            <a:r>
              <a:rPr lang="en-US" sz="1200" b="1" dirty="0"/>
              <a:t>; </a:t>
            </a:r>
            <a:r>
              <a:rPr lang="en-US" sz="1200" b="1" dirty="0" err="1"/>
              <a:t>imprime</a:t>
            </a:r>
            <a:r>
              <a:rPr lang="en-US" sz="1200" b="1" dirty="0"/>
              <a:t> el </a:t>
            </a:r>
            <a:r>
              <a:rPr lang="en-US" sz="1200" b="1" dirty="0" err="1"/>
              <a:t>contenido</a:t>
            </a:r>
            <a:r>
              <a:rPr lang="en-US" sz="1200" b="1" dirty="0"/>
              <a:t> de </a:t>
            </a:r>
            <a:r>
              <a:rPr lang="en-US" sz="1200" b="1" dirty="0" err="1" smtClean="0"/>
              <a:t>msgr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call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Crlf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	exit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main ENDP</a:t>
            </a:r>
          </a:p>
          <a:p>
            <a:pPr marL="0" indent="0">
              <a:buNone/>
            </a:pPr>
            <a:r>
              <a:rPr lang="en-US" sz="1200" b="1" dirty="0"/>
              <a:t>END main</a:t>
            </a:r>
            <a:endParaRPr lang="en-US" sz="1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4531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882</Words>
  <Application>Microsoft Office PowerPoint</Application>
  <PresentationFormat>Presentación en pantalla (4:3)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Tema de Office</vt:lpstr>
      <vt:lpstr>ORGANIZACIÓN Y PROGRAMACIÓN DE COMPUTADORAS</vt:lpstr>
      <vt:lpstr>Assembly Language vs High-Level L</vt:lpstr>
      <vt:lpstr>Example Program</vt:lpstr>
      <vt:lpstr>Basic Elements of Assembly Language</vt:lpstr>
      <vt:lpstr>Integer Constants</vt:lpstr>
      <vt:lpstr>Real Number Constants -1</vt:lpstr>
      <vt:lpstr>Real Number Constants -2</vt:lpstr>
      <vt:lpstr>Character and String Constants</vt:lpstr>
      <vt:lpstr>Character and String Constants</vt:lpstr>
      <vt:lpstr>Identifiers</vt:lpstr>
      <vt:lpstr>Reserved Words</vt:lpstr>
      <vt:lpstr>Directives 1</vt:lpstr>
      <vt:lpstr>Directives 2</vt:lpstr>
      <vt:lpstr>Instructions</vt:lpstr>
      <vt:lpstr>Labels</vt:lpstr>
      <vt:lpstr>Mnemonics and Operands</vt:lpstr>
      <vt:lpstr>Mnemonics and Operands Examples</vt:lpstr>
      <vt:lpstr>Comments 1</vt:lpstr>
      <vt:lpstr>Comments 2</vt:lpstr>
      <vt:lpstr>NOP instruction</vt:lpstr>
      <vt:lpstr>Instruction Format Examples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148</cp:revision>
  <dcterms:created xsi:type="dcterms:W3CDTF">2014-08-28T12:23:32Z</dcterms:created>
  <dcterms:modified xsi:type="dcterms:W3CDTF">2019-08-28T18:55:31Z</dcterms:modified>
</cp:coreProperties>
</file>