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1" r:id="rId3"/>
    <p:sldId id="262" r:id="rId4"/>
    <p:sldId id="272" r:id="rId5"/>
    <p:sldId id="263" r:id="rId6"/>
    <p:sldId id="264" r:id="rId7"/>
    <p:sldId id="273" r:id="rId8"/>
    <p:sldId id="265" r:id="rId9"/>
    <p:sldId id="27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51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09/09/2019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09/09/2019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09/09/2019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7153" y="1484784"/>
            <a:ext cx="7696200" cy="154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 dirty="0"/>
              <a:t>Write a program that rearranges the values of three </a:t>
            </a:r>
            <a:r>
              <a:rPr lang="en-US" altLang="en-US" sz="1900" i="1" dirty="0" err="1" smtClean="0"/>
              <a:t>d</a:t>
            </a:r>
            <a:r>
              <a:rPr lang="en-US" altLang="en-US" sz="1900" i="1" dirty="0" err="1" smtClean="0"/>
              <a:t>oubleword</a:t>
            </a:r>
            <a:r>
              <a:rPr lang="en-US" altLang="en-US" sz="1900" dirty="0" smtClean="0"/>
              <a:t>  </a:t>
            </a:r>
            <a:r>
              <a:rPr lang="en-US" altLang="en-US" sz="1900" dirty="0"/>
              <a:t>values in the following array as: 3, 1, 2.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.data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 err="1">
                <a:latin typeface="Courier New" pitchFamily="49" charset="0"/>
              </a:rPr>
              <a:t>arrayD</a:t>
            </a:r>
            <a:r>
              <a:rPr lang="en-US" altLang="en-US" sz="1700" b="1" dirty="0">
                <a:latin typeface="Courier New" pitchFamily="49" charset="0"/>
              </a:rPr>
              <a:t> DWORD 1,2,3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7153" y="4608984"/>
            <a:ext cx="76200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00" dirty="0"/>
              <a:t>Step 2: </a:t>
            </a:r>
            <a:r>
              <a:rPr lang="en-US" altLang="en-US" sz="1900" dirty="0">
                <a:solidFill>
                  <a:schemeClr val="tx2"/>
                </a:solidFill>
              </a:rPr>
              <a:t>				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7153" y="2932584"/>
            <a:ext cx="73152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171450" indent="-17145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00" dirty="0"/>
              <a:t>Step1: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20153" y="3846984"/>
            <a:ext cx="4038600" cy="669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MOV EAX, </a:t>
            </a:r>
            <a:r>
              <a:rPr lang="en-US" altLang="en-US" sz="1700" b="1" dirty="0" err="1">
                <a:latin typeface="Courier New" pitchFamily="49" charset="0"/>
              </a:rPr>
              <a:t>arrayD</a:t>
            </a:r>
            <a:endParaRPr lang="en-US" altLang="en-US" sz="17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XCHG . . .</a:t>
            </a:r>
            <a:endParaRPr lang="en-US" altLang="en-US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20153" y="5523384"/>
            <a:ext cx="4038600" cy="669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XCHG 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MOV  . . .</a:t>
            </a:r>
          </a:p>
        </p:txBody>
      </p:sp>
    </p:spTree>
    <p:extLst>
      <p:ext uri="{BB962C8B-B14F-4D97-AF65-F5344CB8AC3E}">
        <p14:creationId xmlns:p14="http://schemas.microsoft.com/office/powerpoint/2010/main" val="13564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nimBg="1" autoUpdateAnimBg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1" r="16235"/>
          <a:stretch>
            <a:fillRect/>
          </a:stretch>
        </p:blipFill>
        <p:spPr bwMode="auto">
          <a:xfrm>
            <a:off x="685800" y="1484784"/>
            <a:ext cx="78882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27584" y="4007315"/>
            <a:ext cx="3168352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; </a:t>
            </a:r>
            <a:r>
              <a:rPr lang="en-US" altLang="en-US" dirty="0" err="1"/>
              <a:t>xchg</a:t>
            </a:r>
            <a:r>
              <a:rPr lang="en-US" altLang="en-US" dirty="0"/>
              <a:t> examples</a:t>
            </a:r>
          </a:p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  <a:p>
            <a:pPr eaLnBrk="1" hangingPunct="1"/>
            <a:r>
              <a:rPr lang="en-US" altLang="en-US" dirty="0"/>
              <a:t>MOV EAX, </a:t>
            </a:r>
            <a:r>
              <a:rPr lang="en-US" altLang="en-US" dirty="0" err="1"/>
              <a:t>arrayD</a:t>
            </a:r>
            <a:endParaRPr lang="en-US" altLang="en-US" dirty="0"/>
          </a:p>
          <a:p>
            <a:pPr eaLnBrk="1" hangingPunct="1"/>
            <a:r>
              <a:rPr lang="en-US" altLang="en-US" dirty="0"/>
              <a:t>XCHG EAX, [arrayD+4]</a:t>
            </a:r>
          </a:p>
          <a:p>
            <a:pPr eaLnBrk="1" hangingPunct="1"/>
            <a:r>
              <a:rPr lang="en-US" altLang="en-US" dirty="0"/>
              <a:t>XCHG EAX, [arrayD+8]</a:t>
            </a:r>
          </a:p>
          <a:p>
            <a:pPr eaLnBrk="1" hangingPunct="1"/>
            <a:r>
              <a:rPr lang="es-MX" altLang="en-US" dirty="0"/>
              <a:t>. . .</a:t>
            </a:r>
            <a:endParaRPr lang="en-US" alt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81736" y="4007315"/>
            <a:ext cx="3074640" cy="17081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MOV </a:t>
            </a:r>
            <a:r>
              <a:rPr lang="en-US" altLang="en-US" dirty="0" err="1"/>
              <a:t>arrayD</a:t>
            </a:r>
            <a:r>
              <a:rPr lang="en-US" altLang="en-US" dirty="0"/>
              <a:t>, EAX</a:t>
            </a:r>
          </a:p>
          <a:p>
            <a:pPr eaLnBrk="1" hangingPunct="1"/>
            <a:r>
              <a:rPr lang="en-US" altLang="en-US" dirty="0"/>
              <a:t>MOV EAX, [</a:t>
            </a:r>
            <a:r>
              <a:rPr lang="en-US" altLang="en-US" dirty="0" err="1"/>
              <a:t>arrayD</a:t>
            </a:r>
            <a:r>
              <a:rPr lang="en-US" altLang="en-US" dirty="0"/>
              <a:t>]</a:t>
            </a:r>
          </a:p>
          <a:p>
            <a:pPr eaLnBrk="1" hangingPunct="1"/>
            <a:r>
              <a:rPr lang="en-US" altLang="en-US" dirty="0"/>
              <a:t>MOV EBX, [arrayD+4]</a:t>
            </a:r>
          </a:p>
          <a:p>
            <a:pPr eaLnBrk="1" hangingPunct="1"/>
            <a:r>
              <a:rPr lang="en-US" altLang="en-US" dirty="0"/>
              <a:t>MOV ECX, [arrayD+8]</a:t>
            </a:r>
          </a:p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510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this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3218" y="1573212"/>
            <a:ext cx="76962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itchFamily="49" charset="0"/>
              </a:rPr>
              <a:t>myBytes BYTE 80h,66h,0A5h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5618" y="2411412"/>
            <a:ext cx="6324600" cy="22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900" dirty="0"/>
              <a:t>How about the following code. Is anything missing?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altLang="en-US" sz="17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</a:t>
            </a:r>
            <a:r>
              <a:rPr lang="en-US" altLang="en-US" sz="1700" b="1" dirty="0">
                <a:latin typeface="Courier New" pitchFamily="49" charset="0"/>
              </a:rPr>
              <a:t>; </a:t>
            </a:r>
            <a:r>
              <a:rPr lang="en-US" altLang="en-US" sz="1700" b="1" dirty="0" smtClean="0">
                <a:latin typeface="Courier New" pitchFamily="49" charset="0"/>
              </a:rPr>
              <a:t>EAX has </a:t>
            </a:r>
            <a:r>
              <a:rPr lang="en-US" altLang="en-US" sz="1700" b="1" dirty="0">
                <a:solidFill>
                  <a:srgbClr val="FF0000"/>
                </a:solidFill>
                <a:latin typeface="Courier New" pitchFamily="49" charset="0"/>
              </a:rPr>
              <a:t>00A5</a:t>
            </a:r>
            <a:r>
              <a:rPr lang="en-US" altLang="en-US" sz="1700" b="1" dirty="0">
                <a:latin typeface="Courier New" pitchFamily="49" charset="0"/>
              </a:rPr>
              <a:t>668Bh, </a:t>
            </a:r>
            <a:r>
              <a:rPr lang="en-US" altLang="en-US" sz="1700" b="1" dirty="0" smtClean="0">
                <a:latin typeface="Courier New" pitchFamily="49" charset="0"/>
              </a:rPr>
              <a:t>EBX has </a:t>
            </a:r>
            <a:r>
              <a:rPr lang="en-US" altLang="en-US" sz="1700" b="1" dirty="0">
                <a:solidFill>
                  <a:srgbClr val="FF0000"/>
                </a:solidFill>
                <a:latin typeface="Courier New" pitchFamily="49" charset="0"/>
              </a:rPr>
              <a:t>7EFD</a:t>
            </a:r>
            <a:r>
              <a:rPr lang="en-US" altLang="en-US" sz="1700" b="1" dirty="0">
                <a:latin typeface="Courier New" pitchFamily="49" charset="0"/>
              </a:rPr>
              <a:t>E08Fh</a:t>
            </a:r>
            <a:endParaRPr lang="en-US" altLang="en-US" sz="17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 </a:t>
            </a:r>
            <a:r>
              <a:rPr lang="en-US" altLang="en-US" sz="1700" b="1" dirty="0" smtClean="0">
                <a:latin typeface="Courier New" pitchFamily="49" charset="0"/>
              </a:rPr>
              <a:t>      </a:t>
            </a:r>
            <a:r>
              <a:rPr lang="en-US" altLang="en-US" sz="1700" b="1" dirty="0" smtClean="0">
                <a:latin typeface="Courier New" pitchFamily="49" charset="0"/>
              </a:rPr>
              <a:t>MOVZX </a:t>
            </a:r>
            <a:r>
              <a:rPr lang="en-US" altLang="en-US" sz="1700" b="1" dirty="0">
                <a:latin typeface="Courier New" pitchFamily="49" charset="0"/>
              </a:rPr>
              <a:t>AX, </a:t>
            </a:r>
            <a:r>
              <a:rPr lang="en-US" altLang="en-US" sz="1700" b="1" dirty="0" err="1">
                <a:latin typeface="Courier New" pitchFamily="49" charset="0"/>
              </a:rPr>
              <a:t>myBytes</a:t>
            </a:r>
            <a:endParaRPr lang="en-US" altLang="en-US" sz="17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MOV   BL,[myBytes+1]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ADD   AX, 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MOV   BL,[myBytes+2]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ADD   AX, BX			; AX = ?</a:t>
            </a:r>
            <a:endParaRPr lang="en-US" altLang="en-US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5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this . . .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4" r="18730" b="25676"/>
          <a:stretch>
            <a:fillRect/>
          </a:stretch>
        </p:blipFill>
        <p:spPr bwMode="auto">
          <a:xfrm>
            <a:off x="685800" y="1600200"/>
            <a:ext cx="75771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85800" y="3573016"/>
            <a:ext cx="7577138" cy="26776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  <a:p>
            <a:pPr eaLnBrk="1" hangingPunct="1"/>
            <a:r>
              <a:rPr lang="en-US" altLang="en-US" dirty="0"/>
              <a:t>; MOVZX examples     EAX: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00A5</a:t>
            </a:r>
            <a:r>
              <a:rPr lang="en-US" altLang="en-US" dirty="0">
                <a:solidFill>
                  <a:srgbClr val="0070C0"/>
                </a:solidFill>
              </a:rPr>
              <a:t>66</a:t>
            </a:r>
            <a:r>
              <a:rPr lang="en-US" altLang="en-US" dirty="0">
                <a:solidFill>
                  <a:srgbClr val="FF0000"/>
                </a:solidFill>
              </a:rPr>
              <a:t>8B</a:t>
            </a:r>
            <a:r>
              <a:rPr lang="en-US" altLang="en-US" dirty="0"/>
              <a:t>h, EBX: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dirty="0">
                <a:solidFill>
                  <a:srgbClr val="0070C0"/>
                </a:solidFill>
              </a:rPr>
              <a:t>E0</a:t>
            </a:r>
            <a:r>
              <a:rPr lang="en-US" altLang="en-US" dirty="0">
                <a:solidFill>
                  <a:srgbClr val="FF0000"/>
                </a:solidFill>
              </a:rPr>
              <a:t>8F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MOVZX  AX, </a:t>
            </a:r>
            <a:r>
              <a:rPr lang="en-US" altLang="en-US" dirty="0" err="1"/>
              <a:t>myBytes</a:t>
            </a:r>
            <a:r>
              <a:rPr lang="en-US" altLang="en-US" dirty="0"/>
              <a:t>                     ; EAX:  00A5</a:t>
            </a:r>
            <a:r>
              <a:rPr lang="en-US" altLang="en-US" dirty="0">
                <a:solidFill>
                  <a:srgbClr val="FF0000"/>
                </a:solidFill>
              </a:rPr>
              <a:t>0080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MOV   BL, [myBytes+1]               ; EBX: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dirty="0">
                <a:solidFill>
                  <a:srgbClr val="0070C0"/>
                </a:solidFill>
              </a:rPr>
              <a:t>E0</a:t>
            </a:r>
            <a:r>
              <a:rPr lang="en-US" altLang="en-US" dirty="0">
                <a:solidFill>
                  <a:srgbClr val="FF0000"/>
                </a:solidFill>
              </a:rPr>
              <a:t>66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ADD   AX, BX                                   ; EAX:  00A5</a:t>
            </a:r>
            <a:r>
              <a:rPr lang="en-US" altLang="en-US" dirty="0">
                <a:solidFill>
                  <a:srgbClr val="FF0000"/>
                </a:solidFill>
              </a:rPr>
              <a:t>E0E6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MOV   BL, [myBytes+2]               ; EBX: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dirty="0">
                <a:solidFill>
                  <a:srgbClr val="0070C0"/>
                </a:solidFill>
              </a:rPr>
              <a:t>E0</a:t>
            </a:r>
            <a:r>
              <a:rPr lang="en-US" altLang="en-US" dirty="0">
                <a:solidFill>
                  <a:srgbClr val="FF0000"/>
                </a:solidFill>
              </a:rPr>
              <a:t>A5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ADD   AX, BX     ; AX =                     EAX:  00A5</a:t>
            </a:r>
            <a:r>
              <a:rPr lang="en-US" altLang="en-US" dirty="0">
                <a:solidFill>
                  <a:srgbClr val="FF0000"/>
                </a:solidFill>
              </a:rPr>
              <a:t>C18B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15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this . . .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95" b="15776"/>
          <a:stretch>
            <a:fillRect/>
          </a:stretch>
        </p:blipFill>
        <p:spPr bwMode="auto">
          <a:xfrm>
            <a:off x="467544" y="1484784"/>
            <a:ext cx="822996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7544" y="3276625"/>
            <a:ext cx="8219256" cy="30008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  <a:p>
            <a:pPr eaLnBrk="1" hangingPunct="1"/>
            <a:r>
              <a:rPr lang="en-US" altLang="en-US" dirty="0"/>
              <a:t>; MOVZX examples     EAX: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00A5</a:t>
            </a:r>
            <a:r>
              <a:rPr lang="en-US" altLang="en-US" dirty="0">
                <a:solidFill>
                  <a:srgbClr val="0070C0"/>
                </a:solidFill>
              </a:rPr>
              <a:t>66</a:t>
            </a:r>
            <a:r>
              <a:rPr lang="en-US" altLang="en-US" dirty="0">
                <a:solidFill>
                  <a:srgbClr val="FF0000"/>
                </a:solidFill>
              </a:rPr>
              <a:t>8B</a:t>
            </a:r>
            <a:r>
              <a:rPr lang="en-US" altLang="en-US" dirty="0"/>
              <a:t>h, EBX: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dirty="0">
                <a:solidFill>
                  <a:srgbClr val="0070C0"/>
                </a:solidFill>
              </a:rPr>
              <a:t>E0</a:t>
            </a:r>
            <a:r>
              <a:rPr lang="en-US" altLang="en-US" dirty="0">
                <a:solidFill>
                  <a:srgbClr val="FF0000"/>
                </a:solidFill>
              </a:rPr>
              <a:t>8F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MOVZX  </a:t>
            </a:r>
            <a:r>
              <a:rPr lang="en-US" altLang="en-US" dirty="0" err="1"/>
              <a:t>AX,myBytes</a:t>
            </a:r>
            <a:r>
              <a:rPr lang="en-US" altLang="en-US" dirty="0"/>
              <a:t>                     ; EAX:  00A5</a:t>
            </a:r>
            <a:r>
              <a:rPr lang="en-US" altLang="en-US" dirty="0">
                <a:solidFill>
                  <a:srgbClr val="FF0000"/>
                </a:solidFill>
              </a:rPr>
              <a:t>0080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MOV  BX,0</a:t>
            </a:r>
            <a:r>
              <a:rPr lang="en-US" altLang="en-US" dirty="0"/>
              <a:t>                                 ; EBX: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dirty="0">
                <a:solidFill>
                  <a:srgbClr val="FF0000"/>
                </a:solidFill>
              </a:rPr>
              <a:t>0000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MOV   BL,[myBytes+1]               ; EBX: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dirty="0">
                <a:solidFill>
                  <a:srgbClr val="0070C0"/>
                </a:solidFill>
              </a:rPr>
              <a:t>00</a:t>
            </a:r>
            <a:r>
              <a:rPr lang="en-US" altLang="en-US" dirty="0">
                <a:solidFill>
                  <a:srgbClr val="FF0000"/>
                </a:solidFill>
              </a:rPr>
              <a:t>66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ADD   AX,BX                                   ; EAX:  00A5</a:t>
            </a:r>
            <a:r>
              <a:rPr lang="en-US" altLang="en-US" dirty="0">
                <a:solidFill>
                  <a:srgbClr val="FF0000"/>
                </a:solidFill>
              </a:rPr>
              <a:t>00E6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MOV   BL,[myBytes+2]               ; EBX: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dirty="0">
                <a:solidFill>
                  <a:srgbClr val="0070C0"/>
                </a:solidFill>
              </a:rPr>
              <a:t>00</a:t>
            </a:r>
            <a:r>
              <a:rPr lang="en-US" altLang="en-US" dirty="0">
                <a:solidFill>
                  <a:srgbClr val="FF0000"/>
                </a:solidFill>
              </a:rPr>
              <a:t>A5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ADD   AX,BX     ; AX =                      EAX:  00A5</a:t>
            </a:r>
            <a:r>
              <a:rPr lang="en-US" altLang="en-US" dirty="0">
                <a:solidFill>
                  <a:srgbClr val="FF0000"/>
                </a:solidFill>
              </a:rPr>
              <a:t>018B</a:t>
            </a:r>
            <a:r>
              <a:rPr lang="en-US" altLang="en-US" dirty="0"/>
              <a:t>h</a:t>
            </a:r>
          </a:p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46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 smtClean="0"/>
              <a:t>10-Sep-2019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22162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sz="4000" b="1" dirty="0"/>
              <a:t>Data Transfer Instructions (</a:t>
            </a:r>
            <a:r>
              <a:rPr lang="en-US" sz="4000" b="1" dirty="0" err="1"/>
              <a:t>cont</a:t>
            </a:r>
            <a:r>
              <a:rPr lang="en-US" sz="4000" b="1" dirty="0"/>
              <a:t>…)</a:t>
            </a:r>
          </a:p>
          <a:p>
            <a:pPr marL="0" indent="0" algn="ctr">
              <a:buNone/>
            </a:pPr>
            <a:r>
              <a:rPr lang="en-US" sz="4000" b="1" dirty="0"/>
              <a:t>Besides MOV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8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Extension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464090" y="4744143"/>
            <a:ext cx="647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MOVZX</a:t>
            </a:r>
            <a:r>
              <a:rPr lang="en-US" altLang="en-US" sz="1800" b="1" dirty="0">
                <a:latin typeface="Courier New" pitchFamily="49" charset="0"/>
              </a:rPr>
              <a:t> AX,BL	; zero-extension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73490" y="1467543"/>
            <a:ext cx="8153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When you copy a smaller value into a larger destination, the MOVZX instruction fills (extends) the upper half of the destination with zeros.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68890" y="5810943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destination</a:t>
            </a:r>
            <a:r>
              <a:rPr lang="en-US" altLang="en-US" dirty="0"/>
              <a:t> must be a </a:t>
            </a:r>
            <a:r>
              <a:rPr lang="en-US" altLang="en-US" dirty="0">
                <a:solidFill>
                  <a:srgbClr val="FF0000"/>
                </a:solidFill>
              </a:rPr>
              <a:t>register</a:t>
            </a:r>
            <a:r>
              <a:rPr lang="en-US" alt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41575"/>
            <a:ext cx="4495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8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Variants</a:t>
            </a:r>
            <a:r>
              <a:rPr lang="es-MX" dirty="0"/>
              <a:t> of MOVZX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MOVZX reg32,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  <a:p>
            <a:r>
              <a:rPr lang="es-MX" dirty="0"/>
              <a:t>MOVZX reg32, </a:t>
            </a:r>
            <a:r>
              <a:rPr lang="es-MX" dirty="0" err="1"/>
              <a:t>reg</a:t>
            </a:r>
            <a:r>
              <a:rPr lang="es-MX" dirty="0"/>
              <a:t>/mem16</a:t>
            </a:r>
          </a:p>
          <a:p>
            <a:endParaRPr lang="es-MX" dirty="0"/>
          </a:p>
          <a:p>
            <a:r>
              <a:rPr lang="es-MX" dirty="0"/>
              <a:t>MOVZX reg16,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81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with EAX register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52"/>
          <a:stretch>
            <a:fillRect/>
          </a:stretch>
        </p:blipFill>
        <p:spPr bwMode="auto">
          <a:xfrm>
            <a:off x="539552" y="1484784"/>
            <a:ext cx="8094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39551" y="4941168"/>
            <a:ext cx="8094663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  <a:p>
            <a:pPr eaLnBrk="1" hangingPunct="1"/>
            <a:r>
              <a:rPr lang="en-US" altLang="en-US" dirty="0"/>
              <a:t>MOV BL,10001111b        ; chart Zero Extension 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MOVZX</a:t>
            </a:r>
            <a:r>
              <a:rPr lang="en-US" altLang="en-US" dirty="0"/>
              <a:t> EAX,BL               ; showing MOVZX with EAX register</a:t>
            </a:r>
          </a:p>
          <a:p>
            <a:pPr eaLnBrk="1" hangingPunct="1"/>
            <a:r>
              <a:rPr lang="en-US" altLang="en-US" dirty="0"/>
              <a:t>CALL </a:t>
            </a:r>
            <a:r>
              <a:rPr lang="en-US" altLang="en-US" dirty="0" err="1"/>
              <a:t>DumpRegs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2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95400" y="4724400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MOVSX</a:t>
            </a:r>
            <a:r>
              <a:rPr lang="en-US" altLang="en-US" sz="1800" b="1" dirty="0">
                <a:latin typeface="Courier New" pitchFamily="49" charset="0"/>
              </a:rPr>
              <a:t> AX,BL              ; sign extension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MOVSX instruction fills the upper half of the destination with a copy of the source operand's sign bit.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52600" y="57912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destination</a:t>
            </a:r>
            <a:r>
              <a:rPr lang="en-US" altLang="en-US" dirty="0"/>
              <a:t> must be a </a:t>
            </a:r>
            <a:r>
              <a:rPr lang="en-US" altLang="en-US" dirty="0">
                <a:solidFill>
                  <a:srgbClr val="FF0000"/>
                </a:solidFill>
              </a:rPr>
              <a:t>register</a:t>
            </a:r>
            <a:r>
              <a:rPr lang="en-US" altLang="en-US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441575"/>
            <a:ext cx="4648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3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Variants</a:t>
            </a:r>
            <a:r>
              <a:rPr lang="es-MX" dirty="0"/>
              <a:t> of MOVSX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MOVSX reg32,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  <a:p>
            <a:r>
              <a:rPr lang="es-MX" dirty="0"/>
              <a:t>MOVSX reg32, </a:t>
            </a:r>
            <a:r>
              <a:rPr lang="es-MX" dirty="0" err="1"/>
              <a:t>reg</a:t>
            </a:r>
            <a:r>
              <a:rPr lang="es-MX" dirty="0"/>
              <a:t>/mem16</a:t>
            </a:r>
          </a:p>
          <a:p>
            <a:endParaRPr lang="es-MX" dirty="0"/>
          </a:p>
          <a:p>
            <a:r>
              <a:rPr lang="es-MX" dirty="0"/>
              <a:t>MOVSX reg16,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60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4400" y="2780184"/>
            <a:ext cx="7620000" cy="357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var1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var2 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</a:t>
            </a:r>
            <a:r>
              <a:rPr lang="en-US" altLang="en-US" sz="1800" b="1" dirty="0" smtClean="0">
                <a:latin typeface="Courier New" pitchFamily="49" charset="0"/>
              </a:rPr>
              <a:t>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</a:t>
            </a:r>
            <a:r>
              <a:rPr lang="en-US" altLang="en-US" sz="1800" b="1" dirty="0" smtClean="0">
                <a:latin typeface="Courier New" pitchFamily="49" charset="0"/>
              </a:rPr>
              <a:t> EAX contains 12345678h, EBX has ABCDEF01h.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var1,BX	; exchange mem,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EAX,EBX	; exchange 32-bit </a:t>
            </a:r>
            <a:r>
              <a:rPr lang="en-US" altLang="en-US" sz="1800" b="1" dirty="0" err="1">
                <a:latin typeface="Courier New" pitchFamily="49" charset="0"/>
              </a:rPr>
              <a:t>regs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AX,BX	; exchange 16-bit </a:t>
            </a:r>
            <a:r>
              <a:rPr lang="en-US" altLang="en-US" sz="1800" b="1" dirty="0" err="1">
                <a:latin typeface="Courier New" pitchFamily="49" charset="0"/>
              </a:rPr>
              <a:t>regs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AH,AL	; exchange 8-bit </a:t>
            </a:r>
            <a:r>
              <a:rPr lang="en-US" altLang="en-US" sz="1800" b="1" dirty="0" err="1">
                <a:latin typeface="Courier New" pitchFamily="49" charset="0"/>
              </a:rPr>
              <a:t>regs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var1,var2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	;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error: two memory operands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484784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XCHG exchanges the values of two operands. At least </a:t>
            </a:r>
            <a:r>
              <a:rPr lang="en-US" altLang="en-US" dirty="0">
                <a:solidFill>
                  <a:srgbClr val="FF0000"/>
                </a:solidFill>
              </a:rPr>
              <a:t>one operand</a:t>
            </a:r>
            <a:r>
              <a:rPr lang="en-US" altLang="en-US" dirty="0"/>
              <a:t> must be a </a:t>
            </a:r>
            <a:r>
              <a:rPr lang="en-US" altLang="en-US" dirty="0">
                <a:solidFill>
                  <a:srgbClr val="FF0000"/>
                </a:solidFill>
              </a:rPr>
              <a:t>register</a:t>
            </a:r>
            <a:r>
              <a:rPr lang="en-US" altLang="en-US" dirty="0"/>
              <a:t>.   </a:t>
            </a:r>
            <a:r>
              <a:rPr lang="en-US" altLang="en-US" i="1" dirty="0">
                <a:solidFill>
                  <a:srgbClr val="FF0000"/>
                </a:solidFill>
              </a:rPr>
              <a:t>No immediate operands are permitted</a:t>
            </a:r>
            <a:r>
              <a:rPr lang="en-US" altLang="en-US" dirty="0" smtClean="0"/>
              <a:t>.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67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Variants</a:t>
            </a:r>
            <a:r>
              <a:rPr lang="es-MX" dirty="0"/>
              <a:t> of </a:t>
            </a:r>
            <a:r>
              <a:rPr lang="en-US" dirty="0"/>
              <a:t>XCHG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XCHG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endParaRPr lang="es-MX" dirty="0"/>
          </a:p>
          <a:p>
            <a:r>
              <a:rPr lang="es-MX" dirty="0"/>
              <a:t>XCHG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  <a:p>
            <a:r>
              <a:rPr lang="es-MX" dirty="0"/>
              <a:t>XCHG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08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521</Words>
  <Application>Microsoft Office PowerPoint</Application>
  <PresentationFormat>Presentación en pantalla (4:3)</PresentationFormat>
  <Paragraphs>145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Tema de Office</vt:lpstr>
      <vt:lpstr>ORGANIZACIÓN Y PROGRAMACIÓN DE COMPUTADORAS</vt:lpstr>
      <vt:lpstr>Instruction Set</vt:lpstr>
      <vt:lpstr>Zero Extension</vt:lpstr>
      <vt:lpstr>General Variants of MOVZX</vt:lpstr>
      <vt:lpstr>MOVZX with EAX register</vt:lpstr>
      <vt:lpstr>Sign Extension</vt:lpstr>
      <vt:lpstr>General Variants of MOVSX</vt:lpstr>
      <vt:lpstr>XCHG Instruction</vt:lpstr>
      <vt:lpstr>General Variants of XCHG</vt:lpstr>
      <vt:lpstr>Your turn. . .</vt:lpstr>
      <vt:lpstr>XCHG Example</vt:lpstr>
      <vt:lpstr>Evaluate this . . .</vt:lpstr>
      <vt:lpstr>Evaluate this . . . (cont)</vt:lpstr>
      <vt:lpstr>Evaluate this . . . (cont)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227</cp:revision>
  <dcterms:created xsi:type="dcterms:W3CDTF">2014-08-28T12:23:32Z</dcterms:created>
  <dcterms:modified xsi:type="dcterms:W3CDTF">2019-09-09T21:48:22Z</dcterms:modified>
</cp:coreProperties>
</file>