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9d9409d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9d9409d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9d9409d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b9d9409d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9d9409d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b9d9409d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b9d9409d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b9d9409d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b9d9409d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b9d9409d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9d9409d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9d9409d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9d9409d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9d9409d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it" sz="1200">
                <a:solidFill>
                  <a:srgbClr val="24292E"/>
                </a:solidFill>
                <a:highlight>
                  <a:srgbClr val="FFFFFF"/>
                </a:highlight>
              </a:rPr>
              <a:t>(M) Your topic. Why did you choose it?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b9d9409d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b9d9409d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9175d19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9175d19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9175d19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e9175d19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b3cbb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b3cbb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9d9409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9d9409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b9d9409d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b9d9409d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rello.com/rickardramho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dos.gov.pt/pt/datasets/crimes-registados-n-o-pelas-autoridades-policiais/" TargetMode="External"/><Relationship Id="rId4" Type="http://schemas.openxmlformats.org/officeDocument/2006/relationships/hyperlink" Target="https://developer.here.com/documentation/traffic/dev_guide/topics/what-is.html" TargetMode="External"/><Relationship Id="rId5" Type="http://schemas.openxmlformats.org/officeDocument/2006/relationships/hyperlink" Target="https://developers.google.com/maps" TargetMode="External"/><Relationship Id="rId6" Type="http://schemas.openxmlformats.org/officeDocument/2006/relationships/hyperlink" Target="https://pt.wikipedia.org/wiki/Lista_de_munic%C3%ADpios_de_Portugal_por_popula%C3%A7%C3%A3o" TargetMode="External"/><Relationship Id="rId7" Type="http://schemas.openxmlformats.org/officeDocument/2006/relationships/hyperlink" Target="https://www.numbeo.com/crim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6374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THIEVES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WeLive – how safe is your city?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00050" y="4243400"/>
            <a:ext cx="28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Andrea Marino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Rickard</a:t>
            </a:r>
            <a:r>
              <a:rPr lang="it"/>
              <a:t> </a:t>
            </a:r>
            <a:r>
              <a:rPr lang="it">
                <a:uFill>
                  <a:noFill/>
                </a:uFill>
                <a:hlinkClick r:id="rId3"/>
              </a:rPr>
              <a:t>Ramhöj</a:t>
            </a:r>
            <a:endParaRPr b="1" sz="1200" u="sng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ANALYSIS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In order to present the data, it needs to be interpretable and relevant. We needed to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>
                <a:solidFill>
                  <a:schemeClr val="accent2"/>
                </a:solidFill>
              </a:rPr>
              <a:t>retrieve number of crimes per person for each city.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>
                <a:solidFill>
                  <a:schemeClr val="accent2"/>
                </a:solidFill>
              </a:rPr>
              <a:t>bin the crime data into 10 groups based on quantiles, in order to put individual crime rates into context [</a:t>
            </a:r>
            <a:r>
              <a:rPr lang="it">
                <a:solidFill>
                  <a:schemeClr val="dk1"/>
                </a:solidFill>
              </a:rPr>
              <a:t>qcut</a:t>
            </a:r>
            <a:r>
              <a:rPr lang="it">
                <a:solidFill>
                  <a:schemeClr val="accent2"/>
                </a:solidFill>
              </a:rPr>
              <a:t>]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>
                <a:solidFill>
                  <a:schemeClr val="accent2"/>
                </a:solidFill>
              </a:rPr>
              <a:t>assigning values to each quantile to make this data comparable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>
                <a:solidFill>
                  <a:schemeClr val="accent2"/>
                </a:solidFill>
              </a:rPr>
              <a:t>enable a comparison between cities based on perceived and actual crime rates.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accent1"/>
                </a:solidFill>
              </a:rPr>
              <a:t>REPORTING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The idea is to make it possible for the user to retrieve information about the safety of a city or to make a comparison between two cities.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As a first step, we have developed a command line tool where the user can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>
                <a:solidFill>
                  <a:schemeClr val="accent2"/>
                </a:solidFill>
              </a:rPr>
              <a:t>enter one city and get information about the crime rate of that city, or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>
                <a:solidFill>
                  <a:schemeClr val="accent2"/>
                </a:solidFill>
              </a:rPr>
              <a:t>enter two cities and get a comparison between those two cities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it"/>
              <a:t>What’s Next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Including more parameters: air quality,  pollution,  weather phenomenal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Including more cities and different districts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Including more countries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Better user interface. Website.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it"/>
              <a:t>LET’S SEE HOW IT WORKS!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113" y="1300650"/>
            <a:ext cx="4701775" cy="32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MISSION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81450"/>
            <a:ext cx="42603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Paulo has just bought a scooter. He’s looking forward to his new life as a mobile citizen. However, he has one problem. He doesn’t know whether he can leave his scooter out in the street, or whether he needs to pay for a garage.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Wouldn’t it be great if there was an app that told you how safe your area is?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Optimize your life choices.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2"/>
                </a:solidFill>
              </a:rPr>
              <a:t>Choose WeLive	</a:t>
            </a:r>
            <a:r>
              <a:rPr lang="it"/>
              <a:t>		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800" y="1181450"/>
            <a:ext cx="28670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2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Our idea is to </a:t>
            </a:r>
            <a:r>
              <a:rPr lang="it">
                <a:solidFill>
                  <a:schemeClr val="accent2"/>
                </a:solidFill>
              </a:rPr>
              <a:t>develop an app/website </a:t>
            </a:r>
            <a:r>
              <a:rPr lang="it">
                <a:solidFill>
                  <a:schemeClr val="accent2"/>
                </a:solidFill>
              </a:rPr>
              <a:t> where you can choose the best city to live, today in Portugal, tomorrow all over the world, based on safety matters: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Numbers of crime </a:t>
            </a:r>
            <a:r>
              <a:rPr lang="it">
                <a:solidFill>
                  <a:schemeClr val="accent2"/>
                </a:solidFill>
              </a:rPr>
              <a:t>committed</a:t>
            </a:r>
            <a:r>
              <a:rPr lang="it">
                <a:solidFill>
                  <a:schemeClr val="accent2"/>
                </a:solidFill>
              </a:rPr>
              <a:t> divided by types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Numbers of car accidents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Crime Index perceived by locals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it">
                <a:solidFill>
                  <a:schemeClr val="accent2"/>
                </a:solidFill>
              </a:rPr>
              <a:t>Safety Index </a:t>
            </a:r>
            <a:r>
              <a:rPr lang="it">
                <a:solidFill>
                  <a:schemeClr val="accent2"/>
                </a:solidFill>
              </a:rPr>
              <a:t>perceived by locals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277500" y="3808375"/>
            <a:ext cx="1554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50100"/>
            <a:ext cx="87216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DATA ACQUISITION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21475" y="2207425"/>
            <a:ext cx="2400300" cy="2218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it">
                <a:solidFill>
                  <a:schemeClr val="accent1"/>
                </a:solidFill>
              </a:rPr>
              <a:t>Crime Numbers in Portugal per Cities (</a:t>
            </a:r>
            <a:r>
              <a:rPr lang="it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Dados.gov</a:t>
            </a:r>
            <a:r>
              <a:rPr lang="it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538550" y="2207425"/>
            <a:ext cx="2400300" cy="2218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it">
                <a:solidFill>
                  <a:schemeClr val="accent1"/>
                </a:solidFill>
              </a:rPr>
              <a:t>Traffic Flow data and Incidents (</a:t>
            </a:r>
            <a:r>
              <a:rPr lang="it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it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it">
                <a:solidFill>
                  <a:schemeClr val="accent1"/>
                </a:solidFill>
              </a:rPr>
              <a:t>City Coordinates (</a:t>
            </a:r>
            <a:r>
              <a:rPr lang="it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Maps</a:t>
            </a:r>
            <a:r>
              <a:rPr lang="it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530575" y="2207425"/>
            <a:ext cx="2400300" cy="2218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it">
                <a:solidFill>
                  <a:schemeClr val="accent1"/>
                </a:solidFill>
              </a:rPr>
              <a:t>List of Cities with Population (</a:t>
            </a:r>
            <a:r>
              <a:rPr lang="it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r>
              <a:rPr lang="it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it">
                <a:solidFill>
                  <a:schemeClr val="accent1"/>
                </a:solidFill>
              </a:rPr>
              <a:t>Crime Index and Safety Index (</a:t>
            </a:r>
            <a:r>
              <a:rPr lang="it" u="sng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Numbeo</a:t>
            </a:r>
            <a:r>
              <a:rPr lang="it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07200" y="1639500"/>
            <a:ext cx="2314500" cy="4071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DATASETS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538550" y="1588300"/>
            <a:ext cx="2400300" cy="4071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API’S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530575" y="1588300"/>
            <a:ext cx="2400300" cy="4071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WEB SCRAPING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750100"/>
            <a:ext cx="87216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DATA ACQUISITION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75" y="1803763"/>
            <a:ext cx="1960024" cy="7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11163" y="1800225"/>
            <a:ext cx="1961100" cy="760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19" y="3569494"/>
            <a:ext cx="1102525" cy="11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699138"/>
            <a:ext cx="3701900" cy="9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2636050" y="2105625"/>
            <a:ext cx="1004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705225" y="4045750"/>
            <a:ext cx="1004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375" y="3606275"/>
            <a:ext cx="5064925" cy="10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4586300" y="1703775"/>
            <a:ext cx="3702000" cy="96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771900" y="3611175"/>
            <a:ext cx="5064900" cy="10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750100"/>
            <a:ext cx="87216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DATA ACQUISITION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87" y="1650225"/>
            <a:ext cx="1004100" cy="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2314550" y="2032600"/>
            <a:ext cx="1004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243163" y="3731450"/>
            <a:ext cx="1004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613" y="1431338"/>
            <a:ext cx="32861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75" y="3164125"/>
            <a:ext cx="1243950" cy="12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4789875" y="1446600"/>
            <a:ext cx="3300300" cy="132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6051" y="3520100"/>
            <a:ext cx="558725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3461150" y="3514725"/>
            <a:ext cx="55722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2594100" y="2995354"/>
            <a:ext cx="1977900" cy="1977900"/>
          </a:xfrm>
          <a:prstGeom prst="ellipse">
            <a:avLst/>
          </a:prstGeom>
          <a:gradFill>
            <a:gsLst>
              <a:gs pos="0">
                <a:srgbClr val="FDECDB">
                  <a:alpha val="39660"/>
                </a:srgbClr>
              </a:gs>
              <a:gs pos="100000">
                <a:srgbClr val="F0A963">
                  <a:alpha val="396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517900" y="2922579"/>
            <a:ext cx="1977900" cy="1977900"/>
          </a:xfrm>
          <a:prstGeom prst="ellipse">
            <a:avLst/>
          </a:prstGeom>
          <a:gradFill>
            <a:gsLst>
              <a:gs pos="0">
                <a:srgbClr val="DCECD5">
                  <a:alpha val="39660"/>
                </a:srgbClr>
              </a:gs>
              <a:gs pos="100000">
                <a:srgbClr val="93BC81">
                  <a:alpha val="396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517900" y="869679"/>
            <a:ext cx="1977900" cy="1977900"/>
          </a:xfrm>
          <a:prstGeom prst="ellipse">
            <a:avLst/>
          </a:prstGeom>
          <a:gradFill>
            <a:gsLst>
              <a:gs pos="0">
                <a:srgbClr val="FFF6DB">
                  <a:alpha val="39660"/>
                </a:srgbClr>
              </a:gs>
              <a:gs pos="100000">
                <a:srgbClr val="FAD25C">
                  <a:alpha val="396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043475" y="3711425"/>
            <a:ext cx="19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TRAFFIC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908125" y="1460238"/>
            <a:ext cx="19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COORDINATES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923600" y="3784200"/>
            <a:ext cx="19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CRIME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670950" y="2493438"/>
            <a:ext cx="180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CITIES &amp;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POPULATION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469425" y="1017454"/>
            <a:ext cx="1977900" cy="19779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628300" y="1769913"/>
            <a:ext cx="19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PERCEIVED CRIME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670938" y="1872841"/>
            <a:ext cx="1977900" cy="1977900"/>
          </a:xfrm>
          <a:prstGeom prst="ellipse">
            <a:avLst/>
          </a:prstGeom>
          <a:solidFill>
            <a:srgbClr val="F58F8F">
              <a:alpha val="5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418275" y="835800"/>
            <a:ext cx="32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225" y="1554073"/>
            <a:ext cx="2681550" cy="318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3246825" y="1575200"/>
            <a:ext cx="2666100" cy="3162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2042400" y="3034850"/>
            <a:ext cx="917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495375" y="2624450"/>
            <a:ext cx="12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Send data to MySQLWorkbench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04325" y="2488250"/>
            <a:ext cx="1457400" cy="110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725800" y="2677150"/>
            <a:ext cx="112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Fetch data to present to user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6223875" y="3034850"/>
            <a:ext cx="917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7451925" y="2488238"/>
            <a:ext cx="1457400" cy="110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 flipH="1" rot="10800000">
            <a:off x="2039250" y="2571750"/>
            <a:ext cx="9234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2055450" y="3307450"/>
            <a:ext cx="8805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6217650" y="2543100"/>
            <a:ext cx="9294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/>
          <p:nvPr/>
        </p:nvCxnSpPr>
        <p:spPr>
          <a:xfrm flipH="1" rot="10800000">
            <a:off x="6214800" y="3307750"/>
            <a:ext cx="9351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WORKPLAN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889400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DATA CLEANING</a:t>
            </a:r>
            <a:endParaRPr b="1">
              <a:solidFill>
                <a:schemeClr val="accent1"/>
              </a:solidFill>
            </a:endParaRPr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Challenge: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Removing accents from city names to match with dataset with English names</a:t>
            </a:r>
            <a:endParaRPr>
              <a:solidFill>
                <a:schemeClr val="accent2"/>
              </a:solidFill>
            </a:endParaRPr>
          </a:p>
          <a:p>
            <a:pPr indent="457200" lvl="0" marL="2743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Portimão   </a:t>
            </a:r>
            <a:r>
              <a:rPr lang="it" sz="1400">
                <a:solidFill>
                  <a:srgbClr val="202124"/>
                </a:solidFill>
                <a:highlight>
                  <a:srgbClr val="FFFFFF"/>
                </a:highlight>
              </a:rPr>
              <a:t>≠    </a:t>
            </a:r>
            <a:r>
              <a:rPr lang="it" sz="1400">
                <a:solidFill>
                  <a:srgbClr val="000000"/>
                </a:solidFill>
              </a:rPr>
              <a:t> Portimao</a:t>
            </a:r>
            <a:endParaRPr sz="1400">
              <a:solidFill>
                <a:srgbClr val="000000"/>
              </a:solidFill>
            </a:endParaRPr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202122"/>
                </a:solidFill>
                <a:highlight>
                  <a:srgbClr val="FFFFFF"/>
                </a:highlight>
              </a:rPr>
              <a:t>Setúbal </a:t>
            </a:r>
            <a:r>
              <a:rPr lang="it" sz="1400">
                <a:solidFill>
                  <a:srgbClr val="000000"/>
                </a:solidFill>
              </a:rPr>
              <a:t>      </a:t>
            </a:r>
            <a:r>
              <a:rPr lang="it" sz="1400">
                <a:solidFill>
                  <a:srgbClr val="202124"/>
                </a:solidFill>
                <a:highlight>
                  <a:srgbClr val="FFFFFF"/>
                </a:highlight>
              </a:rPr>
              <a:t>≠       Setubal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202124"/>
                </a:solidFill>
                <a:highlight>
                  <a:srgbClr val="FFFFFF"/>
                </a:highlight>
              </a:rPr>
              <a:t>Lisboa          ≠      Lisbon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</a:rPr>
              <a:t>Solution: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							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0" y="4113538"/>
            <a:ext cx="79533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612600" y="4125500"/>
            <a:ext cx="7918800" cy="55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