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Medium"/>
      <p:regular r:id="rId18"/>
      <p:bold r:id="rId19"/>
      <p:italic r:id="rId20"/>
      <p:boldItalic r:id="rId21"/>
    </p:embeddedFont>
    <p:embeddedFont>
      <p:font typeface="Roboto Mono Light"/>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D9F457-3475-49BF-8017-6AF5E1A0E4B5}">
  <a:tblStyle styleId="{79D9F457-3475-49BF-8017-6AF5E1A0E4B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RobotoMonoLight-regular.fntdata"/><Relationship Id="rId21" Type="http://schemas.openxmlformats.org/officeDocument/2006/relationships/font" Target="fonts/RobotoMedium-boldItalic.fntdata"/><Relationship Id="rId24" Type="http://schemas.openxmlformats.org/officeDocument/2006/relationships/font" Target="fonts/RobotoMonoLight-italic.fntdata"/><Relationship Id="rId23" Type="http://schemas.openxmlformats.org/officeDocument/2006/relationships/font" Target="fonts/RobotoMono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font" Target="fonts/RobotoMonoLight-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6615c708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6615c708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6677f02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6677f02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677f02c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6677f02c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d6615c7080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d6615c7080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6615c708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6615c708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627807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627807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615c708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615c708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6677f02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6677f02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6677f02c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6677f02c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677f02c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677f02c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2187288" y="2571750"/>
            <a:ext cx="4769400" cy="585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it" sz="2800">
                <a:latin typeface="Roboto Mono"/>
                <a:ea typeface="Roboto Mono"/>
                <a:cs typeface="Roboto Mono"/>
                <a:sym typeface="Roboto Mono"/>
              </a:rPr>
              <a:t>SQL PROJECT</a:t>
            </a:r>
            <a:endParaRPr b="1" sz="2800">
              <a:solidFill>
                <a:srgbClr val="000000"/>
              </a:solidFill>
              <a:latin typeface="Roboto Mono"/>
              <a:ea typeface="Roboto Mono"/>
              <a:cs typeface="Roboto Mono"/>
              <a:sym typeface="Roboto Mono"/>
            </a:endParaRPr>
          </a:p>
        </p:txBody>
      </p:sp>
      <p:sp>
        <p:nvSpPr>
          <p:cNvPr id="55" name="Google Shape;55;p13"/>
          <p:cNvSpPr txBox="1"/>
          <p:nvPr/>
        </p:nvSpPr>
        <p:spPr>
          <a:xfrm>
            <a:off x="1975663" y="3557525"/>
            <a:ext cx="5192700" cy="88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333333"/>
                </a:solidFill>
                <a:latin typeface="Roboto Mono"/>
                <a:ea typeface="Roboto Mono"/>
                <a:cs typeface="Roboto Mono"/>
                <a:sym typeface="Roboto Mono"/>
              </a:rPr>
              <a:t>ANDREA MARINO AND THAIS TERNUS</a:t>
            </a:r>
            <a:endParaRPr>
              <a:solidFill>
                <a:srgbClr val="333333"/>
              </a:solidFill>
              <a:latin typeface="Roboto Mono"/>
              <a:ea typeface="Roboto Mono"/>
              <a:cs typeface="Roboto Mono"/>
              <a:sym typeface="Roboto Mono"/>
            </a:endParaRPr>
          </a:p>
          <a:p>
            <a:pPr indent="0" lvl="0" marL="0" rtl="0" algn="ctr">
              <a:spcBef>
                <a:spcPts val="0"/>
              </a:spcBef>
              <a:spcAft>
                <a:spcPts val="0"/>
              </a:spcAft>
              <a:buNone/>
            </a:pPr>
            <a:r>
              <a:t/>
            </a:r>
            <a:endParaRPr>
              <a:solidFill>
                <a:srgbClr val="333333"/>
              </a:solidFill>
              <a:latin typeface="Roboto Mono"/>
              <a:ea typeface="Roboto Mono"/>
              <a:cs typeface="Roboto Mono"/>
              <a:sym typeface="Roboto Mono"/>
            </a:endParaRPr>
          </a:p>
          <a:p>
            <a:pPr indent="0" lvl="0" marL="0" rtl="0" algn="ctr">
              <a:spcBef>
                <a:spcPts val="0"/>
              </a:spcBef>
              <a:spcAft>
                <a:spcPts val="0"/>
              </a:spcAft>
              <a:buNone/>
            </a:pPr>
            <a:r>
              <a:rPr lang="it" sz="1100">
                <a:solidFill>
                  <a:srgbClr val="333333"/>
                </a:solidFill>
                <a:latin typeface="Roboto Mono Light"/>
                <a:ea typeface="Roboto Mono Light"/>
                <a:cs typeface="Roboto Mono Light"/>
                <a:sym typeface="Roboto Mono Light"/>
              </a:rPr>
              <a:t>Data Analytics</a:t>
            </a:r>
            <a:endParaRPr sz="1100">
              <a:solidFill>
                <a:srgbClr val="333333"/>
              </a:solidFill>
              <a:latin typeface="Roboto Mono Light"/>
              <a:ea typeface="Roboto Mono Light"/>
              <a:cs typeface="Roboto Mono Light"/>
              <a:sym typeface="Roboto Mono Light"/>
            </a:endParaRPr>
          </a:p>
          <a:p>
            <a:pPr indent="0" lvl="0" marL="0" rtl="0" algn="ctr">
              <a:spcBef>
                <a:spcPts val="0"/>
              </a:spcBef>
              <a:spcAft>
                <a:spcPts val="0"/>
              </a:spcAft>
              <a:buNone/>
            </a:pPr>
            <a:r>
              <a:rPr lang="it" sz="1100">
                <a:solidFill>
                  <a:srgbClr val="333333"/>
                </a:solidFill>
                <a:latin typeface="Roboto Mono Light"/>
                <a:ea typeface="Roboto Mono Light"/>
                <a:cs typeface="Roboto Mono Light"/>
                <a:sym typeface="Roboto Mono Light"/>
              </a:rPr>
              <a:t>Part</a:t>
            </a:r>
            <a:r>
              <a:rPr lang="it" sz="1100">
                <a:solidFill>
                  <a:srgbClr val="333333"/>
                </a:solidFill>
                <a:latin typeface="Roboto Mono Light"/>
                <a:ea typeface="Roboto Mono Light"/>
                <a:cs typeface="Roboto Mono Light"/>
                <a:sym typeface="Roboto Mono Light"/>
              </a:rPr>
              <a:t>-</a:t>
            </a:r>
            <a:r>
              <a:rPr lang="it" sz="1100">
                <a:solidFill>
                  <a:srgbClr val="333333"/>
                </a:solidFill>
                <a:latin typeface="Roboto Mono Light"/>
                <a:ea typeface="Roboto Mono Light"/>
                <a:cs typeface="Roboto Mono Light"/>
                <a:sym typeface="Roboto Mono Light"/>
              </a:rPr>
              <a:t>time Course</a:t>
            </a:r>
            <a:endParaRPr sz="1100">
              <a:solidFill>
                <a:srgbClr val="333333"/>
              </a:solidFill>
              <a:latin typeface="Roboto Mono Light"/>
              <a:ea typeface="Roboto Mono Light"/>
              <a:cs typeface="Roboto Mono Light"/>
              <a:sym typeface="Roboto Mono Light"/>
            </a:endParaRPr>
          </a:p>
        </p:txBody>
      </p:sp>
      <p:pic>
        <p:nvPicPr>
          <p:cNvPr id="56" name="Google Shape;56;p13"/>
          <p:cNvPicPr preferRelativeResize="0"/>
          <p:nvPr/>
        </p:nvPicPr>
        <p:blipFill>
          <a:blip r:embed="rId4">
            <a:alphaModFix/>
          </a:blip>
          <a:stretch>
            <a:fillRect/>
          </a:stretch>
        </p:blipFill>
        <p:spPr>
          <a:xfrm>
            <a:off x="3786550" y="1000875"/>
            <a:ext cx="1570875" cy="1570875"/>
          </a:xfrm>
          <a:prstGeom prst="rect">
            <a:avLst/>
          </a:prstGeom>
          <a:noFill/>
          <a:ln>
            <a:noFill/>
          </a:ln>
        </p:spPr>
      </p:pic>
      <p:pic>
        <p:nvPicPr>
          <p:cNvPr id="57" name="Google Shape;57;p13"/>
          <p:cNvPicPr preferRelativeResize="0"/>
          <p:nvPr/>
        </p:nvPicPr>
        <p:blipFill>
          <a:blip r:embed="rId5">
            <a:alphaModFix/>
          </a:blip>
          <a:stretch>
            <a:fillRect/>
          </a:stretch>
        </p:blipFill>
        <p:spPr>
          <a:xfrm>
            <a:off x="7298875" y="-1087175"/>
            <a:ext cx="2599849" cy="2803224"/>
          </a:xfrm>
          <a:prstGeom prst="rect">
            <a:avLst/>
          </a:prstGeom>
          <a:noFill/>
          <a:ln>
            <a:noFill/>
          </a:ln>
        </p:spPr>
      </p:pic>
      <p:pic>
        <p:nvPicPr>
          <p:cNvPr id="58" name="Google Shape;58;p13"/>
          <p:cNvPicPr preferRelativeResize="0"/>
          <p:nvPr/>
        </p:nvPicPr>
        <p:blipFill>
          <a:blip r:embed="rId5">
            <a:alphaModFix/>
          </a:blip>
          <a:stretch>
            <a:fill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7886697" y="3908575"/>
            <a:ext cx="1181350" cy="1181325"/>
          </a:xfrm>
          <a:prstGeom prst="rect">
            <a:avLst/>
          </a:prstGeom>
          <a:noFill/>
          <a:ln>
            <a:noFill/>
          </a:ln>
        </p:spPr>
      </p:pic>
      <p:pic>
        <p:nvPicPr>
          <p:cNvPr id="159" name="Google Shape;159;p22"/>
          <p:cNvPicPr preferRelativeResize="0"/>
          <p:nvPr/>
        </p:nvPicPr>
        <p:blipFill>
          <a:blip r:embed="rId4">
            <a:alphaModFix/>
          </a:blip>
          <a:stretch>
            <a:fillRect/>
          </a:stretch>
        </p:blipFill>
        <p:spPr>
          <a:xfrm>
            <a:off x="7298875" y="-1087175"/>
            <a:ext cx="2599849" cy="2803224"/>
          </a:xfrm>
          <a:prstGeom prst="rect">
            <a:avLst/>
          </a:prstGeom>
          <a:noFill/>
          <a:ln>
            <a:noFill/>
          </a:ln>
        </p:spPr>
      </p:pic>
      <p:pic>
        <p:nvPicPr>
          <p:cNvPr id="160" name="Google Shape;160;p22"/>
          <p:cNvPicPr preferRelativeResize="0"/>
          <p:nvPr/>
        </p:nvPicPr>
        <p:blipFill>
          <a:blip r:embed="rId4">
            <a:alphaModFix/>
          </a:blip>
          <a:stretch>
            <a:fillRect/>
          </a:stretch>
        </p:blipFill>
        <p:spPr>
          <a:xfrm>
            <a:off x="-732950" y="3742975"/>
            <a:ext cx="2599849" cy="2803224"/>
          </a:xfrm>
          <a:prstGeom prst="rect">
            <a:avLst/>
          </a:prstGeom>
          <a:noFill/>
          <a:ln>
            <a:noFill/>
          </a:ln>
        </p:spPr>
      </p:pic>
      <p:sp>
        <p:nvSpPr>
          <p:cNvPr id="161" name="Google Shape;161;p22"/>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NEXT STEPS</a:t>
            </a:r>
            <a:endParaRPr b="1" sz="3400">
              <a:latin typeface="Roboto Mono"/>
              <a:ea typeface="Roboto Mono"/>
              <a:cs typeface="Roboto Mono"/>
              <a:sym typeface="Roboto Mono"/>
            </a:endParaRPr>
          </a:p>
        </p:txBody>
      </p:sp>
      <p:sp>
        <p:nvSpPr>
          <p:cNvPr id="162" name="Google Shape;162;p22"/>
          <p:cNvSpPr/>
          <p:nvPr/>
        </p:nvSpPr>
        <p:spPr>
          <a:xfrm>
            <a:off x="602900" y="10349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CONCLUSIONS</a:t>
            </a:r>
            <a:endParaRPr b="1" sz="1800">
              <a:solidFill>
                <a:srgbClr val="F3F3F3"/>
              </a:solidFill>
              <a:latin typeface="Roboto Mono"/>
              <a:ea typeface="Roboto Mono"/>
              <a:cs typeface="Roboto Mono"/>
              <a:sym typeface="Roboto Mono"/>
            </a:endParaRPr>
          </a:p>
        </p:txBody>
      </p:sp>
      <p:sp>
        <p:nvSpPr>
          <p:cNvPr id="163" name="Google Shape;163;p22"/>
          <p:cNvSpPr/>
          <p:nvPr/>
        </p:nvSpPr>
        <p:spPr>
          <a:xfrm>
            <a:off x="602900" y="1438867"/>
            <a:ext cx="6898800" cy="33843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Mono Light"/>
              <a:buChar char="➔"/>
            </a:pPr>
            <a:r>
              <a:rPr lang="it" sz="1200">
                <a:solidFill>
                  <a:schemeClr val="dk1"/>
                </a:solidFill>
                <a:latin typeface="Roboto Mono Light"/>
                <a:ea typeface="Roboto Mono Light"/>
                <a:cs typeface="Roboto Mono Light"/>
                <a:sym typeface="Roboto Mono Light"/>
              </a:rPr>
              <a:t>Analyzing</a:t>
            </a:r>
            <a:r>
              <a:rPr lang="it" sz="1200">
                <a:solidFill>
                  <a:schemeClr val="dk1"/>
                </a:solidFill>
                <a:latin typeface="Roboto Mono Light"/>
                <a:ea typeface="Roboto Mono Light"/>
                <a:cs typeface="Roboto Mono Light"/>
                <a:sym typeface="Roboto Mono Light"/>
              </a:rPr>
              <a:t> and filtering Alumni comments to have a better understanding of datas;</a:t>
            </a:r>
            <a:endParaRPr sz="12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2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200">
              <a:solidFill>
                <a:schemeClr val="dk1"/>
              </a:solidFill>
              <a:latin typeface="Roboto Mono Light"/>
              <a:ea typeface="Roboto Mono Light"/>
              <a:cs typeface="Roboto Mono Light"/>
              <a:sym typeface="Roboto Mono Light"/>
            </a:endParaRPr>
          </a:p>
          <a:p>
            <a:pPr indent="-304800" lvl="0" marL="457200" rtl="0" algn="l">
              <a:spcBef>
                <a:spcPts val="0"/>
              </a:spcBef>
              <a:spcAft>
                <a:spcPts val="0"/>
              </a:spcAft>
              <a:buClr>
                <a:schemeClr val="dk1"/>
              </a:buClr>
              <a:buSzPts val="1200"/>
              <a:buFont typeface="Roboto Mono Light"/>
              <a:buChar char="➔"/>
            </a:pPr>
            <a:r>
              <a:rPr lang="it" sz="1200">
                <a:solidFill>
                  <a:schemeClr val="dk1"/>
                </a:solidFill>
                <a:latin typeface="Roboto Mono Light"/>
                <a:ea typeface="Roboto Mono Light"/>
                <a:cs typeface="Roboto Mono Light"/>
                <a:sym typeface="Roboto Mono Light"/>
              </a:rPr>
              <a:t>To have better analysis of Eduarda's profile, the Badges table could bring </a:t>
            </a:r>
            <a:r>
              <a:rPr lang="it" sz="1200" u="sng">
                <a:solidFill>
                  <a:schemeClr val="dk1"/>
                </a:solidFill>
                <a:latin typeface="Roboto Mono Light"/>
                <a:ea typeface="Roboto Mono Light"/>
                <a:cs typeface="Roboto Mono Light"/>
                <a:sym typeface="Roboto Mono Light"/>
              </a:rPr>
              <a:t>the period that the classes would start</a:t>
            </a:r>
            <a:r>
              <a:rPr lang="it" sz="1200">
                <a:solidFill>
                  <a:schemeClr val="dk1"/>
                </a:solidFill>
                <a:latin typeface="Roboto Mono Light"/>
                <a:ea typeface="Roboto Mono Light"/>
                <a:cs typeface="Roboto Mono Light"/>
                <a:sym typeface="Roboto Mono Light"/>
              </a:rPr>
              <a:t>;</a:t>
            </a:r>
            <a:endParaRPr sz="12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1"/>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sz="1200">
              <a:solidFill>
                <a:schemeClr val="dk1"/>
              </a:solidFill>
              <a:latin typeface="Roboto Mono Light"/>
              <a:ea typeface="Roboto Mono Light"/>
              <a:cs typeface="Roboto Mono Light"/>
              <a:sym typeface="Roboto Mono Light"/>
            </a:endParaRPr>
          </a:p>
          <a:p>
            <a:pPr indent="-304800" lvl="0" marL="457200" rtl="0" algn="l">
              <a:spcBef>
                <a:spcPts val="0"/>
              </a:spcBef>
              <a:spcAft>
                <a:spcPts val="0"/>
              </a:spcAft>
              <a:buClr>
                <a:schemeClr val="dk1"/>
              </a:buClr>
              <a:buSzPts val="1200"/>
              <a:buChar char="➔"/>
            </a:pPr>
            <a:r>
              <a:rPr lang="it" sz="1200">
                <a:solidFill>
                  <a:schemeClr val="dk1"/>
                </a:solidFill>
                <a:latin typeface="Roboto Mono Light"/>
                <a:ea typeface="Roboto Mono Light"/>
                <a:cs typeface="Roboto Mono Light"/>
                <a:sym typeface="Roboto Mono Light"/>
              </a:rPr>
              <a:t>The comments table could also have a column specifying which city the person filled in from</a:t>
            </a:r>
            <a:r>
              <a:rPr lang="it"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Font typeface="Roboto Mono Light"/>
              <a:buChar char="➔"/>
            </a:pPr>
            <a:r>
              <a:rPr lang="it" sz="1200">
                <a:solidFill>
                  <a:schemeClr val="dk1"/>
                </a:solidFill>
                <a:latin typeface="Roboto Mono Light"/>
                <a:ea typeface="Roboto Mono Light"/>
                <a:cs typeface="Roboto Mono Light"/>
                <a:sym typeface="Roboto Mono Light"/>
              </a:rPr>
              <a:t>And to have more options, add more school could be more interesting;</a:t>
            </a:r>
            <a:endParaRPr sz="12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200">
              <a:solidFill>
                <a:schemeClr val="dk1"/>
              </a:solidFill>
              <a:latin typeface="Roboto Mono Light"/>
              <a:ea typeface="Roboto Mono Light"/>
              <a:cs typeface="Roboto Mono Light"/>
              <a:sym typeface="Roboto Mono Light"/>
            </a:endParaRPr>
          </a:p>
          <a:p>
            <a:pPr indent="-304800" lvl="0" marL="457200" rtl="0" algn="l">
              <a:spcBef>
                <a:spcPts val="0"/>
              </a:spcBef>
              <a:spcAft>
                <a:spcPts val="0"/>
              </a:spcAft>
              <a:buClr>
                <a:schemeClr val="dk1"/>
              </a:buClr>
              <a:buSzPts val="1200"/>
              <a:buFont typeface="Roboto Mono Light"/>
              <a:buChar char="➔"/>
            </a:pPr>
            <a:r>
              <a:rPr lang="it" sz="1200">
                <a:solidFill>
                  <a:schemeClr val="dk1"/>
                </a:solidFill>
                <a:latin typeface="Roboto Mono Light"/>
                <a:ea typeface="Roboto Mono Light"/>
                <a:cs typeface="Roboto Mono Light"/>
                <a:sym typeface="Roboto Mono Light"/>
              </a:rPr>
              <a:t>Create more </a:t>
            </a:r>
            <a:r>
              <a:rPr lang="it" sz="1200">
                <a:solidFill>
                  <a:schemeClr val="dk1"/>
                </a:solidFill>
                <a:latin typeface="Roboto Mono Light"/>
                <a:ea typeface="Roboto Mono Light"/>
                <a:cs typeface="Roboto Mono Light"/>
                <a:sym typeface="Roboto Mono Light"/>
              </a:rPr>
              <a:t>customized</a:t>
            </a:r>
            <a:r>
              <a:rPr lang="it" sz="1200">
                <a:solidFill>
                  <a:schemeClr val="dk1"/>
                </a:solidFill>
                <a:latin typeface="Roboto Mono Light"/>
                <a:ea typeface="Roboto Mono Light"/>
                <a:cs typeface="Roboto Mono Light"/>
                <a:sym typeface="Roboto Mono Light"/>
              </a:rPr>
              <a:t> </a:t>
            </a:r>
            <a:r>
              <a:rPr lang="it" sz="1200">
                <a:solidFill>
                  <a:schemeClr val="dk1"/>
                </a:solidFill>
                <a:latin typeface="Roboto Mono Light"/>
                <a:ea typeface="Roboto Mono Light"/>
                <a:cs typeface="Roboto Mono Light"/>
                <a:sym typeface="Roboto Mono Light"/>
              </a:rPr>
              <a:t>profiles</a:t>
            </a:r>
            <a:r>
              <a:rPr lang="it" sz="1200">
                <a:solidFill>
                  <a:schemeClr val="dk1"/>
                </a:solidFill>
                <a:latin typeface="Roboto Mono Light"/>
                <a:ea typeface="Roboto Mono Light"/>
                <a:cs typeface="Roboto Mono Light"/>
                <a:sym typeface="Roboto Mono Light"/>
              </a:rPr>
              <a:t>.</a:t>
            </a:r>
            <a:endParaRPr sz="12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2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200">
              <a:solidFill>
                <a:srgbClr val="2DC5FA"/>
              </a:solidFill>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23"/>
          <p:cNvSpPr txBox="1"/>
          <p:nvPr/>
        </p:nvSpPr>
        <p:spPr>
          <a:xfrm>
            <a:off x="2187288" y="2571750"/>
            <a:ext cx="4769400" cy="585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it" sz="2800">
                <a:latin typeface="Roboto Mono"/>
                <a:ea typeface="Roboto Mono"/>
                <a:cs typeface="Roboto Mono"/>
                <a:sym typeface="Roboto Mono"/>
              </a:rPr>
              <a:t>ANY QUESTION?</a:t>
            </a:r>
            <a:endParaRPr b="1" sz="2800">
              <a:solidFill>
                <a:srgbClr val="000000"/>
              </a:solidFill>
              <a:latin typeface="Roboto Mono"/>
              <a:ea typeface="Roboto Mono"/>
              <a:cs typeface="Roboto Mono"/>
              <a:sym typeface="Roboto Mono"/>
            </a:endParaRPr>
          </a:p>
        </p:txBody>
      </p:sp>
      <p:sp>
        <p:nvSpPr>
          <p:cNvPr id="169" name="Google Shape;169;p23"/>
          <p:cNvSpPr txBox="1"/>
          <p:nvPr/>
        </p:nvSpPr>
        <p:spPr>
          <a:xfrm>
            <a:off x="1975663" y="3557525"/>
            <a:ext cx="5192700" cy="88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333333"/>
                </a:solidFill>
                <a:latin typeface="Roboto Mono"/>
                <a:ea typeface="Roboto Mono"/>
                <a:cs typeface="Roboto Mono"/>
                <a:sym typeface="Roboto Mono"/>
              </a:rPr>
              <a:t>THANK YOU!</a:t>
            </a:r>
            <a:endParaRPr>
              <a:solidFill>
                <a:srgbClr val="333333"/>
              </a:solidFill>
              <a:latin typeface="Roboto Mono"/>
              <a:ea typeface="Roboto Mono"/>
              <a:cs typeface="Roboto Mono"/>
              <a:sym typeface="Roboto Mono"/>
            </a:endParaRPr>
          </a:p>
          <a:p>
            <a:pPr indent="0" lvl="0" marL="0" rtl="0" algn="ctr">
              <a:spcBef>
                <a:spcPts val="0"/>
              </a:spcBef>
              <a:spcAft>
                <a:spcPts val="0"/>
              </a:spcAft>
              <a:buNone/>
            </a:pPr>
            <a:r>
              <a:t/>
            </a:r>
            <a:endParaRPr>
              <a:solidFill>
                <a:srgbClr val="333333"/>
              </a:solidFill>
              <a:latin typeface="Roboto Mono"/>
              <a:ea typeface="Roboto Mono"/>
              <a:cs typeface="Roboto Mono"/>
              <a:sym typeface="Roboto Mono"/>
            </a:endParaRPr>
          </a:p>
          <a:p>
            <a:pPr indent="0" lvl="0" marL="0" rtl="0" algn="ctr">
              <a:spcBef>
                <a:spcPts val="0"/>
              </a:spcBef>
              <a:spcAft>
                <a:spcPts val="0"/>
              </a:spcAft>
              <a:buNone/>
            </a:pPr>
            <a:r>
              <a:rPr lang="it" sz="1100">
                <a:solidFill>
                  <a:srgbClr val="333333"/>
                </a:solidFill>
                <a:latin typeface="Roboto Mono Light"/>
                <a:ea typeface="Roboto Mono Light"/>
                <a:cs typeface="Roboto Mono Light"/>
                <a:sym typeface="Roboto Mono Light"/>
              </a:rPr>
              <a:t>Data Analytics</a:t>
            </a:r>
            <a:endParaRPr sz="1100">
              <a:solidFill>
                <a:srgbClr val="333333"/>
              </a:solidFill>
              <a:latin typeface="Roboto Mono Light"/>
              <a:ea typeface="Roboto Mono Light"/>
              <a:cs typeface="Roboto Mono Light"/>
              <a:sym typeface="Roboto Mono Light"/>
            </a:endParaRPr>
          </a:p>
          <a:p>
            <a:pPr indent="0" lvl="0" marL="0" rtl="0" algn="ctr">
              <a:spcBef>
                <a:spcPts val="0"/>
              </a:spcBef>
              <a:spcAft>
                <a:spcPts val="0"/>
              </a:spcAft>
              <a:buNone/>
            </a:pPr>
            <a:r>
              <a:rPr lang="it" sz="1100">
                <a:solidFill>
                  <a:srgbClr val="333333"/>
                </a:solidFill>
                <a:latin typeface="Roboto Mono Light"/>
                <a:ea typeface="Roboto Mono Light"/>
                <a:cs typeface="Roboto Mono Light"/>
                <a:sym typeface="Roboto Mono Light"/>
              </a:rPr>
              <a:t>Part-time Course</a:t>
            </a:r>
            <a:endParaRPr sz="1100">
              <a:solidFill>
                <a:srgbClr val="333333"/>
              </a:solidFill>
              <a:latin typeface="Roboto Mono Light"/>
              <a:ea typeface="Roboto Mono Light"/>
              <a:cs typeface="Roboto Mono Light"/>
              <a:sym typeface="Roboto Mono Light"/>
            </a:endParaRPr>
          </a:p>
        </p:txBody>
      </p:sp>
      <p:pic>
        <p:nvPicPr>
          <p:cNvPr id="170" name="Google Shape;170;p23"/>
          <p:cNvPicPr preferRelativeResize="0"/>
          <p:nvPr/>
        </p:nvPicPr>
        <p:blipFill>
          <a:blip r:embed="rId4">
            <a:alphaModFix/>
          </a:blip>
          <a:stretch>
            <a:fillRect/>
          </a:stretch>
        </p:blipFill>
        <p:spPr>
          <a:xfrm>
            <a:off x="3786563" y="1000875"/>
            <a:ext cx="1570875" cy="1570875"/>
          </a:xfrm>
          <a:prstGeom prst="rect">
            <a:avLst/>
          </a:prstGeom>
          <a:noFill/>
          <a:ln>
            <a:noFill/>
          </a:ln>
        </p:spPr>
      </p:pic>
      <p:pic>
        <p:nvPicPr>
          <p:cNvPr id="171" name="Google Shape;171;p23"/>
          <p:cNvPicPr preferRelativeResize="0"/>
          <p:nvPr/>
        </p:nvPicPr>
        <p:blipFill>
          <a:blip r:embed="rId5">
            <a:alphaModFix/>
          </a:blip>
          <a:stretch>
            <a:fillRect/>
          </a:stretch>
        </p:blipFill>
        <p:spPr>
          <a:xfrm>
            <a:off x="7298875" y="-1087175"/>
            <a:ext cx="2599849" cy="2803224"/>
          </a:xfrm>
          <a:prstGeom prst="rect">
            <a:avLst/>
          </a:prstGeom>
          <a:noFill/>
          <a:ln>
            <a:noFill/>
          </a:ln>
        </p:spPr>
      </p:pic>
      <p:pic>
        <p:nvPicPr>
          <p:cNvPr id="172" name="Google Shape;172;p23"/>
          <p:cNvPicPr preferRelativeResize="0"/>
          <p:nvPr/>
        </p:nvPicPr>
        <p:blipFill>
          <a:blip r:embed="rId5">
            <a:alphaModFix/>
          </a:blip>
          <a:stretch>
            <a:fillRect/>
          </a:stretch>
        </p:blipFill>
        <p:spPr>
          <a:xfrm>
            <a:off x="-732950" y="3742975"/>
            <a:ext cx="2599849" cy="2803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886697" y="3908575"/>
            <a:ext cx="1181350" cy="1181325"/>
          </a:xfrm>
          <a:prstGeom prst="rect">
            <a:avLst/>
          </a:prstGeom>
          <a:noFill/>
          <a:ln>
            <a:noFill/>
          </a:ln>
        </p:spPr>
      </p:pic>
      <p:sp>
        <p:nvSpPr>
          <p:cNvPr id="64" name="Google Shape;64;p14"/>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MISSION</a:t>
            </a:r>
            <a:endParaRPr b="1" sz="3400">
              <a:latin typeface="Roboto Mono"/>
              <a:ea typeface="Roboto Mono"/>
              <a:cs typeface="Roboto Mono"/>
              <a:sym typeface="Roboto Mono"/>
            </a:endParaRPr>
          </a:p>
        </p:txBody>
      </p:sp>
      <p:sp>
        <p:nvSpPr>
          <p:cNvPr id="65" name="Google Shape;65;p14"/>
          <p:cNvSpPr txBox="1"/>
          <p:nvPr/>
        </p:nvSpPr>
        <p:spPr>
          <a:xfrm>
            <a:off x="460775" y="3396850"/>
            <a:ext cx="7779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2000">
                <a:latin typeface="Roboto Mono Light"/>
                <a:ea typeface="Roboto Mono Light"/>
                <a:cs typeface="Roboto Mono Light"/>
                <a:sym typeface="Roboto Mono Light"/>
              </a:rPr>
              <a:t>CONNECT POTENTIAL STUDENTS TO THE RIGHT TECH SCHOOL TO LEVERAGE THEIR PROFESSIONAL FUTURE</a:t>
            </a:r>
            <a:endParaRPr sz="2000">
              <a:latin typeface="Roboto Mono Light"/>
              <a:ea typeface="Roboto Mono Light"/>
              <a:cs typeface="Roboto Mono Light"/>
              <a:sym typeface="Roboto Mono Light"/>
            </a:endParaRPr>
          </a:p>
        </p:txBody>
      </p:sp>
      <p:pic>
        <p:nvPicPr>
          <p:cNvPr id="66" name="Google Shape;66;p14"/>
          <p:cNvPicPr preferRelativeResize="0"/>
          <p:nvPr/>
        </p:nvPicPr>
        <p:blipFill>
          <a:blip r:embed="rId4">
            <a:alphaModFix/>
          </a:blip>
          <a:stretch>
            <a:fillRect/>
          </a:stretch>
        </p:blipFill>
        <p:spPr>
          <a:xfrm>
            <a:off x="7298875" y="-1087175"/>
            <a:ext cx="2599849" cy="2803224"/>
          </a:xfrm>
          <a:prstGeom prst="rect">
            <a:avLst/>
          </a:prstGeom>
          <a:noFill/>
          <a:ln>
            <a:noFill/>
          </a:ln>
        </p:spPr>
      </p:pic>
      <p:pic>
        <p:nvPicPr>
          <p:cNvPr id="67" name="Google Shape;67;p14"/>
          <p:cNvPicPr preferRelativeResize="0"/>
          <p:nvPr/>
        </p:nvPicPr>
        <p:blipFill>
          <a:blip r:embed="rId4">
            <a:alphaModFix/>
          </a:blip>
          <a:stretch>
            <a:fillRect/>
          </a:stretch>
        </p:blipFill>
        <p:spPr>
          <a:xfrm>
            <a:off x="-732950" y="3742975"/>
            <a:ext cx="2599849" cy="2803224"/>
          </a:xfrm>
          <a:prstGeom prst="rect">
            <a:avLst/>
          </a:prstGeom>
          <a:noFill/>
          <a:ln>
            <a:noFill/>
          </a:ln>
        </p:spPr>
      </p:pic>
      <p:pic>
        <p:nvPicPr>
          <p:cNvPr id="68" name="Google Shape;68;p14"/>
          <p:cNvPicPr preferRelativeResize="0"/>
          <p:nvPr/>
        </p:nvPicPr>
        <p:blipFill rotWithShape="1">
          <a:blip r:embed="rId5">
            <a:alphaModFix/>
          </a:blip>
          <a:srcRect b="3688" l="0" r="0" t="0"/>
          <a:stretch/>
        </p:blipFill>
        <p:spPr>
          <a:xfrm>
            <a:off x="3448413" y="1171150"/>
            <a:ext cx="2050675" cy="19968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7298875" y="-1087175"/>
            <a:ext cx="2599849" cy="2803224"/>
          </a:xfrm>
          <a:prstGeom prst="rect">
            <a:avLst/>
          </a:prstGeom>
          <a:noFill/>
          <a:ln>
            <a:noFill/>
          </a:ln>
        </p:spPr>
      </p:pic>
      <p:pic>
        <p:nvPicPr>
          <p:cNvPr id="74" name="Google Shape;74;p15"/>
          <p:cNvPicPr preferRelativeResize="0"/>
          <p:nvPr/>
        </p:nvPicPr>
        <p:blipFill>
          <a:blip r:embed="rId4">
            <a:alphaModFix/>
          </a:blip>
          <a:stretch>
            <a:fillRect/>
          </a:stretch>
        </p:blipFill>
        <p:spPr>
          <a:xfrm>
            <a:off x="7886697" y="3908575"/>
            <a:ext cx="1181350" cy="1181325"/>
          </a:xfrm>
          <a:prstGeom prst="rect">
            <a:avLst/>
          </a:prstGeom>
          <a:noFill/>
          <a:ln>
            <a:noFill/>
          </a:ln>
        </p:spPr>
      </p:pic>
      <p:pic>
        <p:nvPicPr>
          <p:cNvPr id="75" name="Google Shape;75;p15"/>
          <p:cNvPicPr preferRelativeResize="0"/>
          <p:nvPr/>
        </p:nvPicPr>
        <p:blipFill>
          <a:blip r:embed="rId3">
            <a:alphaModFix/>
          </a:blip>
          <a:stretch>
            <a:fillRect/>
          </a:stretch>
        </p:blipFill>
        <p:spPr>
          <a:xfrm>
            <a:off x="-732950" y="3742975"/>
            <a:ext cx="2599849" cy="2803224"/>
          </a:xfrm>
          <a:prstGeom prst="rect">
            <a:avLst/>
          </a:prstGeom>
          <a:noFill/>
          <a:ln>
            <a:noFill/>
          </a:ln>
        </p:spPr>
      </p:pic>
      <p:sp>
        <p:nvSpPr>
          <p:cNvPr id="76" name="Google Shape;76;p15"/>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TECHNICAL</a:t>
            </a:r>
            <a:endParaRPr b="1" sz="3400">
              <a:latin typeface="Roboto Mono"/>
              <a:ea typeface="Roboto Mono"/>
              <a:cs typeface="Roboto Mono"/>
              <a:sym typeface="Roboto Mono"/>
            </a:endParaRPr>
          </a:p>
        </p:txBody>
      </p:sp>
      <p:pic>
        <p:nvPicPr>
          <p:cNvPr id="77" name="Google Shape;77;p15"/>
          <p:cNvPicPr preferRelativeResize="0"/>
          <p:nvPr/>
        </p:nvPicPr>
        <p:blipFill>
          <a:blip r:embed="rId5">
            <a:alphaModFix/>
          </a:blip>
          <a:stretch>
            <a:fillRect/>
          </a:stretch>
        </p:blipFill>
        <p:spPr>
          <a:xfrm>
            <a:off x="4404525" y="2221525"/>
            <a:ext cx="9525" cy="9525"/>
          </a:xfrm>
          <a:prstGeom prst="rect">
            <a:avLst/>
          </a:prstGeom>
          <a:noFill/>
          <a:ln>
            <a:noFill/>
          </a:ln>
        </p:spPr>
      </p:pic>
      <p:sp>
        <p:nvSpPr>
          <p:cNvPr id="78" name="Google Shape;78;p15"/>
          <p:cNvSpPr/>
          <p:nvPr/>
        </p:nvSpPr>
        <p:spPr>
          <a:xfrm>
            <a:off x="602900" y="1844697"/>
            <a:ext cx="2460900" cy="25263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it" sz="1300">
                <a:solidFill>
                  <a:srgbClr val="2DC5FA"/>
                </a:solidFill>
                <a:latin typeface="Roboto Mono Light"/>
                <a:ea typeface="Roboto Mono Light"/>
                <a:cs typeface="Roboto Mono Light"/>
                <a:sym typeface="Roboto Mono Light"/>
              </a:rPr>
              <a:t>Connecting </a:t>
            </a:r>
            <a:endParaRPr sz="1300">
              <a:solidFill>
                <a:srgbClr val="2DC5FA"/>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rPr lang="it" sz="1300">
                <a:solidFill>
                  <a:srgbClr val="2DC5FA"/>
                </a:solidFill>
                <a:latin typeface="Roboto Mono Light"/>
                <a:ea typeface="Roboto Mono Light"/>
                <a:cs typeface="Roboto Mono Light"/>
                <a:sym typeface="Roboto Mono Light"/>
              </a:rPr>
              <a:t>Python to SQL</a:t>
            </a:r>
            <a:endParaRPr sz="1300">
              <a:solidFill>
                <a:srgbClr val="2DC5FA"/>
              </a:solidFill>
              <a:latin typeface="Roboto Mono Light"/>
              <a:ea typeface="Roboto Mono Light"/>
              <a:cs typeface="Roboto Mono Light"/>
              <a:sym typeface="Roboto Mono Light"/>
            </a:endParaRPr>
          </a:p>
          <a:p>
            <a:pPr indent="0" lvl="0" marL="0" rtl="0" algn="l">
              <a:lnSpc>
                <a:spcPct val="150000"/>
              </a:lnSpc>
              <a:spcBef>
                <a:spcPts val="0"/>
              </a:spcBef>
              <a:spcAft>
                <a:spcPts val="0"/>
              </a:spcAft>
              <a:buNone/>
            </a:pPr>
            <a:r>
              <a:t/>
            </a:r>
            <a:endParaRPr sz="1100">
              <a:solidFill>
                <a:srgbClr val="2DC5FA"/>
              </a:solidFill>
              <a:latin typeface="Roboto Medium"/>
              <a:ea typeface="Roboto Medium"/>
              <a:cs typeface="Roboto Medium"/>
              <a:sym typeface="Roboto Medium"/>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mysql.connector</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pymysql</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sqlalchemy</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Clr>
                <a:srgbClr val="000000"/>
              </a:buClr>
              <a:buSzPts val="1100"/>
              <a:buFont typeface="Arial"/>
              <a:buNone/>
            </a:pPr>
            <a:r>
              <a:t/>
            </a:r>
            <a:endParaRPr sz="1100">
              <a:solidFill>
                <a:srgbClr val="2DC5FA"/>
              </a:solidFill>
              <a:latin typeface="Roboto Medium"/>
              <a:ea typeface="Roboto Medium"/>
              <a:cs typeface="Roboto Medium"/>
              <a:sym typeface="Roboto Medium"/>
            </a:endParaRPr>
          </a:p>
        </p:txBody>
      </p:sp>
      <p:sp>
        <p:nvSpPr>
          <p:cNvPr id="79" name="Google Shape;79;p15"/>
          <p:cNvSpPr/>
          <p:nvPr/>
        </p:nvSpPr>
        <p:spPr>
          <a:xfrm>
            <a:off x="602900" y="12635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 CONNECTION</a:t>
            </a:r>
            <a:endParaRPr b="1" sz="1800">
              <a:solidFill>
                <a:srgbClr val="F3F3F3"/>
              </a:solidFill>
              <a:latin typeface="Roboto Mono"/>
              <a:ea typeface="Roboto Mono"/>
              <a:cs typeface="Roboto Mono"/>
              <a:sym typeface="Roboto Mono"/>
            </a:endParaRPr>
          </a:p>
        </p:txBody>
      </p:sp>
      <p:sp>
        <p:nvSpPr>
          <p:cNvPr id="80" name="Google Shape;80;p15"/>
          <p:cNvSpPr/>
          <p:nvPr/>
        </p:nvSpPr>
        <p:spPr>
          <a:xfrm>
            <a:off x="3341550" y="1844697"/>
            <a:ext cx="2460900" cy="25263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D</a:t>
            </a:r>
            <a:r>
              <a:rPr lang="it" sz="1300">
                <a:solidFill>
                  <a:schemeClr val="dk1"/>
                </a:solidFill>
                <a:latin typeface="Roboto Mono Light"/>
                <a:ea typeface="Roboto Mono Light"/>
                <a:cs typeface="Roboto Mono Light"/>
                <a:sym typeface="Roboto Mono Light"/>
              </a:rPr>
              <a:t>rop columns</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Rename columns</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Clr>
                <a:schemeClr val="dk1"/>
              </a:buClr>
              <a:buSzPts val="1100"/>
              <a:buFont typeface="Arial"/>
              <a:buNone/>
            </a:pPr>
            <a:r>
              <a:t/>
            </a:r>
            <a:endParaRPr sz="1100">
              <a:solidFill>
                <a:srgbClr val="2DC5FA"/>
              </a:solidFill>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l">
              <a:lnSpc>
                <a:spcPct val="150000"/>
              </a:lnSpc>
              <a:spcBef>
                <a:spcPts val="0"/>
              </a:spcBef>
              <a:spcAft>
                <a:spcPts val="0"/>
              </a:spcAft>
              <a:buNone/>
            </a:pPr>
            <a:r>
              <a:t/>
            </a:r>
            <a:endParaRPr sz="1100">
              <a:latin typeface="Roboto Medium"/>
              <a:ea typeface="Roboto Medium"/>
              <a:cs typeface="Roboto Medium"/>
              <a:sym typeface="Roboto Medium"/>
            </a:endParaRPr>
          </a:p>
        </p:txBody>
      </p:sp>
      <p:sp>
        <p:nvSpPr>
          <p:cNvPr id="81" name="Google Shape;81;p15"/>
          <p:cNvSpPr/>
          <p:nvPr/>
        </p:nvSpPr>
        <p:spPr>
          <a:xfrm>
            <a:off x="3341550" y="12635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DATA MANIPULATING</a:t>
            </a:r>
            <a:endParaRPr b="1" sz="1800">
              <a:solidFill>
                <a:srgbClr val="F3F3F3"/>
              </a:solidFill>
              <a:latin typeface="Roboto Mono"/>
              <a:ea typeface="Roboto Mono"/>
              <a:cs typeface="Roboto Mono"/>
              <a:sym typeface="Roboto Mono"/>
            </a:endParaRPr>
          </a:p>
        </p:txBody>
      </p:sp>
      <p:sp>
        <p:nvSpPr>
          <p:cNvPr id="82" name="Google Shape;82;p15"/>
          <p:cNvSpPr/>
          <p:nvPr/>
        </p:nvSpPr>
        <p:spPr>
          <a:xfrm>
            <a:off x="6080200" y="1844550"/>
            <a:ext cx="2460900" cy="24792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Fill null values</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Cleaned junky strings</a:t>
            </a:r>
            <a:endParaRPr sz="1100">
              <a:solidFill>
                <a:srgbClr val="2DC5FA"/>
              </a:solidFill>
              <a:latin typeface="Roboto Medium"/>
              <a:ea typeface="Roboto Medium"/>
              <a:cs typeface="Roboto Medium"/>
              <a:sym typeface="Roboto Medium"/>
            </a:endParaRPr>
          </a:p>
        </p:txBody>
      </p:sp>
      <p:sp>
        <p:nvSpPr>
          <p:cNvPr id="83" name="Google Shape;83;p15"/>
          <p:cNvSpPr/>
          <p:nvPr/>
        </p:nvSpPr>
        <p:spPr>
          <a:xfrm>
            <a:off x="6080200" y="12635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DATA CLEANING</a:t>
            </a:r>
            <a:endParaRPr b="1" sz="1800">
              <a:solidFill>
                <a:srgbClr val="F3F3F3"/>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7298875" y="-1087175"/>
            <a:ext cx="2599849" cy="2803224"/>
          </a:xfrm>
          <a:prstGeom prst="rect">
            <a:avLst/>
          </a:prstGeom>
          <a:noFill/>
          <a:ln>
            <a:noFill/>
          </a:ln>
        </p:spPr>
      </p:pic>
      <p:pic>
        <p:nvPicPr>
          <p:cNvPr id="89" name="Google Shape;89;p16"/>
          <p:cNvPicPr preferRelativeResize="0"/>
          <p:nvPr/>
        </p:nvPicPr>
        <p:blipFill>
          <a:blip r:embed="rId4">
            <a:alphaModFix/>
          </a:blip>
          <a:stretch>
            <a:fillRect/>
          </a:stretch>
        </p:blipFill>
        <p:spPr>
          <a:xfrm>
            <a:off x="7886697" y="3908575"/>
            <a:ext cx="1181350" cy="1181325"/>
          </a:xfrm>
          <a:prstGeom prst="rect">
            <a:avLst/>
          </a:prstGeom>
          <a:noFill/>
          <a:ln>
            <a:noFill/>
          </a:ln>
        </p:spPr>
      </p:pic>
      <p:pic>
        <p:nvPicPr>
          <p:cNvPr id="90" name="Google Shape;90;p16"/>
          <p:cNvPicPr preferRelativeResize="0"/>
          <p:nvPr/>
        </p:nvPicPr>
        <p:blipFill>
          <a:blip r:embed="rId3">
            <a:alphaModFix/>
          </a:blip>
          <a:stretch>
            <a:fillRect/>
          </a:stretch>
        </p:blipFill>
        <p:spPr>
          <a:xfrm>
            <a:off x="-732950" y="3742975"/>
            <a:ext cx="2599849" cy="2803224"/>
          </a:xfrm>
          <a:prstGeom prst="rect">
            <a:avLst/>
          </a:prstGeom>
          <a:noFill/>
          <a:ln>
            <a:noFill/>
          </a:ln>
        </p:spPr>
      </p:pic>
      <p:sp>
        <p:nvSpPr>
          <p:cNvPr id="91" name="Google Shape;91;p16"/>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SCHEMA</a:t>
            </a:r>
            <a:endParaRPr b="1" sz="3400">
              <a:latin typeface="Roboto Mono"/>
              <a:ea typeface="Roboto Mono"/>
              <a:cs typeface="Roboto Mono"/>
              <a:sym typeface="Roboto Mono"/>
            </a:endParaRPr>
          </a:p>
        </p:txBody>
      </p:sp>
      <p:pic>
        <p:nvPicPr>
          <p:cNvPr id="92" name="Google Shape;92;p16"/>
          <p:cNvPicPr preferRelativeResize="0"/>
          <p:nvPr/>
        </p:nvPicPr>
        <p:blipFill>
          <a:blip r:embed="rId5">
            <a:alphaModFix/>
          </a:blip>
          <a:stretch>
            <a:fillRect/>
          </a:stretch>
        </p:blipFill>
        <p:spPr>
          <a:xfrm>
            <a:off x="1892550" y="1018750"/>
            <a:ext cx="5162400" cy="4103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1570050" y="1061950"/>
            <a:ext cx="2700000" cy="3708000"/>
          </a:xfrm>
          <a:prstGeom prst="wedgeRectCallout">
            <a:avLst>
              <a:gd fmla="val -72172" name="adj1"/>
              <a:gd fmla="val 7625" name="adj2"/>
            </a:avLst>
          </a:prstGeom>
          <a:solidFill>
            <a:srgbClr val="64C3F5">
              <a:alpha val="6563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it" sz="1200">
                <a:solidFill>
                  <a:schemeClr val="lt1"/>
                </a:solidFill>
                <a:latin typeface="Roboto Mono Light"/>
                <a:ea typeface="Roboto Mono Light"/>
                <a:cs typeface="Roboto Mono Light"/>
                <a:sym typeface="Roboto Mono Light"/>
              </a:rPr>
              <a:t>Andrea is Support Engineer at Microsoft, 29 years old, he is looking for a course to change his career within the company. He is very interested in the area of intelligence and data engineering. However, he has many responsibilities and cannot dedicate himself exclusively to the course, but he wants to study at the best school.</a:t>
            </a:r>
            <a:endParaRPr sz="1200">
              <a:solidFill>
                <a:schemeClr val="dk1"/>
              </a:solidFill>
              <a:latin typeface="Roboto Mono Light"/>
              <a:ea typeface="Roboto Mono Light"/>
              <a:cs typeface="Roboto Mono Light"/>
              <a:sym typeface="Roboto Mono Light"/>
            </a:endParaRPr>
          </a:p>
        </p:txBody>
      </p:sp>
      <p:sp>
        <p:nvSpPr>
          <p:cNvPr id="98" name="Google Shape;98;p17"/>
          <p:cNvSpPr/>
          <p:nvPr/>
        </p:nvSpPr>
        <p:spPr>
          <a:xfrm>
            <a:off x="6118375" y="1061950"/>
            <a:ext cx="2700000" cy="3708000"/>
          </a:xfrm>
          <a:prstGeom prst="wedgeRectCallout">
            <a:avLst>
              <a:gd fmla="val -76561" name="adj1"/>
              <a:gd fmla="val 8699" name="adj2"/>
            </a:avLst>
          </a:prstGeom>
          <a:solidFill>
            <a:srgbClr val="64C3F5">
              <a:alpha val="65630"/>
            </a:srgbClr>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it" sz="1200">
                <a:solidFill>
                  <a:schemeClr val="lt1"/>
                </a:solidFill>
                <a:latin typeface="Roboto Mono Light"/>
                <a:ea typeface="Roboto Mono Light"/>
                <a:cs typeface="Roboto Mono Light"/>
                <a:sym typeface="Roboto Mono Light"/>
              </a:rPr>
              <a:t>Eduarda just left the university, she is 22 years old. She graduated in design, but she doesn't want to do a master's degree right now. She loves digital product design and has a dream to make life easier for users. She is looking for a UX/UI course outside Portugal, so she can learn, get a job as soon as she finishes, make new friends from other countries and enjoy w</a:t>
            </a:r>
            <a:r>
              <a:rPr lang="it" sz="1200">
                <a:solidFill>
                  <a:schemeClr val="lt1"/>
                </a:solidFill>
                <a:latin typeface="Roboto Mono Light"/>
                <a:ea typeface="Roboto Mono Light"/>
                <a:cs typeface="Roboto Mono Light"/>
                <a:sym typeface="Roboto Mono Light"/>
              </a:rPr>
              <a:t>arm country.</a:t>
            </a:r>
            <a:endParaRPr sz="1200">
              <a:solidFill>
                <a:schemeClr val="lt1"/>
              </a:solidFill>
              <a:latin typeface="Roboto Mono Light"/>
              <a:ea typeface="Roboto Mono Light"/>
              <a:cs typeface="Roboto Mono Light"/>
              <a:sym typeface="Roboto Mono Light"/>
            </a:endParaRPr>
          </a:p>
        </p:txBody>
      </p:sp>
      <p:pic>
        <p:nvPicPr>
          <p:cNvPr id="99" name="Google Shape;99;p17"/>
          <p:cNvPicPr preferRelativeResize="0"/>
          <p:nvPr/>
        </p:nvPicPr>
        <p:blipFill>
          <a:blip r:embed="rId3">
            <a:alphaModFix/>
          </a:blip>
          <a:stretch>
            <a:fillRect/>
          </a:stretch>
        </p:blipFill>
        <p:spPr>
          <a:xfrm>
            <a:off x="7298875" y="-1087175"/>
            <a:ext cx="2599849" cy="2803224"/>
          </a:xfrm>
          <a:prstGeom prst="rect">
            <a:avLst/>
          </a:prstGeom>
          <a:noFill/>
          <a:ln>
            <a:noFill/>
          </a:ln>
        </p:spPr>
      </p:pic>
      <p:pic>
        <p:nvPicPr>
          <p:cNvPr id="100" name="Google Shape;100;p17"/>
          <p:cNvPicPr preferRelativeResize="0"/>
          <p:nvPr/>
        </p:nvPicPr>
        <p:blipFill>
          <a:blip r:embed="rId3">
            <a:alphaModFix/>
          </a:blip>
          <a:stretch>
            <a:fillRect/>
          </a:stretch>
        </p:blipFill>
        <p:spPr>
          <a:xfrm>
            <a:off x="-620900" y="3742975"/>
            <a:ext cx="2599849" cy="2803224"/>
          </a:xfrm>
          <a:prstGeom prst="rect">
            <a:avLst/>
          </a:prstGeom>
          <a:noFill/>
          <a:ln>
            <a:noFill/>
          </a:ln>
        </p:spPr>
      </p:pic>
      <p:sp>
        <p:nvSpPr>
          <p:cNvPr id="101" name="Google Shape;101;p17"/>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STUDENT PROFILES</a:t>
            </a:r>
            <a:endParaRPr b="1" sz="3400">
              <a:latin typeface="Roboto Mono"/>
              <a:ea typeface="Roboto Mono"/>
              <a:cs typeface="Roboto Mono"/>
              <a:sym typeface="Roboto Mono"/>
            </a:endParaRPr>
          </a:p>
        </p:txBody>
      </p:sp>
      <p:pic>
        <p:nvPicPr>
          <p:cNvPr id="102" name="Google Shape;102;p17"/>
          <p:cNvPicPr preferRelativeResize="0"/>
          <p:nvPr/>
        </p:nvPicPr>
        <p:blipFill rotWithShape="1">
          <a:blip r:embed="rId4">
            <a:alphaModFix/>
          </a:blip>
          <a:srcRect b="14361" l="2543" r="2543" t="0"/>
          <a:stretch/>
        </p:blipFill>
        <p:spPr>
          <a:xfrm>
            <a:off x="4570663" y="2111875"/>
            <a:ext cx="1181400" cy="1181400"/>
          </a:xfrm>
          <a:prstGeom prst="ellipse">
            <a:avLst/>
          </a:prstGeom>
          <a:noFill/>
          <a:ln cap="flat" cmpd="sng" w="38100">
            <a:solidFill>
              <a:schemeClr val="lt1"/>
            </a:solidFill>
            <a:prstDash val="solid"/>
            <a:round/>
            <a:headEnd len="sm" w="sm" type="none"/>
            <a:tailEnd len="sm" w="sm" type="none"/>
          </a:ln>
        </p:spPr>
      </p:pic>
      <p:pic>
        <p:nvPicPr>
          <p:cNvPr id="103" name="Google Shape;103;p17"/>
          <p:cNvPicPr preferRelativeResize="0"/>
          <p:nvPr/>
        </p:nvPicPr>
        <p:blipFill rotWithShape="1">
          <a:blip r:embed="rId5">
            <a:alphaModFix/>
          </a:blip>
          <a:srcRect b="3967" l="6288" r="6253" t="4415"/>
          <a:stretch/>
        </p:blipFill>
        <p:spPr>
          <a:xfrm>
            <a:off x="88625" y="2112163"/>
            <a:ext cx="1180800" cy="1180800"/>
          </a:xfrm>
          <a:prstGeom prst="ellipse">
            <a:avLst/>
          </a:prstGeom>
          <a:noFill/>
          <a:ln cap="flat" cmpd="sng" w="38100">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7886697" y="3908575"/>
            <a:ext cx="1181350" cy="1181325"/>
          </a:xfrm>
          <a:prstGeom prst="rect">
            <a:avLst/>
          </a:prstGeom>
          <a:noFill/>
          <a:ln>
            <a:noFill/>
          </a:ln>
        </p:spPr>
      </p:pic>
      <p:pic>
        <p:nvPicPr>
          <p:cNvPr id="109" name="Google Shape;109;p18"/>
          <p:cNvPicPr preferRelativeResize="0"/>
          <p:nvPr/>
        </p:nvPicPr>
        <p:blipFill>
          <a:blip r:embed="rId4">
            <a:alphaModFix/>
          </a:blip>
          <a:stretch>
            <a:fillRect/>
          </a:stretch>
        </p:blipFill>
        <p:spPr>
          <a:xfrm>
            <a:off x="7298875" y="-1087175"/>
            <a:ext cx="2599849" cy="2803224"/>
          </a:xfrm>
          <a:prstGeom prst="rect">
            <a:avLst/>
          </a:prstGeom>
          <a:noFill/>
          <a:ln>
            <a:noFill/>
          </a:ln>
        </p:spPr>
      </p:pic>
      <p:pic>
        <p:nvPicPr>
          <p:cNvPr id="110" name="Google Shape;110;p18"/>
          <p:cNvPicPr preferRelativeResize="0"/>
          <p:nvPr/>
        </p:nvPicPr>
        <p:blipFill>
          <a:blip r:embed="rId4">
            <a:alphaModFix/>
          </a:blip>
          <a:stretch>
            <a:fillRect/>
          </a:stretch>
        </p:blipFill>
        <p:spPr>
          <a:xfrm>
            <a:off x="-732950" y="3742975"/>
            <a:ext cx="2599849" cy="2803224"/>
          </a:xfrm>
          <a:prstGeom prst="rect">
            <a:avLst/>
          </a:prstGeom>
          <a:noFill/>
          <a:ln>
            <a:noFill/>
          </a:ln>
        </p:spPr>
      </p:pic>
      <p:sp>
        <p:nvSpPr>
          <p:cNvPr id="111" name="Google Shape;111;p18"/>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ANDREA’S PLAN</a:t>
            </a:r>
            <a:endParaRPr b="1" sz="3400">
              <a:latin typeface="Roboto Mono"/>
              <a:ea typeface="Roboto Mono"/>
              <a:cs typeface="Roboto Mono"/>
              <a:sym typeface="Roboto Mono"/>
            </a:endParaRPr>
          </a:p>
        </p:txBody>
      </p:sp>
      <p:sp>
        <p:nvSpPr>
          <p:cNvPr id="112" name="Google Shape;112;p18"/>
          <p:cNvSpPr/>
          <p:nvPr/>
        </p:nvSpPr>
        <p:spPr>
          <a:xfrm>
            <a:off x="602900" y="10349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 TARGET</a:t>
            </a:r>
            <a:endParaRPr b="1" sz="1800">
              <a:solidFill>
                <a:srgbClr val="F3F3F3"/>
              </a:solidFill>
              <a:latin typeface="Roboto Mono"/>
              <a:ea typeface="Roboto Mono"/>
              <a:cs typeface="Roboto Mono"/>
              <a:sym typeface="Roboto Mono"/>
            </a:endParaRPr>
          </a:p>
        </p:txBody>
      </p:sp>
      <p:sp>
        <p:nvSpPr>
          <p:cNvPr id="113" name="Google Shape;113;p18"/>
          <p:cNvSpPr/>
          <p:nvPr/>
        </p:nvSpPr>
        <p:spPr>
          <a:xfrm>
            <a:off x="602900" y="1438911"/>
            <a:ext cx="6898800" cy="8571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Online;</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Part-Time;</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The best School.</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solidFill>
                <a:srgbClr val="2DC5FA"/>
              </a:solidFill>
              <a:latin typeface="Roboto Medium"/>
              <a:ea typeface="Roboto Medium"/>
              <a:cs typeface="Roboto Medium"/>
              <a:sym typeface="Roboto Medium"/>
            </a:endParaRPr>
          </a:p>
        </p:txBody>
      </p:sp>
      <p:sp>
        <p:nvSpPr>
          <p:cNvPr id="114" name="Google Shape;114;p18"/>
          <p:cNvSpPr/>
          <p:nvPr/>
        </p:nvSpPr>
        <p:spPr>
          <a:xfrm>
            <a:off x="610800" y="2503275"/>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it" sz="1600">
                <a:solidFill>
                  <a:srgbClr val="F3F3F3"/>
                </a:solidFill>
                <a:latin typeface="Roboto Mono"/>
                <a:ea typeface="Roboto Mono"/>
                <a:cs typeface="Roboto Mono"/>
                <a:sym typeface="Roboto Mono"/>
              </a:rPr>
              <a:t>METHODOLOGY</a:t>
            </a:r>
            <a:endParaRPr b="1" sz="1800">
              <a:solidFill>
                <a:srgbClr val="F3F3F3"/>
              </a:solidFill>
              <a:latin typeface="Roboto Mono"/>
              <a:ea typeface="Roboto Mono"/>
              <a:cs typeface="Roboto Mono"/>
              <a:sym typeface="Roboto Mono"/>
            </a:endParaRPr>
          </a:p>
        </p:txBody>
      </p:sp>
      <p:sp>
        <p:nvSpPr>
          <p:cNvPr id="115" name="Google Shape;115;p18"/>
          <p:cNvSpPr/>
          <p:nvPr/>
        </p:nvSpPr>
        <p:spPr>
          <a:xfrm>
            <a:off x="610800" y="2907175"/>
            <a:ext cx="6898800" cy="20493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From Badges table filtered to find out Online &amp; Part-Time Courses:</a:t>
            </a:r>
            <a:endParaRPr sz="1300">
              <a:solidFill>
                <a:schemeClr val="dk1"/>
              </a:solidFill>
              <a:latin typeface="Roboto Mono Light"/>
              <a:ea typeface="Roboto Mono Light"/>
              <a:cs typeface="Roboto Mono Light"/>
              <a:sym typeface="Roboto Mono Light"/>
            </a:endParaRPr>
          </a:p>
          <a:p>
            <a:pPr indent="-311150" lvl="1" marL="9144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Creating Temporary Tables</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Connecting with Comments Table:</a:t>
            </a:r>
            <a:endParaRPr sz="1300">
              <a:solidFill>
                <a:schemeClr val="dk1"/>
              </a:solidFill>
              <a:latin typeface="Roboto Mono Light"/>
              <a:ea typeface="Roboto Mono Light"/>
              <a:cs typeface="Roboto Mono Light"/>
              <a:sym typeface="Roboto Mono Light"/>
            </a:endParaRPr>
          </a:p>
          <a:p>
            <a:pPr indent="-311150" lvl="1" marL="9144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Inner Join</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Calculating Average Votes From Alumni</a:t>
            </a:r>
            <a:endParaRPr sz="1300">
              <a:solidFill>
                <a:schemeClr val="dk1"/>
              </a:solidFill>
              <a:latin typeface="Roboto Mono Light"/>
              <a:ea typeface="Roboto Mono Light"/>
              <a:cs typeface="Roboto Mono Light"/>
              <a:sym typeface="Roboto Mono Light"/>
            </a:endParaRPr>
          </a:p>
          <a:p>
            <a:pPr indent="-311150" lvl="1" marL="9144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Order by and Group By</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solidFill>
                <a:srgbClr val="2DC5FA"/>
              </a:solidFill>
              <a:latin typeface="Roboto Medium"/>
              <a:ea typeface="Roboto Medium"/>
              <a:cs typeface="Roboto Medium"/>
              <a:sym typeface="Roboto Medium"/>
            </a:endParaRPr>
          </a:p>
        </p:txBody>
      </p:sp>
      <p:pic>
        <p:nvPicPr>
          <p:cNvPr id="116" name="Google Shape;116;p18"/>
          <p:cNvPicPr preferRelativeResize="0"/>
          <p:nvPr/>
        </p:nvPicPr>
        <p:blipFill rotWithShape="1">
          <a:blip r:embed="rId5">
            <a:alphaModFix/>
          </a:blip>
          <a:srcRect b="3967" l="6288" r="6253" t="4415"/>
          <a:stretch/>
        </p:blipFill>
        <p:spPr>
          <a:xfrm>
            <a:off x="44125" y="475271"/>
            <a:ext cx="792300" cy="792300"/>
          </a:xfrm>
          <a:prstGeom prst="ellipse">
            <a:avLst/>
          </a:prstGeom>
          <a:noFill/>
          <a:ln cap="flat" cmpd="sng" w="38100">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7886697" y="3908575"/>
            <a:ext cx="1181350" cy="1181325"/>
          </a:xfrm>
          <a:prstGeom prst="rect">
            <a:avLst/>
          </a:prstGeom>
          <a:noFill/>
          <a:ln>
            <a:noFill/>
          </a:ln>
        </p:spPr>
      </p:pic>
      <p:pic>
        <p:nvPicPr>
          <p:cNvPr id="122" name="Google Shape;122;p19"/>
          <p:cNvPicPr preferRelativeResize="0"/>
          <p:nvPr/>
        </p:nvPicPr>
        <p:blipFill>
          <a:blip r:embed="rId4">
            <a:alphaModFix/>
          </a:blip>
          <a:stretch>
            <a:fillRect/>
          </a:stretch>
        </p:blipFill>
        <p:spPr>
          <a:xfrm>
            <a:off x="7298875" y="-1087175"/>
            <a:ext cx="2599849" cy="2803224"/>
          </a:xfrm>
          <a:prstGeom prst="rect">
            <a:avLst/>
          </a:prstGeom>
          <a:noFill/>
          <a:ln>
            <a:noFill/>
          </a:ln>
        </p:spPr>
      </p:pic>
      <p:pic>
        <p:nvPicPr>
          <p:cNvPr id="123" name="Google Shape;123;p19"/>
          <p:cNvPicPr preferRelativeResize="0"/>
          <p:nvPr/>
        </p:nvPicPr>
        <p:blipFill>
          <a:blip r:embed="rId4">
            <a:alphaModFix/>
          </a:blip>
          <a:stretch>
            <a:fillRect/>
          </a:stretch>
        </p:blipFill>
        <p:spPr>
          <a:xfrm>
            <a:off x="-732950" y="3742975"/>
            <a:ext cx="2599849" cy="2803224"/>
          </a:xfrm>
          <a:prstGeom prst="rect">
            <a:avLst/>
          </a:prstGeom>
          <a:noFill/>
          <a:ln>
            <a:noFill/>
          </a:ln>
        </p:spPr>
      </p:pic>
      <p:sp>
        <p:nvSpPr>
          <p:cNvPr id="124" name="Google Shape;124;p19"/>
          <p:cNvSpPr txBox="1"/>
          <p:nvPr/>
        </p:nvSpPr>
        <p:spPr>
          <a:xfrm>
            <a:off x="610800" y="310750"/>
            <a:ext cx="77259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it" sz="3400">
                <a:solidFill>
                  <a:schemeClr val="dk1"/>
                </a:solidFill>
                <a:latin typeface="Roboto Mono"/>
                <a:ea typeface="Roboto Mono"/>
                <a:cs typeface="Roboto Mono"/>
                <a:sym typeface="Roboto Mono"/>
              </a:rPr>
              <a:t>ANDREA’S PLAN</a:t>
            </a:r>
            <a:endParaRPr b="1" sz="3400">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b="1" sz="3400">
              <a:latin typeface="Roboto Mono"/>
              <a:ea typeface="Roboto Mono"/>
              <a:cs typeface="Roboto Mono"/>
              <a:sym typeface="Roboto Mono"/>
            </a:endParaRPr>
          </a:p>
        </p:txBody>
      </p:sp>
      <p:sp>
        <p:nvSpPr>
          <p:cNvPr id="125" name="Google Shape;125;p19"/>
          <p:cNvSpPr/>
          <p:nvPr/>
        </p:nvSpPr>
        <p:spPr>
          <a:xfrm>
            <a:off x="602900" y="10349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 RESULTS</a:t>
            </a:r>
            <a:endParaRPr b="1" sz="1800">
              <a:solidFill>
                <a:srgbClr val="F3F3F3"/>
              </a:solidFill>
              <a:latin typeface="Roboto Mono"/>
              <a:ea typeface="Roboto Mono"/>
              <a:cs typeface="Roboto Mono"/>
              <a:sym typeface="Roboto Mono"/>
            </a:endParaRPr>
          </a:p>
        </p:txBody>
      </p:sp>
      <p:pic>
        <p:nvPicPr>
          <p:cNvPr id="126" name="Google Shape;126;p19"/>
          <p:cNvPicPr preferRelativeResize="0"/>
          <p:nvPr/>
        </p:nvPicPr>
        <p:blipFill rotWithShape="1">
          <a:blip r:embed="rId5">
            <a:alphaModFix/>
          </a:blip>
          <a:srcRect b="3967" l="6288" r="6253" t="4415"/>
          <a:stretch/>
        </p:blipFill>
        <p:spPr>
          <a:xfrm>
            <a:off x="44125" y="475271"/>
            <a:ext cx="792300" cy="792300"/>
          </a:xfrm>
          <a:prstGeom prst="ellipse">
            <a:avLst/>
          </a:prstGeom>
          <a:noFill/>
          <a:ln cap="flat" cmpd="sng" w="38100">
            <a:solidFill>
              <a:schemeClr val="lt1"/>
            </a:solidFill>
            <a:prstDash val="solid"/>
            <a:round/>
            <a:headEnd len="sm" w="sm" type="none"/>
            <a:tailEnd len="sm" w="sm" type="none"/>
          </a:ln>
        </p:spPr>
      </p:pic>
      <p:graphicFrame>
        <p:nvGraphicFramePr>
          <p:cNvPr id="127" name="Google Shape;127;p19"/>
          <p:cNvGraphicFramePr/>
          <p:nvPr/>
        </p:nvGraphicFramePr>
        <p:xfrm>
          <a:off x="3614000" y="1831750"/>
          <a:ext cx="3000000" cy="3000000"/>
        </p:xfrm>
        <a:graphic>
          <a:graphicData uri="http://schemas.openxmlformats.org/drawingml/2006/table">
            <a:tbl>
              <a:tblPr>
                <a:noFill/>
                <a:tableStyleId>{79D9F457-3475-49BF-8017-6AF5E1A0E4B5}</a:tableStyleId>
              </a:tblPr>
              <a:tblGrid>
                <a:gridCol w="1981350"/>
                <a:gridCol w="993375"/>
                <a:gridCol w="719425"/>
                <a:gridCol w="643275"/>
              </a:tblGrid>
              <a:tr h="197350">
                <a:tc>
                  <a:txBody>
                    <a:bodyPr/>
                    <a:lstStyle/>
                    <a:p>
                      <a:pPr indent="0" lvl="0" marL="0" rtl="0" algn="ctr">
                        <a:lnSpc>
                          <a:spcPct val="115000"/>
                        </a:lnSpc>
                        <a:spcBef>
                          <a:spcPts val="0"/>
                        </a:spcBef>
                        <a:spcAft>
                          <a:spcPts val="0"/>
                        </a:spcAft>
                        <a:buNone/>
                      </a:pPr>
                      <a:r>
                        <a:rPr b="1" lang="it" sz="1000">
                          <a:latin typeface="Roboto Mono"/>
                          <a:ea typeface="Roboto Mono"/>
                          <a:cs typeface="Roboto Mono"/>
                          <a:sym typeface="Roboto Mono"/>
                        </a:rPr>
                        <a:t>P</a:t>
                      </a:r>
                      <a:r>
                        <a:rPr b="1" lang="it" sz="1000">
                          <a:latin typeface="Roboto Mono"/>
                          <a:ea typeface="Roboto Mono"/>
                          <a:cs typeface="Roboto Mono"/>
                          <a:sym typeface="Roboto Mono"/>
                        </a:rPr>
                        <a:t>rogram</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lnSpc>
                          <a:spcPct val="115000"/>
                        </a:lnSpc>
                        <a:spcBef>
                          <a:spcPts val="0"/>
                        </a:spcBef>
                        <a:spcAft>
                          <a:spcPts val="0"/>
                        </a:spcAft>
                        <a:buNone/>
                      </a:pPr>
                      <a:r>
                        <a:rPr b="1" lang="it" sz="1000">
                          <a:latin typeface="Roboto Mono"/>
                          <a:ea typeface="Roboto Mono"/>
                          <a:cs typeface="Roboto Mono"/>
                          <a:sym typeface="Roboto Mono"/>
                        </a:rPr>
                        <a:t>S</a:t>
                      </a:r>
                      <a:r>
                        <a:rPr b="1" lang="it" sz="1000">
                          <a:latin typeface="Roboto Mono"/>
                          <a:ea typeface="Roboto Mono"/>
                          <a:cs typeface="Roboto Mono"/>
                          <a:sym typeface="Roboto Mono"/>
                        </a:rPr>
                        <a:t>chool</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lnSpc>
                          <a:spcPct val="115000"/>
                        </a:lnSpc>
                        <a:spcBef>
                          <a:spcPts val="0"/>
                        </a:spcBef>
                        <a:spcAft>
                          <a:spcPts val="0"/>
                        </a:spcAft>
                        <a:buNone/>
                      </a:pPr>
                      <a:r>
                        <a:rPr b="1" lang="it" sz="1000">
                          <a:latin typeface="Roboto Mono"/>
                          <a:ea typeface="Roboto Mono"/>
                          <a:cs typeface="Roboto Mono"/>
                          <a:sym typeface="Roboto Mono"/>
                        </a:rPr>
                        <a:t>AVG Score</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lnSpc>
                          <a:spcPct val="115000"/>
                        </a:lnSpc>
                        <a:spcBef>
                          <a:spcPts val="0"/>
                        </a:spcBef>
                        <a:spcAft>
                          <a:spcPts val="0"/>
                        </a:spcAft>
                        <a:buNone/>
                      </a:pPr>
                      <a:r>
                        <a:rPr b="1" lang="it" sz="1000">
                          <a:latin typeface="Roboto Mono"/>
                          <a:ea typeface="Roboto Mono"/>
                          <a:cs typeface="Roboto Mono"/>
                          <a:sym typeface="Roboto Mono"/>
                        </a:rPr>
                        <a:t>S</a:t>
                      </a:r>
                      <a:r>
                        <a:rPr b="1" lang="it" sz="1000">
                          <a:latin typeface="Roboto Mono"/>
                          <a:ea typeface="Roboto Mono"/>
                          <a:cs typeface="Roboto Mono"/>
                          <a:sym typeface="Roboto Mono"/>
                        </a:rPr>
                        <a:t>amples</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r>
              <a:tr h="330525">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UX Design</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springboard</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4,58</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264</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0525">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Data Science Career Track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springboard</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4,53</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248</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0525">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Part-time Web Development</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4,89</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194</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0525">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Bootcamp Prep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app-academy</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4,71</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154</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0525">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Introduction to Data Science</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springboard</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4,44</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60</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30525">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UX Career Track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springboard</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4,59</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latin typeface="Roboto Mono Light"/>
                          <a:ea typeface="Roboto Mono Light"/>
                          <a:cs typeface="Roboto Mono Light"/>
                          <a:sym typeface="Roboto Mono Light"/>
                        </a:rPr>
                        <a:t>54</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128" name="Google Shape;128;p19"/>
          <p:cNvSpPr/>
          <p:nvPr/>
        </p:nvSpPr>
        <p:spPr>
          <a:xfrm>
            <a:off x="602900" y="1517950"/>
            <a:ext cx="2460900" cy="35187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According to the queries those are the best Courses Online &amp; Part-Time</a:t>
            </a:r>
            <a:endParaRPr sz="13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Average Score based on the number of votes and relevant number of samples</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solidFill>
                <a:srgbClr val="2DC5FA"/>
              </a:solidFill>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7886697" y="3908575"/>
            <a:ext cx="1181350" cy="1181325"/>
          </a:xfrm>
          <a:prstGeom prst="rect">
            <a:avLst/>
          </a:prstGeom>
          <a:noFill/>
          <a:ln>
            <a:noFill/>
          </a:ln>
        </p:spPr>
      </p:pic>
      <p:pic>
        <p:nvPicPr>
          <p:cNvPr id="134" name="Google Shape;134;p20"/>
          <p:cNvPicPr preferRelativeResize="0"/>
          <p:nvPr/>
        </p:nvPicPr>
        <p:blipFill>
          <a:blip r:embed="rId4">
            <a:alphaModFix/>
          </a:blip>
          <a:stretch>
            <a:fillRect/>
          </a:stretch>
        </p:blipFill>
        <p:spPr>
          <a:xfrm>
            <a:off x="7298875" y="-1087175"/>
            <a:ext cx="2599849" cy="2803224"/>
          </a:xfrm>
          <a:prstGeom prst="rect">
            <a:avLst/>
          </a:prstGeom>
          <a:noFill/>
          <a:ln>
            <a:noFill/>
          </a:ln>
        </p:spPr>
      </p:pic>
      <p:pic>
        <p:nvPicPr>
          <p:cNvPr id="135" name="Google Shape;135;p20"/>
          <p:cNvPicPr preferRelativeResize="0"/>
          <p:nvPr/>
        </p:nvPicPr>
        <p:blipFill>
          <a:blip r:embed="rId4">
            <a:alphaModFix/>
          </a:blip>
          <a:stretch>
            <a:fillRect/>
          </a:stretch>
        </p:blipFill>
        <p:spPr>
          <a:xfrm>
            <a:off x="-732950" y="3742975"/>
            <a:ext cx="2599849" cy="2803224"/>
          </a:xfrm>
          <a:prstGeom prst="rect">
            <a:avLst/>
          </a:prstGeom>
          <a:noFill/>
          <a:ln>
            <a:noFill/>
          </a:ln>
        </p:spPr>
      </p:pic>
      <p:sp>
        <p:nvSpPr>
          <p:cNvPr id="136" name="Google Shape;136;p20"/>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3400">
                <a:latin typeface="Roboto Mono"/>
                <a:ea typeface="Roboto Mono"/>
                <a:cs typeface="Roboto Mono"/>
                <a:sym typeface="Roboto Mono"/>
              </a:rPr>
              <a:t>EDUARDA’S PLAN</a:t>
            </a:r>
            <a:endParaRPr b="1" sz="3400">
              <a:latin typeface="Roboto Mono"/>
              <a:ea typeface="Roboto Mono"/>
              <a:cs typeface="Roboto Mono"/>
              <a:sym typeface="Roboto Mono"/>
            </a:endParaRPr>
          </a:p>
        </p:txBody>
      </p:sp>
      <p:sp>
        <p:nvSpPr>
          <p:cNvPr id="137" name="Google Shape;137;p20"/>
          <p:cNvSpPr/>
          <p:nvPr/>
        </p:nvSpPr>
        <p:spPr>
          <a:xfrm>
            <a:off x="602900" y="10349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 TARGET</a:t>
            </a:r>
            <a:endParaRPr b="1" sz="1800">
              <a:solidFill>
                <a:srgbClr val="F3F3F3"/>
              </a:solidFill>
              <a:latin typeface="Roboto Mono"/>
              <a:ea typeface="Roboto Mono"/>
              <a:cs typeface="Roboto Mono"/>
              <a:sym typeface="Roboto Mono"/>
            </a:endParaRPr>
          </a:p>
        </p:txBody>
      </p:sp>
      <p:sp>
        <p:nvSpPr>
          <p:cNvPr id="138" name="Google Shape;138;p20"/>
          <p:cNvSpPr/>
          <p:nvPr/>
        </p:nvSpPr>
        <p:spPr>
          <a:xfrm>
            <a:off x="602900" y="1438911"/>
            <a:ext cx="6898800" cy="8571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UX/UI</a:t>
            </a:r>
            <a:r>
              <a:rPr lang="it" sz="1300">
                <a:solidFill>
                  <a:schemeClr val="dk1"/>
                </a:solidFill>
                <a:latin typeface="Roboto Mono Light"/>
                <a:ea typeface="Roboto Mono Light"/>
                <a:cs typeface="Roboto Mono Light"/>
                <a:sym typeface="Roboto Mono Light"/>
              </a:rPr>
              <a:t>;</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Outside Portugal;</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Warm country.</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solidFill>
                <a:srgbClr val="2DC5FA"/>
              </a:solidFill>
              <a:latin typeface="Roboto Medium"/>
              <a:ea typeface="Roboto Medium"/>
              <a:cs typeface="Roboto Medium"/>
              <a:sym typeface="Roboto Medium"/>
            </a:endParaRPr>
          </a:p>
        </p:txBody>
      </p:sp>
      <p:sp>
        <p:nvSpPr>
          <p:cNvPr id="139" name="Google Shape;139;p20"/>
          <p:cNvSpPr/>
          <p:nvPr/>
        </p:nvSpPr>
        <p:spPr>
          <a:xfrm>
            <a:off x="610800" y="2503275"/>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METHODOLOGY</a:t>
            </a:r>
            <a:endParaRPr b="1" sz="1800">
              <a:solidFill>
                <a:srgbClr val="F3F3F3"/>
              </a:solidFill>
              <a:latin typeface="Roboto Mono"/>
              <a:ea typeface="Roboto Mono"/>
              <a:cs typeface="Roboto Mono"/>
              <a:sym typeface="Roboto Mono"/>
            </a:endParaRPr>
          </a:p>
        </p:txBody>
      </p:sp>
      <p:sp>
        <p:nvSpPr>
          <p:cNvPr id="140" name="Google Shape;140;p20"/>
          <p:cNvSpPr/>
          <p:nvPr/>
        </p:nvSpPr>
        <p:spPr>
          <a:xfrm>
            <a:off x="610800" y="2907175"/>
            <a:ext cx="6898800" cy="11814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Connected the tables courses and locations;</a:t>
            </a:r>
            <a:endParaRPr sz="1300">
              <a:solidFill>
                <a:schemeClr val="dk1"/>
              </a:solidFill>
              <a:latin typeface="Roboto Mono Light"/>
              <a:ea typeface="Roboto Mono Light"/>
              <a:cs typeface="Roboto Mono Light"/>
              <a:sym typeface="Roboto Mono Light"/>
            </a:endParaRPr>
          </a:p>
          <a:p>
            <a:pPr indent="-311150" lvl="1" marL="9144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Filtered courses name and taking out Portugal</a:t>
            </a:r>
            <a:endParaRPr sz="1300">
              <a:solidFill>
                <a:schemeClr val="dk1"/>
              </a:solidFill>
              <a:latin typeface="Roboto Mono Light"/>
              <a:ea typeface="Roboto Mono Light"/>
              <a:cs typeface="Roboto Mono Light"/>
              <a:sym typeface="Roboto Mono Light"/>
            </a:endParaRPr>
          </a:p>
          <a:p>
            <a:pPr indent="-311150" lvl="0" marL="4572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Connected the tables </a:t>
            </a:r>
            <a:r>
              <a:rPr lang="it" sz="1300">
                <a:solidFill>
                  <a:schemeClr val="dk1"/>
                </a:solidFill>
                <a:latin typeface="Roboto Mono Light"/>
                <a:ea typeface="Roboto Mono Light"/>
                <a:cs typeface="Roboto Mono Light"/>
                <a:sym typeface="Roboto Mono Light"/>
              </a:rPr>
              <a:t>courses and comments;</a:t>
            </a:r>
            <a:endParaRPr sz="1300">
              <a:solidFill>
                <a:schemeClr val="dk1"/>
              </a:solidFill>
              <a:latin typeface="Roboto Mono Light"/>
              <a:ea typeface="Roboto Mono Light"/>
              <a:cs typeface="Roboto Mono Light"/>
              <a:sym typeface="Roboto Mono Light"/>
            </a:endParaRPr>
          </a:p>
          <a:p>
            <a:pPr indent="-311150" lvl="1" marL="914400" rtl="0" algn="l">
              <a:spcBef>
                <a:spcPts val="0"/>
              </a:spcBef>
              <a:spcAft>
                <a:spcPts val="0"/>
              </a:spcAft>
              <a:buClr>
                <a:schemeClr val="dk1"/>
              </a:buClr>
              <a:buSzPts val="1300"/>
              <a:buFont typeface="Roboto Mono Light"/>
              <a:buChar char="◆"/>
            </a:pPr>
            <a:r>
              <a:rPr lang="it" sz="1300">
                <a:solidFill>
                  <a:schemeClr val="dk1"/>
                </a:solidFill>
                <a:latin typeface="Roboto Mono Light"/>
                <a:ea typeface="Roboto Mono Light"/>
                <a:cs typeface="Roboto Mono Light"/>
                <a:sym typeface="Roboto Mono Light"/>
              </a:rPr>
              <a:t>Filtered just Is Alumni, to get Job suport score</a:t>
            </a:r>
            <a:endParaRPr sz="1300">
              <a:solidFill>
                <a:schemeClr val="dk1"/>
              </a:solidFill>
              <a:latin typeface="Roboto Mono Light"/>
              <a:ea typeface="Roboto Mono Light"/>
              <a:cs typeface="Roboto Mono Light"/>
              <a:sym typeface="Roboto Mono Light"/>
            </a:endParaRPr>
          </a:p>
          <a:p>
            <a:pPr indent="0" lvl="0" marL="0" rtl="0" algn="ctr">
              <a:lnSpc>
                <a:spcPct val="150000"/>
              </a:lnSpc>
              <a:spcBef>
                <a:spcPts val="0"/>
              </a:spcBef>
              <a:spcAft>
                <a:spcPts val="0"/>
              </a:spcAft>
              <a:buNone/>
            </a:pPr>
            <a:r>
              <a:t/>
            </a:r>
            <a:endParaRPr sz="1100">
              <a:latin typeface="Roboto Medium"/>
              <a:ea typeface="Roboto Medium"/>
              <a:cs typeface="Roboto Medium"/>
              <a:sym typeface="Roboto Medium"/>
            </a:endParaRPr>
          </a:p>
          <a:p>
            <a:pPr indent="0" lvl="0" marL="0" rtl="0" algn="ctr">
              <a:lnSpc>
                <a:spcPct val="150000"/>
              </a:lnSpc>
              <a:spcBef>
                <a:spcPts val="0"/>
              </a:spcBef>
              <a:spcAft>
                <a:spcPts val="0"/>
              </a:spcAft>
              <a:buNone/>
            </a:pPr>
            <a:r>
              <a:t/>
            </a:r>
            <a:endParaRPr sz="1100">
              <a:solidFill>
                <a:srgbClr val="2DC5FA"/>
              </a:solidFill>
              <a:latin typeface="Roboto Medium"/>
              <a:ea typeface="Roboto Medium"/>
              <a:cs typeface="Roboto Medium"/>
              <a:sym typeface="Roboto Medium"/>
            </a:endParaRPr>
          </a:p>
        </p:txBody>
      </p:sp>
      <p:pic>
        <p:nvPicPr>
          <p:cNvPr id="141" name="Google Shape;141;p20"/>
          <p:cNvPicPr preferRelativeResize="0"/>
          <p:nvPr/>
        </p:nvPicPr>
        <p:blipFill rotWithShape="1">
          <a:blip r:embed="rId5">
            <a:alphaModFix/>
          </a:blip>
          <a:srcRect b="14361" l="2543" r="2543" t="0"/>
          <a:stretch/>
        </p:blipFill>
        <p:spPr>
          <a:xfrm>
            <a:off x="43200" y="475200"/>
            <a:ext cx="792000" cy="792000"/>
          </a:xfrm>
          <a:prstGeom prst="ellipse">
            <a:avLst/>
          </a:prstGeom>
          <a:noFill/>
          <a:ln cap="flat" cmpd="sng" w="38100">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1"/>
          <p:cNvPicPr preferRelativeResize="0"/>
          <p:nvPr/>
        </p:nvPicPr>
        <p:blipFill>
          <a:blip r:embed="rId3">
            <a:alphaModFix/>
          </a:blip>
          <a:stretch>
            <a:fillRect/>
          </a:stretch>
        </p:blipFill>
        <p:spPr>
          <a:xfrm>
            <a:off x="7886697" y="3908575"/>
            <a:ext cx="1181350" cy="1181325"/>
          </a:xfrm>
          <a:prstGeom prst="rect">
            <a:avLst/>
          </a:prstGeom>
          <a:noFill/>
          <a:ln>
            <a:noFill/>
          </a:ln>
        </p:spPr>
      </p:pic>
      <p:pic>
        <p:nvPicPr>
          <p:cNvPr id="147" name="Google Shape;147;p21"/>
          <p:cNvPicPr preferRelativeResize="0"/>
          <p:nvPr/>
        </p:nvPicPr>
        <p:blipFill>
          <a:blip r:embed="rId4">
            <a:alphaModFix/>
          </a:blip>
          <a:stretch>
            <a:fillRect/>
          </a:stretch>
        </p:blipFill>
        <p:spPr>
          <a:xfrm>
            <a:off x="7298875" y="-1087175"/>
            <a:ext cx="2599849" cy="2803224"/>
          </a:xfrm>
          <a:prstGeom prst="rect">
            <a:avLst/>
          </a:prstGeom>
          <a:noFill/>
          <a:ln>
            <a:noFill/>
          </a:ln>
        </p:spPr>
      </p:pic>
      <p:pic>
        <p:nvPicPr>
          <p:cNvPr id="148" name="Google Shape;148;p21"/>
          <p:cNvPicPr preferRelativeResize="0"/>
          <p:nvPr/>
        </p:nvPicPr>
        <p:blipFill>
          <a:blip r:embed="rId4">
            <a:alphaModFix/>
          </a:blip>
          <a:stretch>
            <a:fillRect/>
          </a:stretch>
        </p:blipFill>
        <p:spPr>
          <a:xfrm>
            <a:off x="-732950" y="3742975"/>
            <a:ext cx="2599849" cy="2803224"/>
          </a:xfrm>
          <a:prstGeom prst="rect">
            <a:avLst/>
          </a:prstGeom>
          <a:noFill/>
          <a:ln>
            <a:noFill/>
          </a:ln>
        </p:spPr>
      </p:pic>
      <p:sp>
        <p:nvSpPr>
          <p:cNvPr id="149" name="Google Shape;149;p21"/>
          <p:cNvSpPr txBox="1"/>
          <p:nvPr/>
        </p:nvSpPr>
        <p:spPr>
          <a:xfrm>
            <a:off x="610800" y="310750"/>
            <a:ext cx="772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it" sz="3400">
                <a:solidFill>
                  <a:schemeClr val="dk1"/>
                </a:solidFill>
                <a:latin typeface="Roboto Mono"/>
                <a:ea typeface="Roboto Mono"/>
                <a:cs typeface="Roboto Mono"/>
                <a:sym typeface="Roboto Mono"/>
              </a:rPr>
              <a:t>EDUARDA’S PLAN</a:t>
            </a:r>
            <a:endParaRPr b="1" sz="3400">
              <a:latin typeface="Roboto Mono"/>
              <a:ea typeface="Roboto Mono"/>
              <a:cs typeface="Roboto Mono"/>
              <a:sym typeface="Roboto Mono"/>
            </a:endParaRPr>
          </a:p>
        </p:txBody>
      </p:sp>
      <p:sp>
        <p:nvSpPr>
          <p:cNvPr id="150" name="Google Shape;150;p21"/>
          <p:cNvSpPr/>
          <p:nvPr/>
        </p:nvSpPr>
        <p:spPr>
          <a:xfrm>
            <a:off x="602900" y="1034988"/>
            <a:ext cx="2460900" cy="307200"/>
          </a:xfrm>
          <a:prstGeom prst="roundRect">
            <a:avLst>
              <a:gd fmla="val 16667" name="adj"/>
            </a:avLst>
          </a:prstGeom>
          <a:solidFill>
            <a:srgbClr val="64C3F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t" sz="1600">
                <a:solidFill>
                  <a:srgbClr val="F3F3F3"/>
                </a:solidFill>
                <a:latin typeface="Roboto Mono"/>
                <a:ea typeface="Roboto Mono"/>
                <a:cs typeface="Roboto Mono"/>
                <a:sym typeface="Roboto Mono"/>
              </a:rPr>
              <a:t> RESULTS</a:t>
            </a:r>
            <a:endParaRPr b="1" sz="1800">
              <a:solidFill>
                <a:srgbClr val="F3F3F3"/>
              </a:solidFill>
              <a:latin typeface="Roboto Mono"/>
              <a:ea typeface="Roboto Mono"/>
              <a:cs typeface="Roboto Mono"/>
              <a:sym typeface="Roboto Mono"/>
            </a:endParaRPr>
          </a:p>
        </p:txBody>
      </p:sp>
      <p:sp>
        <p:nvSpPr>
          <p:cNvPr id="151" name="Google Shape;151;p21"/>
          <p:cNvSpPr/>
          <p:nvPr/>
        </p:nvSpPr>
        <p:spPr>
          <a:xfrm>
            <a:off x="602900" y="1517950"/>
            <a:ext cx="2460900" cy="3518700"/>
          </a:xfrm>
          <a:prstGeom prst="roundRect">
            <a:avLst>
              <a:gd fmla="val 16667" name="adj"/>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oboto Mono Light"/>
              <a:buChar char="➔"/>
            </a:pPr>
            <a:r>
              <a:rPr lang="it" sz="1100">
                <a:solidFill>
                  <a:schemeClr val="dk1"/>
                </a:solidFill>
                <a:latin typeface="Roboto Mono Light"/>
                <a:ea typeface="Roboto Mono Light"/>
                <a:cs typeface="Roboto Mono Light"/>
                <a:sym typeface="Roboto Mono Light"/>
              </a:rPr>
              <a:t>Eduarda has 8</a:t>
            </a:r>
            <a:r>
              <a:rPr lang="it" sz="1100" u="sng">
                <a:solidFill>
                  <a:schemeClr val="dk1"/>
                </a:solidFill>
                <a:latin typeface="Roboto Mono Light"/>
                <a:ea typeface="Roboto Mono Light"/>
                <a:cs typeface="Roboto Mono Light"/>
                <a:sym typeface="Roboto Mono Light"/>
              </a:rPr>
              <a:t> </a:t>
            </a:r>
            <a:r>
              <a:rPr lang="it" sz="1100" u="sng">
                <a:solidFill>
                  <a:schemeClr val="dk1"/>
                </a:solidFill>
                <a:latin typeface="Roboto Mono Light"/>
                <a:ea typeface="Roboto Mono Light"/>
                <a:cs typeface="Roboto Mono Light"/>
                <a:sym typeface="Roboto Mono Light"/>
              </a:rPr>
              <a:t>different</a:t>
            </a:r>
            <a:r>
              <a:rPr lang="it" sz="1100" u="sng">
                <a:solidFill>
                  <a:schemeClr val="dk1"/>
                </a:solidFill>
                <a:latin typeface="Roboto Mono Light"/>
                <a:ea typeface="Roboto Mono Light"/>
                <a:cs typeface="Roboto Mono Light"/>
                <a:sym typeface="Roboto Mono Light"/>
              </a:rPr>
              <a:t> </a:t>
            </a:r>
            <a:r>
              <a:rPr lang="it" sz="1100">
                <a:solidFill>
                  <a:schemeClr val="dk1"/>
                </a:solidFill>
                <a:latin typeface="Roboto Mono Light"/>
                <a:ea typeface="Roboto Mono Light"/>
                <a:cs typeface="Roboto Mono Light"/>
                <a:sym typeface="Roboto Mono Light"/>
              </a:rPr>
              <a:t>cities, but just </a:t>
            </a:r>
            <a:r>
              <a:rPr lang="it" sz="1100" u="sng">
                <a:solidFill>
                  <a:schemeClr val="dk1"/>
                </a:solidFill>
                <a:latin typeface="Roboto Mono Light"/>
                <a:ea typeface="Roboto Mono Light"/>
                <a:cs typeface="Roboto Mono Light"/>
                <a:sym typeface="Roboto Mono Light"/>
              </a:rPr>
              <a:t>one school</a:t>
            </a:r>
            <a:endParaRPr sz="11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t/>
            </a:r>
            <a:endParaRPr sz="1100">
              <a:solidFill>
                <a:schemeClr val="dk1"/>
              </a:solidFill>
              <a:latin typeface="Roboto Mono Light"/>
              <a:ea typeface="Roboto Mono Light"/>
              <a:cs typeface="Roboto Mono Light"/>
              <a:sym typeface="Roboto Mono Light"/>
            </a:endParaRPr>
          </a:p>
          <a:p>
            <a:pPr indent="-298450" lvl="0" marL="457200" rtl="0" algn="l">
              <a:spcBef>
                <a:spcPts val="0"/>
              </a:spcBef>
              <a:spcAft>
                <a:spcPts val="0"/>
              </a:spcAft>
              <a:buClr>
                <a:schemeClr val="dk1"/>
              </a:buClr>
              <a:buSzPts val="1100"/>
              <a:buFont typeface="Roboto Mono Light"/>
              <a:buChar char="➔"/>
            </a:pPr>
            <a:r>
              <a:rPr lang="it" sz="1100">
                <a:solidFill>
                  <a:schemeClr val="dk1"/>
                </a:solidFill>
                <a:latin typeface="Roboto Mono Light"/>
                <a:ea typeface="Roboto Mono Light"/>
                <a:cs typeface="Roboto Mono Light"/>
                <a:sym typeface="Roboto Mono Light"/>
              </a:rPr>
              <a:t>Ironhack is the only school option, but according to the alumni they have a good job support</a:t>
            </a:r>
            <a:endParaRPr sz="1100">
              <a:solidFill>
                <a:schemeClr val="dk1"/>
              </a:solidFill>
              <a:latin typeface="Roboto Mono Light"/>
              <a:ea typeface="Roboto Mono Light"/>
              <a:cs typeface="Roboto Mono Light"/>
              <a:sym typeface="Roboto Mono Light"/>
            </a:endParaRPr>
          </a:p>
          <a:p>
            <a:pPr indent="0" lvl="0" marL="457200" rtl="0" algn="l">
              <a:spcBef>
                <a:spcPts val="0"/>
              </a:spcBef>
              <a:spcAft>
                <a:spcPts val="0"/>
              </a:spcAft>
              <a:buNone/>
            </a:pPr>
            <a:r>
              <a:rPr lang="it" sz="1100">
                <a:solidFill>
                  <a:schemeClr val="dk1"/>
                </a:solidFill>
                <a:latin typeface="Roboto Mono Light"/>
                <a:ea typeface="Roboto Mono Light"/>
                <a:cs typeface="Roboto Mono Light"/>
                <a:sym typeface="Roboto Mono Light"/>
              </a:rPr>
              <a:t> </a:t>
            </a:r>
            <a:endParaRPr sz="1100">
              <a:solidFill>
                <a:schemeClr val="dk1"/>
              </a:solidFill>
              <a:latin typeface="Roboto Mono Light"/>
              <a:ea typeface="Roboto Mono Light"/>
              <a:cs typeface="Roboto Mono Light"/>
              <a:sym typeface="Roboto Mono Light"/>
            </a:endParaRPr>
          </a:p>
          <a:p>
            <a:pPr indent="-298450" lvl="0" marL="457200" rtl="0" algn="l">
              <a:spcBef>
                <a:spcPts val="0"/>
              </a:spcBef>
              <a:spcAft>
                <a:spcPts val="0"/>
              </a:spcAft>
              <a:buClr>
                <a:schemeClr val="dk1"/>
              </a:buClr>
              <a:buSzPts val="1100"/>
              <a:buFont typeface="Roboto Mono Light"/>
              <a:buChar char="➔"/>
            </a:pPr>
            <a:r>
              <a:rPr lang="it" sz="1100">
                <a:solidFill>
                  <a:schemeClr val="dk1"/>
                </a:solidFill>
                <a:latin typeface="Roboto Mono Light"/>
                <a:ea typeface="Roboto Mono Light"/>
                <a:cs typeface="Roboto Mono Light"/>
                <a:sym typeface="Roboto Mono Light"/>
              </a:rPr>
              <a:t>To have a warm country the best </a:t>
            </a:r>
            <a:r>
              <a:rPr lang="it" sz="1100">
                <a:solidFill>
                  <a:schemeClr val="dk1"/>
                </a:solidFill>
                <a:latin typeface="Roboto Mono Light"/>
                <a:ea typeface="Roboto Mono Light"/>
                <a:cs typeface="Roboto Mono Light"/>
                <a:sym typeface="Roboto Mono Light"/>
              </a:rPr>
              <a:t>choices</a:t>
            </a:r>
            <a:r>
              <a:rPr lang="it" sz="1100">
                <a:solidFill>
                  <a:schemeClr val="dk1"/>
                </a:solidFill>
                <a:latin typeface="Roboto Mono Light"/>
                <a:ea typeface="Roboto Mono Light"/>
                <a:cs typeface="Roboto Mono Light"/>
                <a:sym typeface="Roboto Mono Light"/>
              </a:rPr>
              <a:t> to her is Mexico City and Miami</a:t>
            </a:r>
            <a:endParaRPr sz="1100">
              <a:solidFill>
                <a:srgbClr val="2DC5FA"/>
              </a:solidFill>
              <a:latin typeface="Roboto Medium"/>
              <a:ea typeface="Roboto Medium"/>
              <a:cs typeface="Roboto Medium"/>
              <a:sym typeface="Roboto Medium"/>
            </a:endParaRPr>
          </a:p>
        </p:txBody>
      </p:sp>
      <p:pic>
        <p:nvPicPr>
          <p:cNvPr id="152" name="Google Shape;152;p21"/>
          <p:cNvPicPr preferRelativeResize="0"/>
          <p:nvPr/>
        </p:nvPicPr>
        <p:blipFill rotWithShape="1">
          <a:blip r:embed="rId5">
            <a:alphaModFix/>
          </a:blip>
          <a:srcRect b="14361" l="2543" r="2543" t="0"/>
          <a:stretch/>
        </p:blipFill>
        <p:spPr>
          <a:xfrm>
            <a:off x="43200" y="475200"/>
            <a:ext cx="792000" cy="792000"/>
          </a:xfrm>
          <a:prstGeom prst="ellipse">
            <a:avLst/>
          </a:prstGeom>
          <a:noFill/>
          <a:ln cap="flat" cmpd="sng" w="38100">
            <a:solidFill>
              <a:schemeClr val="lt1"/>
            </a:solidFill>
            <a:prstDash val="solid"/>
            <a:round/>
            <a:headEnd len="sm" w="sm" type="none"/>
            <a:tailEnd len="sm" w="sm" type="none"/>
          </a:ln>
        </p:spPr>
      </p:pic>
      <p:graphicFrame>
        <p:nvGraphicFramePr>
          <p:cNvPr id="153" name="Google Shape;153;p21"/>
          <p:cNvGraphicFramePr/>
          <p:nvPr/>
        </p:nvGraphicFramePr>
        <p:xfrm>
          <a:off x="3311475" y="1809925"/>
          <a:ext cx="3000000" cy="3000000"/>
        </p:xfrm>
        <a:graphic>
          <a:graphicData uri="http://schemas.openxmlformats.org/drawingml/2006/table">
            <a:tbl>
              <a:tblPr>
                <a:noFill/>
                <a:tableStyleId>{79D9F457-3475-49BF-8017-6AF5E1A0E4B5}</a:tableStyleId>
              </a:tblPr>
              <a:tblGrid>
                <a:gridCol w="1584925"/>
                <a:gridCol w="719625"/>
                <a:gridCol w="985250"/>
                <a:gridCol w="947250"/>
                <a:gridCol w="1208450"/>
              </a:tblGrid>
              <a:tr h="169725">
                <a:tc>
                  <a:txBody>
                    <a:bodyPr/>
                    <a:lstStyle/>
                    <a:p>
                      <a:pPr indent="0" lvl="0" marL="0" rtl="0" algn="ctr">
                        <a:spcBef>
                          <a:spcPts val="0"/>
                        </a:spcBef>
                        <a:spcAft>
                          <a:spcPts val="0"/>
                        </a:spcAft>
                        <a:buNone/>
                      </a:pPr>
                      <a:r>
                        <a:rPr b="1" lang="it" sz="1000">
                          <a:latin typeface="Roboto Mono"/>
                          <a:ea typeface="Roboto Mono"/>
                          <a:cs typeface="Roboto Mono"/>
                          <a:sym typeface="Roboto Mono"/>
                        </a:rPr>
                        <a:t>Courses</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spcBef>
                          <a:spcPts val="0"/>
                        </a:spcBef>
                        <a:spcAft>
                          <a:spcPts val="0"/>
                        </a:spcAft>
                        <a:buNone/>
                      </a:pPr>
                      <a:r>
                        <a:rPr b="1" lang="it" sz="1000">
                          <a:latin typeface="Roboto Mono"/>
                          <a:ea typeface="Roboto Mono"/>
                          <a:cs typeface="Roboto Mono"/>
                          <a:sym typeface="Roboto Mono"/>
                        </a:rPr>
                        <a:t>School</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spcBef>
                          <a:spcPts val="0"/>
                        </a:spcBef>
                        <a:spcAft>
                          <a:spcPts val="0"/>
                        </a:spcAft>
                        <a:buNone/>
                      </a:pPr>
                      <a:r>
                        <a:rPr b="1" lang="it" sz="1000">
                          <a:latin typeface="Roboto Mono"/>
                          <a:ea typeface="Roboto Mono"/>
                          <a:cs typeface="Roboto Mono"/>
                          <a:sym typeface="Roboto Mono"/>
                        </a:rPr>
                        <a:t>City</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spcBef>
                          <a:spcPts val="0"/>
                        </a:spcBef>
                        <a:spcAft>
                          <a:spcPts val="0"/>
                        </a:spcAft>
                        <a:buNone/>
                      </a:pPr>
                      <a:r>
                        <a:rPr b="1" lang="it" sz="1000">
                          <a:latin typeface="Roboto Mono"/>
                          <a:ea typeface="Roboto Mono"/>
                          <a:cs typeface="Roboto Mono"/>
                          <a:sym typeface="Roboto Mono"/>
                        </a:rPr>
                        <a:t>Country</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c>
                  <a:txBody>
                    <a:bodyPr/>
                    <a:lstStyle/>
                    <a:p>
                      <a:pPr indent="0" lvl="0" marL="0" rtl="0" algn="ctr">
                        <a:spcBef>
                          <a:spcPts val="0"/>
                        </a:spcBef>
                        <a:spcAft>
                          <a:spcPts val="0"/>
                        </a:spcAft>
                        <a:buNone/>
                      </a:pPr>
                      <a:r>
                        <a:rPr b="1" lang="it" sz="1000">
                          <a:latin typeface="Roboto Mono"/>
                          <a:ea typeface="Roboto Mono"/>
                          <a:cs typeface="Roboto Mono"/>
                          <a:sym typeface="Roboto Mono"/>
                        </a:rPr>
                        <a:t>AVG Job support</a:t>
                      </a:r>
                      <a:endParaRPr b="1" sz="1000">
                        <a:latin typeface="Roboto Mono"/>
                        <a:ea typeface="Roboto Mono"/>
                        <a:cs typeface="Roboto Mono"/>
                        <a:sym typeface="Roboto Mono"/>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solidFill>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Berlin</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Germany</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Mexico City</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Mexico</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Amsterdam</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Netherlands</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São Paulo</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Brazil</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Paris</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France</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Miami</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United States</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64C3F5">
                        <a:alpha val="25520"/>
                      </a:srgbClr>
                    </a:solidFill>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Madrid</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Spain</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246300">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UX/UI Design Bootcamp</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ironhack</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Barcelona</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Spain</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it" sz="900">
                          <a:latin typeface="Roboto Mono Light"/>
                          <a:ea typeface="Roboto Mono Light"/>
                          <a:cs typeface="Roboto Mono Light"/>
                          <a:sym typeface="Roboto Mono Light"/>
                        </a:rPr>
                        <a:t>5</a:t>
                      </a:r>
                      <a:endParaRPr sz="900">
                        <a:latin typeface="Roboto Mono Light"/>
                        <a:ea typeface="Roboto Mono Light"/>
                        <a:cs typeface="Roboto Mono Light"/>
                        <a:sym typeface="Roboto Mono Light"/>
                      </a:endParaRPr>
                    </a:p>
                  </a:txBody>
                  <a:tcPr marT="9525" marB="91425" marR="9525" marL="9525" anchor="b">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