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62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54431-8640-450E-8690-10AA57E8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6FC8B1-B640-4166-9BB9-1C562D88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2B6A7-5B70-4F17-8658-6D996F46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B16EB-0FBD-403E-8CAB-734B3500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2FDF3A-E624-4EE7-A2FF-F7F16D5A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CBE9E-21E8-4B0E-B10D-47228588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1BF4FF-4BB0-47F3-A2A7-CB9ED324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89E4C-66D5-42DE-B2A4-EB7E929E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12D1B9-4C73-4549-AB2D-84202B76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D871DE-40A2-4DC9-B97B-13AD5E02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D61974-10BE-4A22-B026-A668E368D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C0BA16-4403-4056-9338-27EDE12E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4F3666-59E0-4A30-BB84-BF3CF0BA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493261-C40B-4AE8-B9E0-EA6C543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B78C60-1867-473D-90A4-912E2E9A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75920-4546-4315-95EF-737EADAB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7ABD4-EF03-425D-8B70-2DCFC47B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344F7D-5B6D-4272-B393-15FB6D52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C9D3BE-F9E2-458E-BADD-A71BB007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963F60-1E78-4930-BBAC-F067B8FC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E246D-F354-4BCD-9F11-6D1EC1B1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8B5E7-BE67-447F-8316-3A8E8BE0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D886AC-2CDA-4155-91F3-BBE6BE76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1E0CC-6599-4EC7-803B-DD828C42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C2615-9024-470C-B06C-29602A6B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A248C-D23E-43CD-BCEF-7A8EE04D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6421BB-1CE8-4057-9B92-D1C4F24BF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8A2CFF-C852-467A-BA64-8540384B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8C9BED-E4A6-461D-8BE5-50BAAF8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2E4C88-FC3D-41ED-AA57-9CDC8DA8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136BD9-1E18-4EDC-BB17-80E1A9F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3AA03-E73F-48F3-ACA6-BF31B398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D9D3C2-4812-454A-ACC6-EA494D84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316EFF-E1ED-4562-B030-AE043830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B7290C-0508-45A3-A914-53BF8692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2C4077-6C82-42E9-983B-1F0E1F3E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ABF672-A1C9-413E-BB2A-1C4B97B2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3F20E07-DE8C-456C-B0E8-617FC910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83E2D0-E730-409E-B5E3-E5E91A87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2048E-034E-4F3C-B5ED-E3E7CDEF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AF3B64-3198-4391-B511-2568D777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0C21D5-7786-48BC-B9D4-EA40531F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D7DA71-F3AF-4A41-84FB-8830F652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6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BE13EA-27A9-451A-AEB7-3517383E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FC236D-9E65-484E-81C7-53C50F1D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AE4712-41B9-405B-9940-EEA6A5D2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EED65-4E2C-4A89-9829-0087D837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81B98C-1A42-4C28-A7DD-BA71972D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207CEF-2429-4D58-9FE1-3FBDD08B6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DAFD8E-E8D0-4C5C-BE27-02F0487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BCF7B0-F873-4437-9EDA-E419F68A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A006DD-7000-4CED-8F4C-2F70A46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AACA-A3CD-4A85-97FC-AEBEA7CF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C71E89-DF9C-4BEA-90CB-4B12CE411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990E65-04A2-43B1-A54D-9E6C68CE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D47021-7B2F-4D02-A66D-8BB4FEAF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6932C5-CF3E-4606-B17B-5BBD94B6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CD096F-7F47-44B2-A385-6E311D04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8124FD-1807-4F7B-8024-3AC7D4C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2101D3-94A6-4BD1-80AA-4A9BED1D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1F7378-D1BB-413A-BEE6-EB186F037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56FF59-D813-4920-A61E-74F6CEF2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C04714-8783-4994-9445-CCE73850B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faflug.com/six-seat-airship-gd-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ECD5E6-D4A2-476B-97D4-26F925E8A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 Gefa-Flug Six Seat </a:t>
            </a:r>
            <a:r>
              <a:rPr lang="it-IT" sz="4400" dirty="0" err="1">
                <a:solidFill>
                  <a:srgbClr val="FFFFFF"/>
                </a:solidFill>
              </a:rPr>
              <a:t>Airship</a:t>
            </a:r>
            <a:r>
              <a:rPr lang="it-IT" sz="4400" dirty="0">
                <a:solidFill>
                  <a:srgbClr val="FFFFFF"/>
                </a:solidFill>
              </a:rPr>
              <a:t> GD6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5E7036E0-7508-4ACB-B9D1-3ADAED53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it-IT" sz="800" dirty="0">
                <a:solidFill>
                  <a:srgbClr val="FFFFFF"/>
                </a:solidFill>
              </a:rPr>
              <a:t>Tavola realizzata da Andrea Marino per l’esame Controlli Automatici </a:t>
            </a:r>
          </a:p>
          <a:p>
            <a:r>
              <a:rPr lang="it-IT" sz="800" dirty="0" err="1">
                <a:solidFill>
                  <a:srgbClr val="FFFFFF"/>
                </a:solidFill>
              </a:rPr>
              <a:t>a.a</a:t>
            </a:r>
            <a:r>
              <a:rPr lang="it-IT" sz="800" dirty="0">
                <a:solidFill>
                  <a:srgbClr val="FFFFFF"/>
                </a:solidFill>
              </a:rPr>
              <a:t>. 2019/2020</a:t>
            </a:r>
          </a:p>
        </p:txBody>
      </p:sp>
      <p:pic>
        <p:nvPicPr>
          <p:cNvPr id="5" name="Immagine 4" descr="Immagine che contiene aeroplano, largo, sedendo, facciata&#10;&#10;Descrizione generata automaticamente">
            <a:extLst>
              <a:ext uri="{FF2B5EF4-FFF2-40B4-BE49-F238E27FC236}">
                <a16:creationId xmlns:a16="http://schemas.microsoft.com/office/drawing/2014/main" id="{1E4EC297-0493-4DF1-AEC0-7507B5EBB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37" y="371721"/>
            <a:ext cx="8653126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con vincoli sull’ingresso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Bisogna considerare che la soluzione può non avere senso fisico in quanto esistono limiti fisici che non possono essere superati: </a:t>
                </a:r>
              </a:p>
              <a:p>
                <a:r>
                  <a:rPr lang="it-IT" sz="2400" dirty="0">
                    <a:solidFill>
                      <a:srgbClr val="000000"/>
                    </a:solidFill>
                  </a:rPr>
                  <a:t>al più i bruciatori possono essere spenti, quindi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r>
                  <a:rPr lang="it-IT" sz="2400" dirty="0">
                    <a:solidFill>
                      <a:srgbClr val="000000"/>
                    </a:solidFill>
                  </a:rPr>
                  <a:t>I bruciatori non possono erogare energia infinita, quindi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L’algoritmo utilizzato prevede di incrementare il numero di passi necessari per la pianificazione fin quando non vengono rispettati i vincoli.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 t="-466" b="-13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2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che minimizza le differenze degli ingressi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Per rendere il più regolare possibile la sequenza degli ingressi si può effettuare la pianificazione utilizzando il comando </a:t>
                </a:r>
                <a:r>
                  <a:rPr lang="it-IT" sz="2400" i="1" dirty="0" err="1">
                    <a:solidFill>
                      <a:srgbClr val="000000"/>
                    </a:solidFill>
                  </a:rPr>
                  <a:t>fmincon</a:t>
                </a:r>
                <a:r>
                  <a:rPr lang="it-IT" sz="2400" dirty="0">
                    <a:solidFill>
                      <a:srgbClr val="000000"/>
                    </a:solidFill>
                  </a:rPr>
                  <a:t> per minimizzare la norma infinito del vettore creato impilando la differenza tra due ingressi consecutivi. I vincoli inseriti nella funzione sono</a:t>
                </a:r>
              </a:p>
              <a:p>
                <a:r>
                  <a:rPr lang="it-IT" sz="2400" dirty="0">
                    <a:solidFill>
                      <a:srgbClr val="000000"/>
                    </a:solidFill>
                  </a:rPr>
                  <a:t>Limiti fisici del bruciatore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t-IT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it-IT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it-IT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acc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dove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 r="-14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67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con vincoli sullo stato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Un altro possibile vincolo è sulla massima variazione di temperatura, la quale non si vuole che sia superiore in modulo ad 1°C per non avere perdite eccessive e minimizzare la quantità di carburante necessaria. </a:t>
                </a: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Tenendo presente che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𝓊</m:t>
                      </m:r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la funzione utilizzata è sempre </a:t>
                </a:r>
                <a:r>
                  <a:rPr lang="it-IT" sz="2400" i="1" dirty="0" err="1">
                    <a:solidFill>
                      <a:srgbClr val="000000"/>
                    </a:solidFill>
                  </a:rPr>
                  <a:t>fmincon</a:t>
                </a:r>
                <a:r>
                  <a:rPr lang="it-IT" sz="2400" dirty="0">
                    <a:solidFill>
                      <a:srgbClr val="000000"/>
                    </a:solidFill>
                  </a:rPr>
                  <a:t> con l’aggiunta del limite inserito come diseguaglianza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it-IT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5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Descrizione sistema e tasks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8B164-3C27-4245-AAE0-107A494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</a:rPr>
              <a:t>In questa tavola viene considerata la dinamica semplificata del dirigibile </a:t>
            </a:r>
            <a:r>
              <a:rPr lang="it-IT" sz="2400" dirty="0">
                <a:solidFill>
                  <a:srgbClr val="000000"/>
                </a:solidFill>
                <a:hlinkClick r:id="rId3"/>
              </a:rPr>
              <a:t>Gefa-Flug</a:t>
            </a:r>
            <a:r>
              <a:rPr lang="it-IT" sz="2400" dirty="0">
                <a:solidFill>
                  <a:srgbClr val="000000"/>
                </a:solidFill>
              </a:rPr>
              <a:t> al fine di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Studiare la stabilità degli equilibri;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 il sistema è instabile, sintetizzare un regolatore basato su compensatore per stabilizzarlo;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Eseguire la pianificazione ottima per produrre una variazione di quota;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Effettuare uno studio sulla cinematica a quota imposta;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Studiare la R.A.S. del sistema. </a:t>
            </a:r>
            <a:endParaRPr lang="it-IT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3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Equazioni del moto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b="0" dirty="0">
                    <a:solidFill>
                      <a:srgbClr val="000000"/>
                    </a:solidFill>
                  </a:rPr>
                  <a:t>Coerentemente con quanto descritto dal modello ISA (International Standard </a:t>
                </a:r>
                <a:r>
                  <a:rPr lang="it-IT" sz="2400" b="0" dirty="0" err="1">
                    <a:solidFill>
                      <a:srgbClr val="000000"/>
                    </a:solidFill>
                  </a:rPr>
                  <a:t>Atmosphere</a:t>
                </a:r>
                <a:r>
                  <a:rPr lang="it-IT" sz="2400" b="0" dirty="0">
                    <a:solidFill>
                      <a:srgbClr val="000000"/>
                    </a:solidFill>
                  </a:rPr>
                  <a:t>) temperatura, pressione e densità dell’aria ambiente variano con il variare della quota z secondo le seguenti leggi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 ⋅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it-IT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=0.065 </a:t>
                </a:r>
                <a:r>
                  <a:rPr lang="it-IT" sz="2400" b="0" dirty="0">
                    <a:solidFill>
                      <a:srgbClr val="000000"/>
                    </a:solidFill>
                  </a:rPr>
                  <a:t>K/m,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it-IT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=288.15 </a:t>
                </a:r>
                <a:r>
                  <a:rPr lang="it-IT" sz="2400" b="0" dirty="0">
                    <a:solidFill>
                      <a:srgbClr val="000000"/>
                    </a:solidFill>
                  </a:rPr>
                  <a:t>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it-IT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=1.013 </a:t>
                </a:r>
                <a14:m>
                  <m:oMath xmlns:m="http://schemas.openxmlformats.org/officeDocument/2006/math">
                    <m:r>
                      <a:rPr lang="it-IT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sz="2400" b="0" dirty="0">
                    <a:solidFill>
                      <a:srgbClr val="000000"/>
                    </a:solidFill>
                  </a:rPr>
                  <a:t> Pa.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 r="-29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1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Equazioni del moto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it-IT" sz="3100" dirty="0">
                    <a:solidFill>
                      <a:srgbClr val="000000"/>
                    </a:solidFill>
                  </a:rPr>
                  <a:t>Utilizzando l’equazione dei gas perfetti si ha che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31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3100" dirty="0">
                    <a:solidFill>
                      <a:srgbClr val="000000"/>
                    </a:solidFill>
                  </a:rPr>
                  <a:t>da cui</a:t>
                </a:r>
              </a:p>
              <a:p>
                <a:pPr marL="0" indent="0">
                  <a:buNone/>
                </a:pPr>
                <a:endParaRPr lang="it-IT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𝑉𝑔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it-IT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it-IT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𝑚𝑔</m:t>
                                </m:r>
                                <m:r>
                                  <a:rPr lang="it-IT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7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Equazioni del moto in forma di stato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it-IT" sz="3100" dirty="0">
                    <a:solidFill>
                      <a:srgbClr val="000000"/>
                    </a:solidFill>
                  </a:rPr>
                  <a:t>Scegliendo</a:t>
                </a:r>
              </a:p>
              <a:p>
                <a:pPr marL="0" indent="0">
                  <a:buNone/>
                </a:pPr>
                <a:endParaRPr lang="it-IT" sz="31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1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31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it-IT" sz="3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3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3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3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31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it-IT" sz="31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3100" dirty="0">
                    <a:solidFill>
                      <a:srgbClr val="000000"/>
                    </a:solidFill>
                  </a:rPr>
                  <a:t>si ottiene</a:t>
                </a:r>
              </a:p>
              <a:p>
                <a:pPr marL="0" indent="0">
                  <a:buNone/>
                </a:pPr>
                <a:endParaRPr lang="it-IT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sz="31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31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it-IT" sz="31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31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sz="31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it-IT" sz="31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it-IT" sz="31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31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31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𝑉𝑔</m:t>
                                    </m:r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𝑇𝑉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it-IT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it-IT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𝑚𝑔</m:t>
                                    </m:r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it-IT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0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Equilibri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In assenza di disturbo si vuole calcolare le posizioni di equilibrio. Si ha quindi che ponendo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</a:rPr>
                  <a:t> e avendo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400" dirty="0">
                    <a:solidFill>
                      <a:srgbClr val="000000"/>
                    </a:solidFill>
                  </a:rPr>
                  <a:t> come quota di interesse</a:t>
                </a:r>
              </a:p>
              <a:p>
                <a:pPr marL="0" indent="0">
                  <a:buNone/>
                </a:pPr>
                <a:endParaRPr lang="it-IT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sz="24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it-IT" sz="24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it-IT" sz="24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it-IT" sz="24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it-IT" sz="24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it-IT" sz="24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r>
                                          <a:rPr lang="it-IT" sz="24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it-IT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it-IT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</m:acc>
                                            <m:r>
                                              <a:rPr lang="it-IT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b="0" dirty="0">
                    <a:solidFill>
                      <a:srgbClr val="000000"/>
                    </a:solidFill>
                  </a:rPr>
                  <a:t>La posizione d’equilibrio quindi è caratterizzata da avere velocità nulla e temperatura che dipende in modo non lineare dalla quota di equilibrio.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 t="-1981" r="-2687" b="-24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1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Pianificazione ottima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L’obiettivo è quello di pianificare gli ingressi per raggiungere, partendo da quota 500 m, quota 550 m per poi mantenerla. A questo corrisponde una temperatura interna di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𝑇𝑖</m:t>
                          </m:r>
                        </m:e>
                      </m:acc>
                      <m:r>
                        <a:rPr lang="it-IT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𝑇𝑒</m:t>
                          </m:r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(550)</m:t>
                          </m:r>
                        </m:num>
                        <m:den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(550)∗</m:t>
                              </m:r>
                              <m:r>
                                <a:rPr lang="it-IT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den>
                      </m:f>
                      <m:r>
                        <a:rPr lang="it-IT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Nel sistema di riferimento traslato questo corrisponde 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.6085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1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Pianificazione ottima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8B164-3C27-4245-AAE0-107A494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</a:rPr>
              <a:t>Questa pianificazione viene realizzata in diverse modalità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Pianificazione senza vincoli;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Pianificazione con vincoli sull’ingresso;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Pianificazione che minimizza le differenze degli ingressi;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Pianificazione con vincoli sullo stato</a:t>
            </a:r>
          </a:p>
        </p:txBody>
      </p:sp>
    </p:spTree>
    <p:extLst>
      <p:ext uri="{BB962C8B-B14F-4D97-AF65-F5344CB8AC3E}">
        <p14:creationId xmlns:p14="http://schemas.microsoft.com/office/powerpoint/2010/main" val="357738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senza vincoli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Imponendo lo stesso stato ai passi </a:t>
                </a:r>
                <a:r>
                  <a:rPr lang="it-IT" sz="2400" i="1" dirty="0">
                    <a:solidFill>
                      <a:srgbClr val="000000"/>
                    </a:solidFill>
                  </a:rPr>
                  <a:t>p-1</a:t>
                </a:r>
                <a:r>
                  <a:rPr lang="it-IT" sz="2400" dirty="0">
                    <a:solidFill>
                      <a:srgbClr val="000000"/>
                    </a:solidFill>
                  </a:rPr>
                  <a:t> e </a:t>
                </a:r>
                <a:r>
                  <a:rPr lang="it-IT" sz="2400" i="1" dirty="0">
                    <a:solidFill>
                      <a:srgbClr val="000000"/>
                    </a:solidFill>
                  </a:rPr>
                  <a:t>p </a:t>
                </a:r>
                <a:r>
                  <a:rPr lang="it-IT" sz="2400" dirty="0">
                    <a:solidFill>
                      <a:srgbClr val="000000"/>
                    </a:solidFill>
                  </a:rPr>
                  <a:t>e invertendo la relazione si ottiene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  <m:sup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it-IT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 r="-7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5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588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di Office</vt:lpstr>
      <vt:lpstr> Gefa-Flug Six Seat Airship GD6</vt:lpstr>
      <vt:lpstr>Descrizione sistema e tasks</vt:lpstr>
      <vt:lpstr>Equazioni del moto</vt:lpstr>
      <vt:lpstr>Equazioni del moto</vt:lpstr>
      <vt:lpstr>Equazioni del moto in forma di stato</vt:lpstr>
      <vt:lpstr>Equilibri</vt:lpstr>
      <vt:lpstr>Pianificazione ottima</vt:lpstr>
      <vt:lpstr>Pianificazione ottima</vt:lpstr>
      <vt:lpstr>Pianificazione senza vincoli</vt:lpstr>
      <vt:lpstr>Pianificazione con vincoli sull’ingresso</vt:lpstr>
      <vt:lpstr>Pianificazione che minimizza le differenze degli ingressi</vt:lpstr>
      <vt:lpstr>Pianificazione con vincoli sullo stato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Gefa-Flug Six Seat Airship GD6</dc:title>
  <dc:creator>Andrea Marino</dc:creator>
  <cp:lastModifiedBy>Andrea Marino</cp:lastModifiedBy>
  <cp:revision>3</cp:revision>
  <dcterms:created xsi:type="dcterms:W3CDTF">2020-09-04T14:44:58Z</dcterms:created>
  <dcterms:modified xsi:type="dcterms:W3CDTF">2020-09-04T16:32:33Z</dcterms:modified>
</cp:coreProperties>
</file>