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18"/>
  </p:notesMasterIdLst>
  <p:handoutMasterIdLst>
    <p:handoutMasterId r:id="rId19"/>
  </p:handoutMasterIdLst>
  <p:sldIdLst>
    <p:sldId id="256" r:id="rId2"/>
    <p:sldId id="263" r:id="rId3"/>
    <p:sldId id="269" r:id="rId4"/>
    <p:sldId id="264" r:id="rId5"/>
    <p:sldId id="265" r:id="rId6"/>
    <p:sldId id="266" r:id="rId7"/>
    <p:sldId id="267" r:id="rId8"/>
    <p:sldId id="270" r:id="rId9"/>
    <p:sldId id="271" r:id="rId10"/>
    <p:sldId id="272" r:id="rId11"/>
    <p:sldId id="257" r:id="rId12"/>
    <p:sldId id="262" r:id="rId13"/>
    <p:sldId id="258" r:id="rId14"/>
    <p:sldId id="259" r:id="rId15"/>
    <p:sldId id="260" r:id="rId16"/>
    <p:sldId id="261"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2AB7D55B-3A8B-45A1-9B61-EB57E7318B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D5FC2EFC-4259-49AE-8A13-35B9A4AB05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F2DB8B-65BB-48D4-A771-3106A18C7C27}" type="datetimeFigureOut">
              <a:rPr lang="it-IT" smtClean="0"/>
              <a:t>05/09/2020</a:t>
            </a:fld>
            <a:endParaRPr lang="it-IT"/>
          </a:p>
        </p:txBody>
      </p:sp>
      <p:sp>
        <p:nvSpPr>
          <p:cNvPr id="4" name="Segnaposto piè di pagina 3">
            <a:extLst>
              <a:ext uri="{FF2B5EF4-FFF2-40B4-BE49-F238E27FC236}">
                <a16:creationId xmlns:a16="http://schemas.microsoft.com/office/drawing/2014/main" id="{4D34EB8F-E595-43DD-9F18-BF4BFEEE42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it-IT"/>
              <a:t>In asterisco i dati presi da data sheet</a:t>
            </a:r>
          </a:p>
        </p:txBody>
      </p:sp>
      <p:sp>
        <p:nvSpPr>
          <p:cNvPr id="5" name="Segnaposto numero diapositiva 4">
            <a:extLst>
              <a:ext uri="{FF2B5EF4-FFF2-40B4-BE49-F238E27FC236}">
                <a16:creationId xmlns:a16="http://schemas.microsoft.com/office/drawing/2014/main" id="{585FC384-314B-40B5-BDA0-D1F5A0E4BB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4ACEB3-BC6A-4AB8-A44E-CCCC9E7E5A1B}" type="slidenum">
              <a:rPr lang="it-IT" smtClean="0"/>
              <a:t>‹N›</a:t>
            </a:fld>
            <a:endParaRPr lang="it-IT"/>
          </a:p>
        </p:txBody>
      </p:sp>
    </p:spTree>
    <p:extLst>
      <p:ext uri="{BB962C8B-B14F-4D97-AF65-F5344CB8AC3E}">
        <p14:creationId xmlns:p14="http://schemas.microsoft.com/office/powerpoint/2010/main" val="162795183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5F3DB-72DE-49AF-AB6B-D568E16C752B}" type="datetimeFigureOut">
              <a:rPr lang="it-IT" smtClean="0"/>
              <a:t>05/09/2020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it-IT"/>
              <a:t>In asterisco i dati presi da data sheet</a:t>
            </a:r>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A80AE-8A80-4636-A17F-608B442A4D31}" type="slidenum">
              <a:rPr lang="it-IT" smtClean="0"/>
              <a:t>‹N›</a:t>
            </a:fld>
            <a:endParaRPr lang="it-IT"/>
          </a:p>
        </p:txBody>
      </p:sp>
    </p:spTree>
    <p:extLst>
      <p:ext uri="{BB962C8B-B14F-4D97-AF65-F5344CB8AC3E}">
        <p14:creationId xmlns:p14="http://schemas.microsoft.com/office/powerpoint/2010/main" val="131748179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piè di pagina 3"/>
          <p:cNvSpPr>
            <a:spLocks noGrp="1"/>
          </p:cNvSpPr>
          <p:nvPr>
            <p:ph type="ftr" sz="quarter" idx="4"/>
          </p:nvPr>
        </p:nvSpPr>
        <p:spPr/>
        <p:txBody>
          <a:bodyPr/>
          <a:lstStyle/>
          <a:p>
            <a:r>
              <a:rPr lang="it-IT"/>
              <a:t>In asterisco i dati presi da data sheet</a:t>
            </a:r>
          </a:p>
        </p:txBody>
      </p:sp>
    </p:spTree>
    <p:extLst>
      <p:ext uri="{BB962C8B-B14F-4D97-AF65-F5344CB8AC3E}">
        <p14:creationId xmlns:p14="http://schemas.microsoft.com/office/powerpoint/2010/main" val="760394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E54431-8640-450E-8690-10AA57E8F2F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C6FC8B1-B640-4166-9BB9-1C562D883C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502B6A7-5B70-4F17-8658-6D996F463FAF}"/>
              </a:ext>
            </a:extLst>
          </p:cNvPr>
          <p:cNvSpPr>
            <a:spLocks noGrp="1"/>
          </p:cNvSpPr>
          <p:nvPr>
            <p:ph type="dt" sz="half" idx="10"/>
          </p:nvPr>
        </p:nvSpPr>
        <p:spPr/>
        <p:txBody>
          <a:bodyPr/>
          <a:lstStyle/>
          <a:p>
            <a:fld id="{72345051-2045-45DA-935E-2E3CA1A69ADC}" type="datetimeFigureOut">
              <a:rPr lang="en-US" smtClean="0"/>
              <a:t>9/5/2020</a:t>
            </a:fld>
            <a:endParaRPr lang="en-US" dirty="0"/>
          </a:p>
        </p:txBody>
      </p:sp>
      <p:sp>
        <p:nvSpPr>
          <p:cNvPr id="5" name="Segnaposto piè di pagina 4">
            <a:extLst>
              <a:ext uri="{FF2B5EF4-FFF2-40B4-BE49-F238E27FC236}">
                <a16:creationId xmlns:a16="http://schemas.microsoft.com/office/drawing/2014/main" id="{659B16EB-0FBD-403E-8CAB-734B350059FE}"/>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472FDF3A-E624-4EE7-A2FF-F7F16D5A20B5}"/>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76493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5CBE9E-21E8-4B0E-B10D-47228588DFB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C1BF4FF-4BB0-47F3-A2A7-CB9ED324844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589E4C-66D5-42DE-B2A4-EB7E929EABE2}"/>
              </a:ext>
            </a:extLst>
          </p:cNvPr>
          <p:cNvSpPr>
            <a:spLocks noGrp="1"/>
          </p:cNvSpPr>
          <p:nvPr>
            <p:ph type="dt" sz="half" idx="10"/>
          </p:nvPr>
        </p:nvSpPr>
        <p:spPr/>
        <p:txBody>
          <a:bodyPr/>
          <a:lstStyle/>
          <a:p>
            <a:fld id="{72345051-2045-45DA-935E-2E3CA1A69ADC}" type="datetimeFigureOut">
              <a:rPr lang="en-US" smtClean="0"/>
              <a:t>9/5/2020</a:t>
            </a:fld>
            <a:endParaRPr lang="en-US" dirty="0"/>
          </a:p>
        </p:txBody>
      </p:sp>
      <p:sp>
        <p:nvSpPr>
          <p:cNvPr id="5" name="Segnaposto piè di pagina 4">
            <a:extLst>
              <a:ext uri="{FF2B5EF4-FFF2-40B4-BE49-F238E27FC236}">
                <a16:creationId xmlns:a16="http://schemas.microsoft.com/office/drawing/2014/main" id="{7B12D1B9-4C73-4549-AB2D-84202B76BE8A}"/>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ADD871DE-40A2-4DC9-B97B-13AD5E02DA4E}"/>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1389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8D61974-10BE-4A22-B026-A668E368D15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8C0BA16-4403-4056-9338-27EDE12EF43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F4F3666-59E0-4A30-BB84-BF3CF0BA433A}"/>
              </a:ext>
            </a:extLst>
          </p:cNvPr>
          <p:cNvSpPr>
            <a:spLocks noGrp="1"/>
          </p:cNvSpPr>
          <p:nvPr>
            <p:ph type="dt" sz="half" idx="10"/>
          </p:nvPr>
        </p:nvSpPr>
        <p:spPr/>
        <p:txBody>
          <a:bodyPr/>
          <a:lstStyle/>
          <a:p>
            <a:fld id="{72345051-2045-45DA-935E-2E3CA1A69ADC}" type="datetimeFigureOut">
              <a:rPr lang="en-US" smtClean="0"/>
              <a:t>9/5/2020</a:t>
            </a:fld>
            <a:endParaRPr lang="en-US" dirty="0"/>
          </a:p>
        </p:txBody>
      </p:sp>
      <p:sp>
        <p:nvSpPr>
          <p:cNvPr id="5" name="Segnaposto piè di pagina 4">
            <a:extLst>
              <a:ext uri="{FF2B5EF4-FFF2-40B4-BE49-F238E27FC236}">
                <a16:creationId xmlns:a16="http://schemas.microsoft.com/office/drawing/2014/main" id="{90493261-C40B-4AE8-B9E0-EA6C543072F6}"/>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85B78C60-1867-473D-90A4-912E2E9A6CC2}"/>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32722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B75920-4546-4315-95EF-737EADABFEF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737ABD4-EF03-425D-8B70-2DCFC47B5EE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2344F7D-5B6D-4272-B393-15FB6D52DE92}"/>
              </a:ext>
            </a:extLst>
          </p:cNvPr>
          <p:cNvSpPr>
            <a:spLocks noGrp="1"/>
          </p:cNvSpPr>
          <p:nvPr>
            <p:ph type="dt" sz="half" idx="10"/>
          </p:nvPr>
        </p:nvSpPr>
        <p:spPr/>
        <p:txBody>
          <a:bodyPr/>
          <a:lstStyle/>
          <a:p>
            <a:fld id="{72345051-2045-45DA-935E-2E3CA1A69ADC}" type="datetimeFigureOut">
              <a:rPr lang="en-US" smtClean="0"/>
              <a:t>9/5/2020</a:t>
            </a:fld>
            <a:endParaRPr lang="en-US" dirty="0"/>
          </a:p>
        </p:txBody>
      </p:sp>
      <p:sp>
        <p:nvSpPr>
          <p:cNvPr id="5" name="Segnaposto piè di pagina 4">
            <a:extLst>
              <a:ext uri="{FF2B5EF4-FFF2-40B4-BE49-F238E27FC236}">
                <a16:creationId xmlns:a16="http://schemas.microsoft.com/office/drawing/2014/main" id="{3CC9D3BE-F9E2-458E-BADD-A71BB007F048}"/>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26963F60-1E78-4930-BBAC-F067B8FCC88C}"/>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880652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7E246D-F354-4BCD-9F11-6D1EC1B1E86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6D8B5E7-BE67-447F-8316-3A8E8BE05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8D886AC-2CDA-4155-91F3-BBE6BE765436}"/>
              </a:ext>
            </a:extLst>
          </p:cNvPr>
          <p:cNvSpPr>
            <a:spLocks noGrp="1"/>
          </p:cNvSpPr>
          <p:nvPr>
            <p:ph type="dt" sz="half" idx="10"/>
          </p:nvPr>
        </p:nvSpPr>
        <p:spPr/>
        <p:txBody>
          <a:bodyPr/>
          <a:lstStyle/>
          <a:p>
            <a:fld id="{72345051-2045-45DA-935E-2E3CA1A69ADC}" type="datetimeFigureOut">
              <a:rPr lang="en-US" smtClean="0"/>
              <a:t>9/5/2020</a:t>
            </a:fld>
            <a:endParaRPr lang="en-US" dirty="0"/>
          </a:p>
        </p:txBody>
      </p:sp>
      <p:sp>
        <p:nvSpPr>
          <p:cNvPr id="5" name="Segnaposto piè di pagina 4">
            <a:extLst>
              <a:ext uri="{FF2B5EF4-FFF2-40B4-BE49-F238E27FC236}">
                <a16:creationId xmlns:a16="http://schemas.microsoft.com/office/drawing/2014/main" id="{5871E0CC-6599-4EC7-803B-DD828C42954C}"/>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735C2615-9024-470C-B06C-29602A6B7862}"/>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44662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4A248C-D23E-43CD-BCEF-7A8EE04DB64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B6421BB-1CE8-4057-9B92-D1C4F24BF16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48A2CFF-C852-467A-BA64-8540384B1C4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58C9BED-E4A6-461D-8BE5-50BAAF874D5C}"/>
              </a:ext>
            </a:extLst>
          </p:cNvPr>
          <p:cNvSpPr>
            <a:spLocks noGrp="1"/>
          </p:cNvSpPr>
          <p:nvPr>
            <p:ph type="dt" sz="half" idx="10"/>
          </p:nvPr>
        </p:nvSpPr>
        <p:spPr/>
        <p:txBody>
          <a:bodyPr/>
          <a:lstStyle/>
          <a:p>
            <a:fld id="{72345051-2045-45DA-935E-2E3CA1A69ADC}" type="datetimeFigureOut">
              <a:rPr lang="en-US" smtClean="0"/>
              <a:t>9/5/2020</a:t>
            </a:fld>
            <a:endParaRPr lang="en-US" dirty="0"/>
          </a:p>
        </p:txBody>
      </p:sp>
      <p:sp>
        <p:nvSpPr>
          <p:cNvPr id="6" name="Segnaposto piè di pagina 5">
            <a:extLst>
              <a:ext uri="{FF2B5EF4-FFF2-40B4-BE49-F238E27FC236}">
                <a16:creationId xmlns:a16="http://schemas.microsoft.com/office/drawing/2014/main" id="{CB2E4C88-FC3D-41ED-AA57-9CDC8DA8449C}"/>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48136BD9-1E18-4EDC-BB17-80E1A9FC6C17}"/>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99843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23AA03-E73F-48F3-ACA6-BF31B398ADA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0D9D3C2-4812-454A-ACC6-EA494D846F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1316EFF-E1ED-4562-B030-AE043830496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9B7290C-0508-45A3-A914-53BF86926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C2C4077-6C82-42E9-983B-1F0E1F3E4F6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ABF672-A1C9-413E-BB2A-1C4B97B276BF}"/>
              </a:ext>
            </a:extLst>
          </p:cNvPr>
          <p:cNvSpPr>
            <a:spLocks noGrp="1"/>
          </p:cNvSpPr>
          <p:nvPr>
            <p:ph type="dt" sz="half" idx="10"/>
          </p:nvPr>
        </p:nvSpPr>
        <p:spPr/>
        <p:txBody>
          <a:bodyPr/>
          <a:lstStyle/>
          <a:p>
            <a:fld id="{72345051-2045-45DA-935E-2E3CA1A69ADC}" type="datetimeFigureOut">
              <a:rPr lang="en-US" smtClean="0"/>
              <a:t>9/5/2020</a:t>
            </a:fld>
            <a:endParaRPr lang="en-US" dirty="0"/>
          </a:p>
        </p:txBody>
      </p:sp>
      <p:sp>
        <p:nvSpPr>
          <p:cNvPr id="8" name="Segnaposto piè di pagina 7">
            <a:extLst>
              <a:ext uri="{FF2B5EF4-FFF2-40B4-BE49-F238E27FC236}">
                <a16:creationId xmlns:a16="http://schemas.microsoft.com/office/drawing/2014/main" id="{33F20E07-DE8C-456C-B0E8-617FC91042AA}"/>
              </a:ext>
            </a:extLst>
          </p:cNvPr>
          <p:cNvSpPr>
            <a:spLocks noGrp="1"/>
          </p:cNvSpPr>
          <p:nvPr>
            <p:ph type="ftr" sz="quarter" idx="11"/>
          </p:nvPr>
        </p:nvSpPr>
        <p:spPr/>
        <p:txBody>
          <a:bodyPr/>
          <a:lstStyle/>
          <a:p>
            <a:endParaRPr lang="en-US" dirty="0"/>
          </a:p>
        </p:txBody>
      </p:sp>
      <p:sp>
        <p:nvSpPr>
          <p:cNvPr id="9" name="Segnaposto numero diapositiva 8">
            <a:extLst>
              <a:ext uri="{FF2B5EF4-FFF2-40B4-BE49-F238E27FC236}">
                <a16:creationId xmlns:a16="http://schemas.microsoft.com/office/drawing/2014/main" id="{8083E2D0-E730-409E-B5E3-E5E91A877DDB}"/>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28439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52048E-034E-4F3C-B5ED-E3E7CDEF1FA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0AF3B64-3198-4391-B511-2568D777DF18}"/>
              </a:ext>
            </a:extLst>
          </p:cNvPr>
          <p:cNvSpPr>
            <a:spLocks noGrp="1"/>
          </p:cNvSpPr>
          <p:nvPr>
            <p:ph type="dt" sz="half" idx="10"/>
          </p:nvPr>
        </p:nvSpPr>
        <p:spPr/>
        <p:txBody>
          <a:bodyPr/>
          <a:lstStyle/>
          <a:p>
            <a:fld id="{72345051-2045-45DA-935E-2E3CA1A69ADC}" type="datetimeFigureOut">
              <a:rPr lang="en-US" smtClean="0"/>
              <a:t>9/5/2020</a:t>
            </a:fld>
            <a:endParaRPr lang="en-US" dirty="0"/>
          </a:p>
        </p:txBody>
      </p:sp>
      <p:sp>
        <p:nvSpPr>
          <p:cNvPr id="4" name="Segnaposto piè di pagina 3">
            <a:extLst>
              <a:ext uri="{FF2B5EF4-FFF2-40B4-BE49-F238E27FC236}">
                <a16:creationId xmlns:a16="http://schemas.microsoft.com/office/drawing/2014/main" id="{370C21D5-7786-48BC-B9D4-EA40531F1356}"/>
              </a:ext>
            </a:extLst>
          </p:cNvPr>
          <p:cNvSpPr>
            <a:spLocks noGrp="1"/>
          </p:cNvSpPr>
          <p:nvPr>
            <p:ph type="ftr" sz="quarter" idx="11"/>
          </p:nvPr>
        </p:nvSpPr>
        <p:spPr/>
        <p:txBody>
          <a:bodyPr/>
          <a:lstStyle/>
          <a:p>
            <a:endParaRPr lang="en-US" dirty="0"/>
          </a:p>
        </p:txBody>
      </p:sp>
      <p:sp>
        <p:nvSpPr>
          <p:cNvPr id="5" name="Segnaposto numero diapositiva 4">
            <a:extLst>
              <a:ext uri="{FF2B5EF4-FFF2-40B4-BE49-F238E27FC236}">
                <a16:creationId xmlns:a16="http://schemas.microsoft.com/office/drawing/2014/main" id="{B8D7DA71-F3AF-4A41-84FB-8830F65244E6}"/>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72616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0BE13EA-27A9-451A-AEB7-3517383EFBB1}"/>
              </a:ext>
            </a:extLst>
          </p:cNvPr>
          <p:cNvSpPr>
            <a:spLocks noGrp="1"/>
          </p:cNvSpPr>
          <p:nvPr>
            <p:ph type="dt" sz="half" idx="10"/>
          </p:nvPr>
        </p:nvSpPr>
        <p:spPr/>
        <p:txBody>
          <a:bodyPr/>
          <a:lstStyle/>
          <a:p>
            <a:fld id="{72345051-2045-45DA-935E-2E3CA1A69ADC}" type="datetimeFigureOut">
              <a:rPr lang="en-US" smtClean="0"/>
              <a:t>9/5/2020</a:t>
            </a:fld>
            <a:endParaRPr lang="en-US" dirty="0"/>
          </a:p>
        </p:txBody>
      </p:sp>
      <p:sp>
        <p:nvSpPr>
          <p:cNvPr id="3" name="Segnaposto piè di pagina 2">
            <a:extLst>
              <a:ext uri="{FF2B5EF4-FFF2-40B4-BE49-F238E27FC236}">
                <a16:creationId xmlns:a16="http://schemas.microsoft.com/office/drawing/2014/main" id="{8EFC236D-9E65-484E-81C7-53C50F1DD556}"/>
              </a:ext>
            </a:extLst>
          </p:cNvPr>
          <p:cNvSpPr>
            <a:spLocks noGrp="1"/>
          </p:cNvSpPr>
          <p:nvPr>
            <p:ph type="ftr" sz="quarter" idx="11"/>
          </p:nvPr>
        </p:nvSpPr>
        <p:spPr/>
        <p:txBody>
          <a:bodyPr/>
          <a:lstStyle/>
          <a:p>
            <a:endParaRPr lang="en-US" dirty="0"/>
          </a:p>
        </p:txBody>
      </p:sp>
      <p:sp>
        <p:nvSpPr>
          <p:cNvPr id="4" name="Segnaposto numero diapositiva 3">
            <a:extLst>
              <a:ext uri="{FF2B5EF4-FFF2-40B4-BE49-F238E27FC236}">
                <a16:creationId xmlns:a16="http://schemas.microsoft.com/office/drawing/2014/main" id="{E2AE4712-41B9-405B-9940-EEA6A5D2F27E}"/>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001146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4EED65-4E2C-4A89-9829-0087D837010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F81B98C-1A42-4C28-A7DD-BA71972D1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B207CEF-2429-4D58-9FE1-3FBDD08B6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8DAFD8E-E8D0-4C5C-BE27-02F0487141A2}"/>
              </a:ext>
            </a:extLst>
          </p:cNvPr>
          <p:cNvSpPr>
            <a:spLocks noGrp="1"/>
          </p:cNvSpPr>
          <p:nvPr>
            <p:ph type="dt" sz="half" idx="10"/>
          </p:nvPr>
        </p:nvSpPr>
        <p:spPr/>
        <p:txBody>
          <a:bodyPr/>
          <a:lstStyle/>
          <a:p>
            <a:fld id="{72345051-2045-45DA-935E-2E3CA1A69ADC}" type="datetimeFigureOut">
              <a:rPr lang="en-US" smtClean="0"/>
              <a:t>9/5/2020</a:t>
            </a:fld>
            <a:endParaRPr lang="en-US" dirty="0"/>
          </a:p>
        </p:txBody>
      </p:sp>
      <p:sp>
        <p:nvSpPr>
          <p:cNvPr id="6" name="Segnaposto piè di pagina 5">
            <a:extLst>
              <a:ext uri="{FF2B5EF4-FFF2-40B4-BE49-F238E27FC236}">
                <a16:creationId xmlns:a16="http://schemas.microsoft.com/office/drawing/2014/main" id="{60BCF7B0-F873-4437-9EDA-E419F68A4935}"/>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2CA006DD-7000-4CED-8F4C-2F70A4688DC8}"/>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07588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30AACA-A3CD-4A85-97FC-AEBEA7CFA59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CC71E89-DF9C-4BEA-90CB-4B12CE411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4990E65-04A2-43B1-A54D-9E6C68CE5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2D47021-7B2F-4D02-A66D-8BB4FEAF705D}"/>
              </a:ext>
            </a:extLst>
          </p:cNvPr>
          <p:cNvSpPr>
            <a:spLocks noGrp="1"/>
          </p:cNvSpPr>
          <p:nvPr>
            <p:ph type="dt" sz="half" idx="10"/>
          </p:nvPr>
        </p:nvSpPr>
        <p:spPr/>
        <p:txBody>
          <a:bodyPr/>
          <a:lstStyle/>
          <a:p>
            <a:fld id="{72345051-2045-45DA-935E-2E3CA1A69ADC}" type="datetimeFigureOut">
              <a:rPr lang="en-US" smtClean="0"/>
              <a:t>9/5/2020</a:t>
            </a:fld>
            <a:endParaRPr lang="en-US" dirty="0"/>
          </a:p>
        </p:txBody>
      </p:sp>
      <p:sp>
        <p:nvSpPr>
          <p:cNvPr id="6" name="Segnaposto piè di pagina 5">
            <a:extLst>
              <a:ext uri="{FF2B5EF4-FFF2-40B4-BE49-F238E27FC236}">
                <a16:creationId xmlns:a16="http://schemas.microsoft.com/office/drawing/2014/main" id="{516932C5-CF3E-4606-B17B-5BBD94B60BE4}"/>
              </a:ext>
            </a:extLst>
          </p:cNvPr>
          <p:cNvSpPr>
            <a:spLocks noGrp="1"/>
          </p:cNvSpPr>
          <p:nvPr>
            <p:ph type="ftr" sz="quarter" idx="11"/>
          </p:nvPr>
        </p:nvSpPr>
        <p:spPr/>
        <p:txBody>
          <a:bodyPr/>
          <a:lstStyle/>
          <a:p>
            <a:r>
              <a:rPr lang="en-US"/>
              <a:t>
              </a:t>
            </a:r>
            <a:endParaRPr lang="en-US" dirty="0"/>
          </a:p>
        </p:txBody>
      </p:sp>
      <p:sp>
        <p:nvSpPr>
          <p:cNvPr id="7" name="Segnaposto numero diapositiva 6">
            <a:extLst>
              <a:ext uri="{FF2B5EF4-FFF2-40B4-BE49-F238E27FC236}">
                <a16:creationId xmlns:a16="http://schemas.microsoft.com/office/drawing/2014/main" id="{1CCD096F-7F47-44B2-A385-6E311D04E7CA}"/>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91265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38124FD-1807-4F7B-8024-3AC7D4C12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A2101D3-94A6-4BD1-80AA-4A9BED1DB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81F7378-D1BB-413A-BEE6-EB186F037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9/5/2020</a:t>
            </a:fld>
            <a:endParaRPr lang="en-US" dirty="0"/>
          </a:p>
        </p:txBody>
      </p:sp>
      <p:sp>
        <p:nvSpPr>
          <p:cNvPr id="5" name="Segnaposto piè di pagina 4">
            <a:extLst>
              <a:ext uri="{FF2B5EF4-FFF2-40B4-BE49-F238E27FC236}">
                <a16:creationId xmlns:a16="http://schemas.microsoft.com/office/drawing/2014/main" id="{0156FF59-D813-4920-A61E-74F6CEF233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egnaposto numero diapositiva 5">
            <a:extLst>
              <a:ext uri="{FF2B5EF4-FFF2-40B4-BE49-F238E27FC236}">
                <a16:creationId xmlns:a16="http://schemas.microsoft.com/office/drawing/2014/main" id="{C9C04714-8783-4994-9445-CCE73850B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‹N›</a:t>
            </a:fld>
            <a:endParaRPr lang="en-US" dirty="0"/>
          </a:p>
        </p:txBody>
      </p:sp>
    </p:spTree>
    <p:extLst>
      <p:ext uri="{BB962C8B-B14F-4D97-AF65-F5344CB8AC3E}">
        <p14:creationId xmlns:p14="http://schemas.microsoft.com/office/powerpoint/2010/main" val="2381426372"/>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efaflug.com/six-seat-airship-gd-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olo 1">
            <a:extLst>
              <a:ext uri="{FF2B5EF4-FFF2-40B4-BE49-F238E27FC236}">
                <a16:creationId xmlns:a16="http://schemas.microsoft.com/office/drawing/2014/main" id="{47ECD5E6-D4A2-476B-97D4-26F925E8AD07}"/>
              </a:ext>
            </a:extLst>
          </p:cNvPr>
          <p:cNvSpPr>
            <a:spLocks noGrp="1"/>
          </p:cNvSpPr>
          <p:nvPr>
            <p:ph type="ctrTitle"/>
          </p:nvPr>
        </p:nvSpPr>
        <p:spPr>
          <a:xfrm>
            <a:off x="755904" y="4494130"/>
            <a:ext cx="10640754" cy="775845"/>
          </a:xfrm>
        </p:spPr>
        <p:txBody>
          <a:bodyPr anchor="b">
            <a:normAutofit/>
          </a:bodyPr>
          <a:lstStyle/>
          <a:p>
            <a:r>
              <a:rPr lang="it-IT" sz="4400" dirty="0">
                <a:solidFill>
                  <a:srgbClr val="FFFFFF"/>
                </a:solidFill>
              </a:rPr>
              <a:t> Gefa-Flug Six Seat </a:t>
            </a:r>
            <a:r>
              <a:rPr lang="it-IT" sz="4400" dirty="0" err="1">
                <a:solidFill>
                  <a:srgbClr val="FFFFFF"/>
                </a:solidFill>
              </a:rPr>
              <a:t>Airship</a:t>
            </a:r>
            <a:r>
              <a:rPr lang="it-IT" sz="4400" dirty="0">
                <a:solidFill>
                  <a:srgbClr val="FFFFFF"/>
                </a:solidFill>
              </a:rPr>
              <a:t> GD6</a:t>
            </a:r>
          </a:p>
        </p:txBody>
      </p:sp>
      <p:pic>
        <p:nvPicPr>
          <p:cNvPr id="16" name="Picture 15">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3" name="Sottotitolo 2">
            <a:extLst>
              <a:ext uri="{FF2B5EF4-FFF2-40B4-BE49-F238E27FC236}">
                <a16:creationId xmlns:a16="http://schemas.microsoft.com/office/drawing/2014/main" id="{5E7036E0-7508-4ACB-B9D1-3ADAED5361AC}"/>
              </a:ext>
            </a:extLst>
          </p:cNvPr>
          <p:cNvSpPr>
            <a:spLocks noGrp="1"/>
          </p:cNvSpPr>
          <p:nvPr>
            <p:ph type="subTitle" idx="1"/>
          </p:nvPr>
        </p:nvSpPr>
        <p:spPr>
          <a:xfrm>
            <a:off x="1514122" y="5265889"/>
            <a:ext cx="9163757" cy="450447"/>
          </a:xfrm>
        </p:spPr>
        <p:txBody>
          <a:bodyPr anchor="ctr">
            <a:normAutofit/>
          </a:bodyPr>
          <a:lstStyle/>
          <a:p>
            <a:r>
              <a:rPr lang="it-IT" sz="800" dirty="0">
                <a:solidFill>
                  <a:srgbClr val="FFFFFF"/>
                </a:solidFill>
              </a:rPr>
              <a:t>Tavola realizzata da Andrea Marino per l’esame Controlli Automatici </a:t>
            </a:r>
          </a:p>
          <a:p>
            <a:r>
              <a:rPr lang="it-IT" sz="800" dirty="0" err="1">
                <a:solidFill>
                  <a:srgbClr val="FFFFFF"/>
                </a:solidFill>
              </a:rPr>
              <a:t>a.a</a:t>
            </a:r>
            <a:r>
              <a:rPr lang="it-IT" sz="800" dirty="0">
                <a:solidFill>
                  <a:srgbClr val="FFFFFF"/>
                </a:solidFill>
              </a:rPr>
              <a:t>. 2019/2020</a:t>
            </a:r>
          </a:p>
        </p:txBody>
      </p:sp>
      <p:pic>
        <p:nvPicPr>
          <p:cNvPr id="5" name="Immagine 4" descr="Immagine che contiene aeroplano, largo, sedendo, facciata&#10;&#10;Descrizione generata automaticamente">
            <a:extLst>
              <a:ext uri="{FF2B5EF4-FFF2-40B4-BE49-F238E27FC236}">
                <a16:creationId xmlns:a16="http://schemas.microsoft.com/office/drawing/2014/main" id="{1E4EC297-0493-4DF1-AEC0-7507B5EBB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9437" y="371721"/>
            <a:ext cx="8653126" cy="3201657"/>
          </a:xfrm>
          <a:prstGeom prst="rect">
            <a:avLst/>
          </a:prstGeom>
        </p:spPr>
      </p:pic>
      <p:graphicFrame>
        <p:nvGraphicFramePr>
          <p:cNvPr id="4" name="Oggetto 3">
            <a:extLst>
              <a:ext uri="{FF2B5EF4-FFF2-40B4-BE49-F238E27FC236}">
                <a16:creationId xmlns:a16="http://schemas.microsoft.com/office/drawing/2014/main" id="{5EF54599-E7F0-46C1-9A08-670D2FF58818}"/>
              </a:ext>
            </a:extLst>
          </p:cNvPr>
          <p:cNvGraphicFramePr>
            <a:graphicFrameLocks noChangeAspect="1"/>
          </p:cNvGraphicFramePr>
          <p:nvPr>
            <p:extLst>
              <p:ext uri="{D42A27DB-BD31-4B8C-83A1-F6EECF244321}">
                <p14:modId xmlns:p14="http://schemas.microsoft.com/office/powerpoint/2010/main" val="2605963570"/>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029"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4394200" y="23622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347779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Discussione sulla stabilità</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5738191" y="804672"/>
                <a:ext cx="5812181" cy="5230368"/>
              </a:xfrm>
            </p:spPr>
            <p:txBody>
              <a:bodyPr anchor="ctr">
                <a:normAutofit/>
              </a:bodyPr>
              <a:lstStyle/>
              <a:p>
                <a:pPr marL="0" indent="0">
                  <a:buNone/>
                </a:pPr>
                <a:r>
                  <a:rPr lang="it-IT" sz="2400" dirty="0">
                    <a:solidFill>
                      <a:srgbClr val="000000"/>
                    </a:solidFill>
                  </a:rPr>
                  <a:t>I poli del sistema sono</a:t>
                </a:r>
                <a:r>
                  <a:rPr lang="it-IT" sz="2200" dirty="0">
                    <a:solidFill>
                      <a:srgbClr val="000000"/>
                    </a:solidFill>
                  </a:rPr>
                  <a:t> </a:t>
                </a:r>
              </a:p>
              <a:p>
                <a:pPr marL="0" indent="0">
                  <a:buNone/>
                </a:pPr>
                <a14:m>
                  <m:oMathPara xmlns:m="http://schemas.openxmlformats.org/officeDocument/2006/math">
                    <m:oMathParaPr>
                      <m:jc m:val="centerGroup"/>
                    </m:oMathParaPr>
                    <m:oMath xmlns:m="http://schemas.openxmlformats.org/officeDocument/2006/math">
                      <m:sSub>
                        <m:sSubPr>
                          <m:ctrlPr>
                            <a:rPr lang="it-IT" sz="2200" b="0" i="1" smtClean="0">
                              <a:solidFill>
                                <a:srgbClr val="000000"/>
                              </a:solidFill>
                              <a:latin typeface="Cambria Math" panose="02040503050406030204" pitchFamily="18" charset="0"/>
                            </a:rPr>
                          </m:ctrlPr>
                        </m:sSubPr>
                        <m:e>
                          <m:r>
                            <a:rPr lang="it-IT" sz="2200" b="0" i="1" smtClean="0">
                              <a:solidFill>
                                <a:srgbClr val="000000"/>
                              </a:solidFill>
                              <a:latin typeface="Cambria Math" panose="02040503050406030204" pitchFamily="18" charset="0"/>
                            </a:rPr>
                            <m:t>𝜆</m:t>
                          </m:r>
                        </m:e>
                        <m:sub>
                          <m:r>
                            <a:rPr lang="it-IT" sz="2200" b="0" i="1" smtClean="0">
                              <a:solidFill>
                                <a:srgbClr val="000000"/>
                              </a:solidFill>
                              <a:latin typeface="Cambria Math" panose="02040503050406030204" pitchFamily="18" charset="0"/>
                            </a:rPr>
                            <m:t>𝑖</m:t>
                          </m:r>
                        </m:sub>
                      </m:sSub>
                      <m:r>
                        <a:rPr lang="it-IT" sz="2200" b="0" i="1" smtClean="0">
                          <a:solidFill>
                            <a:srgbClr val="000000"/>
                          </a:solidFill>
                          <a:latin typeface="Cambria Math" panose="02040503050406030204" pitchFamily="18" charset="0"/>
                        </a:rPr>
                        <m:t>=</m:t>
                      </m:r>
                      <m:d>
                        <m:dPr>
                          <m:ctrlPr>
                            <a:rPr lang="it-IT" sz="2200" b="0" i="1" smtClean="0">
                              <a:solidFill>
                                <a:srgbClr val="000000"/>
                              </a:solidFill>
                              <a:latin typeface="Cambria Math" panose="02040503050406030204" pitchFamily="18" charset="0"/>
                            </a:rPr>
                          </m:ctrlPr>
                        </m:dPr>
                        <m:e>
                          <m:eqArr>
                            <m:eqArrPr>
                              <m:ctrlPr>
                                <a:rPr lang="it-IT" sz="2200" b="0" i="1" smtClean="0">
                                  <a:solidFill>
                                    <a:srgbClr val="000000"/>
                                  </a:solidFill>
                                  <a:latin typeface="Cambria Math" panose="02040503050406030204" pitchFamily="18" charset="0"/>
                                </a:rPr>
                              </m:ctrlPr>
                            </m:eqArrPr>
                            <m:e>
                              <m:r>
                                <m:rPr>
                                  <m:lit/>
                                </m:rPr>
                                <a:rPr lang="it-IT" sz="2200" b="0" i="1" smtClean="0">
                                  <a:solidFill>
                                    <a:srgbClr val="000000"/>
                                  </a:solidFill>
                                  <a:latin typeface="Cambria Math" panose="02040503050406030204" pitchFamily="18" charset="0"/>
                                </a:rPr>
                                <m:t>-</m:t>
                              </m:r>
                              <m:r>
                                <a:rPr lang="it-IT" sz="2200" i="1">
                                  <a:solidFill>
                                    <a:srgbClr val="000000"/>
                                  </a:solidFill>
                                  <a:latin typeface="Cambria Math" panose="02040503050406030204" pitchFamily="18" charset="0"/>
                                </a:rPr>
                                <m:t>2.</m:t>
                              </m:r>
                              <m:r>
                                <a:rPr lang="it-IT" sz="2200" b="0" i="1" smtClean="0">
                                  <a:solidFill>
                                    <a:srgbClr val="000000"/>
                                  </a:solidFill>
                                  <a:latin typeface="Cambria Math" panose="02040503050406030204" pitchFamily="18" charset="0"/>
                                </a:rPr>
                                <m:t>1</m:t>
                              </m:r>
                              <m:r>
                                <a:rPr lang="it-IT" sz="2200" i="1" smtClean="0">
                                  <a:solidFill>
                                    <a:srgbClr val="000000"/>
                                  </a:solidFill>
                                  <a:latin typeface="Cambria Math" panose="02040503050406030204" pitchFamily="18" charset="0"/>
                                </a:rPr>
                                <m:t>⋅</m:t>
                              </m:r>
                              <m:sSup>
                                <m:sSupPr>
                                  <m:ctrlPr>
                                    <a:rPr lang="it-IT" sz="2200" i="1">
                                      <a:solidFill>
                                        <a:srgbClr val="000000"/>
                                      </a:solidFill>
                                      <a:latin typeface="Cambria Math" panose="02040503050406030204" pitchFamily="18" charset="0"/>
                                    </a:rPr>
                                  </m:ctrlPr>
                                </m:sSupPr>
                                <m:e>
                                  <m:r>
                                    <a:rPr lang="it-IT" sz="2200" i="1">
                                      <a:solidFill>
                                        <a:srgbClr val="000000"/>
                                      </a:solidFill>
                                      <a:latin typeface="Cambria Math" panose="02040503050406030204" pitchFamily="18" charset="0"/>
                                    </a:rPr>
                                    <m:t>10</m:t>
                                  </m:r>
                                </m:e>
                                <m:sup>
                                  <m:r>
                                    <a:rPr lang="it-IT" sz="2200" i="1">
                                      <a:solidFill>
                                        <a:srgbClr val="000000"/>
                                      </a:solidFill>
                                      <a:latin typeface="Cambria Math" panose="02040503050406030204" pitchFamily="18" charset="0"/>
                                    </a:rPr>
                                    <m:t>-3</m:t>
                                  </m:r>
                                </m:sup>
                              </m:sSup>
                            </m:e>
                            <m:e>
                              <m:r>
                                <a:rPr lang="it-IT" sz="2200" i="1">
                                  <a:solidFill>
                                    <a:srgbClr val="000000"/>
                                  </a:solidFill>
                                  <a:latin typeface="Cambria Math" panose="02040503050406030204" pitchFamily="18" charset="0"/>
                                </a:rPr>
                                <m:t>3.</m:t>
                              </m:r>
                              <m:r>
                                <a:rPr lang="it-IT" sz="2200" b="0" i="1" smtClean="0">
                                  <a:solidFill>
                                    <a:srgbClr val="000000"/>
                                  </a:solidFill>
                                  <a:latin typeface="Cambria Math" panose="02040503050406030204" pitchFamily="18" charset="0"/>
                                </a:rPr>
                                <m:t>7</m:t>
                              </m:r>
                              <m:r>
                                <a:rPr lang="it-IT" sz="2200" i="1" smtClean="0">
                                  <a:solidFill>
                                    <a:srgbClr val="000000"/>
                                  </a:solidFill>
                                  <a:latin typeface="Cambria Math" panose="02040503050406030204" pitchFamily="18" charset="0"/>
                                </a:rPr>
                                <m:t>⋅</m:t>
                              </m:r>
                              <m:sSup>
                                <m:sSupPr>
                                  <m:ctrlPr>
                                    <a:rPr lang="it-IT" sz="2200" i="1">
                                      <a:solidFill>
                                        <a:srgbClr val="000000"/>
                                      </a:solidFill>
                                      <a:latin typeface="Cambria Math" panose="02040503050406030204" pitchFamily="18" charset="0"/>
                                    </a:rPr>
                                  </m:ctrlPr>
                                </m:sSupPr>
                                <m:e>
                                  <m:r>
                                    <a:rPr lang="it-IT" sz="2200" i="1">
                                      <a:solidFill>
                                        <a:srgbClr val="000000"/>
                                      </a:solidFill>
                                      <a:latin typeface="Cambria Math" panose="02040503050406030204" pitchFamily="18" charset="0"/>
                                    </a:rPr>
                                    <m:t>10</m:t>
                                  </m:r>
                                </m:e>
                                <m:sup>
                                  <m:r>
                                    <a:rPr lang="it-IT" sz="2200" i="1">
                                      <a:solidFill>
                                        <a:srgbClr val="000000"/>
                                      </a:solidFill>
                                      <a:latin typeface="Cambria Math" panose="02040503050406030204" pitchFamily="18" charset="0"/>
                                    </a:rPr>
                                    <m:t>-4</m:t>
                                  </m:r>
                                </m:sup>
                              </m:sSup>
                              <m:r>
                                <a:rPr lang="it-IT" sz="2200" b="0" i="1" smtClean="0">
                                  <a:solidFill>
                                    <a:srgbClr val="000000"/>
                                  </a:solidFill>
                                  <a:latin typeface="Cambria Math" panose="02040503050406030204" pitchFamily="18" charset="0"/>
                                </a:rPr>
                                <m:t>  </m:t>
                              </m:r>
                              <m:r>
                                <a:rPr lang="it-IT" sz="2200" i="1">
                                  <a:solidFill>
                                    <a:srgbClr val="000000"/>
                                  </a:solidFill>
                                  <a:latin typeface="Cambria Math" panose="02040503050406030204" pitchFamily="18" charset="0"/>
                                </a:rPr>
                                <m:t>-</m:t>
                              </m:r>
                              <m:r>
                                <a:rPr lang="it-IT" sz="2200" b="0" i="1" smtClean="0">
                                  <a:solidFill>
                                    <a:srgbClr val="000000"/>
                                  </a:solidFill>
                                  <a:latin typeface="Cambria Math" panose="02040503050406030204" pitchFamily="18" charset="0"/>
                                </a:rPr>
                                <m:t>  </m:t>
                              </m:r>
                              <m:r>
                                <a:rPr lang="it-IT" sz="2200" i="1">
                                  <a:solidFill>
                                    <a:srgbClr val="000000"/>
                                  </a:solidFill>
                                  <a:latin typeface="Cambria Math" panose="02040503050406030204" pitchFamily="18" charset="0"/>
                                </a:rPr>
                                <m:t>1.3</m:t>
                              </m:r>
                              <m:r>
                                <a:rPr lang="it-IT" sz="2200" i="1" smtClean="0">
                                  <a:solidFill>
                                    <a:srgbClr val="000000"/>
                                  </a:solidFill>
                                  <a:latin typeface="Cambria Math" panose="02040503050406030204" pitchFamily="18" charset="0"/>
                                </a:rPr>
                                <m:t>⋅</m:t>
                              </m:r>
                              <m:sSup>
                                <m:sSupPr>
                                  <m:ctrlPr>
                                    <a:rPr lang="it-IT" sz="2200" b="0" i="1" smtClean="0">
                                      <a:solidFill>
                                        <a:srgbClr val="000000"/>
                                      </a:solidFill>
                                      <a:latin typeface="Cambria Math" panose="02040503050406030204" pitchFamily="18" charset="0"/>
                                    </a:rPr>
                                  </m:ctrlPr>
                                </m:sSupPr>
                                <m:e>
                                  <m:r>
                                    <a:rPr lang="it-IT" sz="2200" i="1">
                                      <a:solidFill>
                                        <a:srgbClr val="000000"/>
                                      </a:solidFill>
                                      <a:latin typeface="Cambria Math" panose="02040503050406030204" pitchFamily="18" charset="0"/>
                                    </a:rPr>
                                    <m:t>10</m:t>
                                  </m:r>
                                </m:e>
                                <m:sup>
                                  <m:r>
                                    <a:rPr lang="it-IT" sz="2200" i="1">
                                      <a:solidFill>
                                        <a:srgbClr val="000000"/>
                                      </a:solidFill>
                                      <a:latin typeface="Cambria Math" panose="02040503050406030204" pitchFamily="18" charset="0"/>
                                    </a:rPr>
                                    <m:t>-2</m:t>
                                  </m:r>
                                </m:sup>
                              </m:sSup>
                              <m:r>
                                <a:rPr lang="it-IT" sz="2200" i="1">
                                  <a:solidFill>
                                    <a:srgbClr val="000000"/>
                                  </a:solidFill>
                                  <a:latin typeface="Cambria Math" panose="02040503050406030204" pitchFamily="18" charset="0"/>
                                </a:rPr>
                                <m:t> </m:t>
                              </m:r>
                              <m:r>
                                <a:rPr lang="it-IT" sz="2200" i="1">
                                  <a:solidFill>
                                    <a:srgbClr val="000000"/>
                                  </a:solidFill>
                                  <a:latin typeface="Cambria Math" panose="02040503050406030204" pitchFamily="18" charset="0"/>
                                </a:rPr>
                                <m:t>𝑖</m:t>
                              </m:r>
                            </m:e>
                            <m:e>
                              <m:r>
                                <a:rPr lang="it-IT" sz="2200" i="1">
                                  <a:solidFill>
                                    <a:srgbClr val="000000"/>
                                  </a:solidFill>
                                  <a:latin typeface="Cambria Math" panose="02040503050406030204" pitchFamily="18" charset="0"/>
                                </a:rPr>
                                <m:t>3.7</m:t>
                              </m:r>
                              <m:r>
                                <a:rPr lang="it-IT" sz="2200" i="1" smtClean="0">
                                  <a:solidFill>
                                    <a:srgbClr val="000000"/>
                                  </a:solidFill>
                                  <a:latin typeface="Cambria Math" panose="02040503050406030204" pitchFamily="18" charset="0"/>
                                </a:rPr>
                                <m:t>⋅</m:t>
                              </m:r>
                              <m:sSup>
                                <m:sSupPr>
                                  <m:ctrlPr>
                                    <a:rPr lang="it-IT" sz="2200" i="1">
                                      <a:solidFill>
                                        <a:srgbClr val="000000"/>
                                      </a:solidFill>
                                      <a:latin typeface="Cambria Math" panose="02040503050406030204" pitchFamily="18" charset="0"/>
                                    </a:rPr>
                                  </m:ctrlPr>
                                </m:sSupPr>
                                <m:e>
                                  <m:r>
                                    <a:rPr lang="it-IT" sz="2200" i="1">
                                      <a:solidFill>
                                        <a:srgbClr val="000000"/>
                                      </a:solidFill>
                                      <a:latin typeface="Cambria Math" panose="02040503050406030204" pitchFamily="18" charset="0"/>
                                    </a:rPr>
                                    <m:t>10</m:t>
                                  </m:r>
                                </m:e>
                                <m:sup>
                                  <m:r>
                                    <a:rPr lang="it-IT" sz="2200" i="1">
                                      <a:solidFill>
                                        <a:srgbClr val="000000"/>
                                      </a:solidFill>
                                      <a:latin typeface="Cambria Math" panose="02040503050406030204" pitchFamily="18" charset="0"/>
                                    </a:rPr>
                                    <m:t>-4</m:t>
                                  </m:r>
                                </m:sup>
                              </m:sSup>
                              <m:r>
                                <a:rPr lang="it-IT" sz="2200" i="1">
                                  <a:solidFill>
                                    <a:srgbClr val="000000"/>
                                  </a:solidFill>
                                  <a:latin typeface="Cambria Math" panose="02040503050406030204" pitchFamily="18" charset="0"/>
                                </a:rPr>
                                <m:t>+</m:t>
                              </m:r>
                              <m:r>
                                <a:rPr lang="it-IT" sz="2200" b="0" i="1" smtClean="0">
                                  <a:solidFill>
                                    <a:srgbClr val="000000"/>
                                  </a:solidFill>
                                  <a:latin typeface="Cambria Math" panose="02040503050406030204" pitchFamily="18" charset="0"/>
                                </a:rPr>
                                <m:t>1</m:t>
                              </m:r>
                              <m:r>
                                <a:rPr lang="it-IT" sz="2200" i="1">
                                  <a:solidFill>
                                    <a:srgbClr val="000000"/>
                                  </a:solidFill>
                                  <a:latin typeface="Cambria Math" panose="02040503050406030204" pitchFamily="18" charset="0"/>
                                </a:rPr>
                                <m:t>.3</m:t>
                              </m:r>
                              <m:r>
                                <a:rPr lang="it-IT" sz="2200" i="1" smtClean="0">
                                  <a:solidFill>
                                    <a:srgbClr val="000000"/>
                                  </a:solidFill>
                                  <a:latin typeface="Cambria Math" panose="02040503050406030204" pitchFamily="18" charset="0"/>
                                </a:rPr>
                                <m:t>⋅</m:t>
                              </m:r>
                              <m:sSup>
                                <m:sSupPr>
                                  <m:ctrlPr>
                                    <a:rPr lang="it-IT" sz="2200" b="0" i="1" smtClean="0">
                                      <a:solidFill>
                                        <a:srgbClr val="000000"/>
                                      </a:solidFill>
                                      <a:latin typeface="Cambria Math" panose="02040503050406030204" pitchFamily="18" charset="0"/>
                                    </a:rPr>
                                  </m:ctrlPr>
                                </m:sSupPr>
                                <m:e>
                                  <m:r>
                                    <a:rPr lang="it-IT" sz="2200" i="1">
                                      <a:solidFill>
                                        <a:srgbClr val="000000"/>
                                      </a:solidFill>
                                      <a:latin typeface="Cambria Math" panose="02040503050406030204" pitchFamily="18" charset="0"/>
                                    </a:rPr>
                                    <m:t>10</m:t>
                                  </m:r>
                                </m:e>
                                <m:sup>
                                  <m:r>
                                    <a:rPr lang="it-IT" sz="2200" i="1">
                                      <a:solidFill>
                                        <a:srgbClr val="000000"/>
                                      </a:solidFill>
                                      <a:latin typeface="Cambria Math" panose="02040503050406030204" pitchFamily="18" charset="0"/>
                                    </a:rPr>
                                    <m:t>-2</m:t>
                                  </m:r>
                                </m:sup>
                              </m:sSup>
                              <m:r>
                                <a:rPr lang="it-IT" sz="2200" i="1">
                                  <a:solidFill>
                                    <a:srgbClr val="000000"/>
                                  </a:solidFill>
                                  <a:latin typeface="Cambria Math" panose="02040503050406030204" pitchFamily="18" charset="0"/>
                                </a:rPr>
                                <m:t> </m:t>
                              </m:r>
                              <m:r>
                                <a:rPr lang="it-IT" sz="2200" i="1">
                                  <a:solidFill>
                                    <a:srgbClr val="000000"/>
                                  </a:solidFill>
                                  <a:latin typeface="Cambria Math" panose="02040503050406030204" pitchFamily="18" charset="0"/>
                                </a:rPr>
                                <m:t>𝑖</m:t>
                              </m:r>
                            </m:e>
                          </m:eqArr>
                        </m:e>
                      </m:d>
                    </m:oMath>
                  </m:oMathPara>
                </a14:m>
                <a:endParaRPr lang="it-IT" sz="2200" dirty="0">
                  <a:solidFill>
                    <a:srgbClr val="000000"/>
                  </a:solidFill>
                </a:endParaRPr>
              </a:p>
              <a:p>
                <a:pPr marL="0" indent="0">
                  <a:buNone/>
                </a:pPr>
                <a:r>
                  <a:rPr lang="it-IT" sz="2400" dirty="0">
                    <a:solidFill>
                      <a:srgbClr val="000000"/>
                    </a:solidFill>
                  </a:rPr>
                  <a:t>per cui, per il teorema di </a:t>
                </a:r>
                <a:r>
                  <a:rPr lang="it-IT" sz="2400" dirty="0" err="1">
                    <a:solidFill>
                      <a:srgbClr val="000000"/>
                    </a:solidFill>
                  </a:rPr>
                  <a:t>Lyapunov</a:t>
                </a:r>
                <a:r>
                  <a:rPr lang="it-IT" sz="2400" dirty="0">
                    <a:solidFill>
                      <a:srgbClr val="000000"/>
                    </a:solidFill>
                  </a:rPr>
                  <a:t>, il sistema è instabile avendo due poli a parte reale positiva. Questi poli instabili sono associati al fatto che se il dirigibile arriva nella posizione desiderata ad esempio con una temperatura interna maggiore di quella d’equilibrio, esso riceve un’ulteriore spinta verso l’alto che lo porta quindi a salire e avere più perdite, per cui l’ingresso non garantisce più l’equilibrio causandone la caduta. </a:t>
                </a:r>
              </a:p>
            </p:txBody>
          </p:sp>
        </mc:Choice>
        <mc:Fallback>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5738191" y="804672"/>
                <a:ext cx="5812181" cy="5230368"/>
              </a:xfrm>
              <a:blipFill>
                <a:blip r:embed="rId3"/>
                <a:stretch>
                  <a:fillRect l="-1572" r="-1468"/>
                </a:stretch>
              </a:blipFill>
            </p:spPr>
            <p:txBody>
              <a:bodyPr/>
              <a:lstStyle/>
              <a:p>
                <a:r>
                  <a:rPr lang="it-IT">
                    <a:noFill/>
                  </a:rPr>
                  <a:t> </a:t>
                </a:r>
              </a:p>
            </p:txBody>
          </p:sp>
        </mc:Fallback>
      </mc:AlternateContent>
    </p:spTree>
    <p:extLst>
      <p:ext uri="{BB962C8B-B14F-4D97-AF65-F5344CB8AC3E}">
        <p14:creationId xmlns:p14="http://schemas.microsoft.com/office/powerpoint/2010/main" val="409480499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a:solidFill>
                  <a:srgbClr val="FFFFFF"/>
                </a:solidFill>
              </a:rPr>
              <a:t>Pianificazione ottima</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a:bodyPr>
              <a:lstStyle/>
              <a:p>
                <a:pPr marL="0" indent="0">
                  <a:buNone/>
                </a:pPr>
                <a:r>
                  <a:rPr lang="it-IT" sz="2400" dirty="0">
                    <a:solidFill>
                      <a:srgbClr val="000000"/>
                    </a:solidFill>
                  </a:rPr>
                  <a:t>L’obiettivo è quello di pianificare gli ingressi per raggiungere, partendo da quota 500 m, quota 550 m per poi mantenerla. A questo corrisponde una temperatura interna di </a:t>
                </a:r>
              </a:p>
              <a:p>
                <a:pPr marL="0" indent="0">
                  <a:buNone/>
                </a:pPr>
                <a14:m>
                  <m:oMathPara xmlns:m="http://schemas.openxmlformats.org/officeDocument/2006/math">
                    <m:oMathParaPr>
                      <m:jc m:val="centerGroup"/>
                    </m:oMathParaPr>
                    <m:oMath xmlns:m="http://schemas.openxmlformats.org/officeDocument/2006/math">
                      <m:acc>
                        <m:accPr>
                          <m:chr m:val="̅"/>
                          <m:ctrlPr>
                            <a:rPr lang="it-IT" sz="2400" b="0"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𝑇𝑖</m:t>
                          </m:r>
                        </m:e>
                      </m:acc>
                      <m:r>
                        <a:rPr lang="it-IT" sz="2400" b="0" i="1" dirty="0" smtClean="0">
                          <a:solidFill>
                            <a:srgbClr val="000000"/>
                          </a:solidFill>
                          <a:latin typeface="Cambria Math" panose="02040503050406030204" pitchFamily="18" charset="0"/>
                        </a:rPr>
                        <m:t>=</m:t>
                      </m:r>
                      <m:f>
                        <m:fPr>
                          <m:ctrlPr>
                            <a:rPr lang="it-IT" sz="2400" b="0" i="1" dirty="0" smtClean="0">
                              <a:solidFill>
                                <a:srgbClr val="000000"/>
                              </a:solidFill>
                              <a:latin typeface="Cambria Math" panose="02040503050406030204" pitchFamily="18" charset="0"/>
                            </a:rPr>
                          </m:ctrlPr>
                        </m:fPr>
                        <m:num>
                          <m:r>
                            <a:rPr lang="it-IT" sz="2400" b="0" i="1" dirty="0" smtClean="0">
                              <a:solidFill>
                                <a:srgbClr val="000000"/>
                              </a:solidFill>
                              <a:latin typeface="Cambria Math" panose="02040503050406030204" pitchFamily="18" charset="0"/>
                            </a:rPr>
                            <m:t>𝑇𝑒</m:t>
                          </m:r>
                          <m:r>
                            <a:rPr lang="it-IT" sz="2400" b="0" i="1" dirty="0" smtClean="0">
                              <a:solidFill>
                                <a:srgbClr val="000000"/>
                              </a:solidFill>
                              <a:latin typeface="Cambria Math" panose="02040503050406030204" pitchFamily="18" charset="0"/>
                            </a:rPr>
                            <m:t>(550)</m:t>
                          </m:r>
                        </m:num>
                        <m:den>
                          <m:r>
                            <a:rPr lang="it-IT" sz="2400" b="0" i="1" dirty="0" smtClean="0">
                              <a:solidFill>
                                <a:srgbClr val="000000"/>
                              </a:solidFill>
                              <a:latin typeface="Cambria Math" panose="02040503050406030204" pitchFamily="18" charset="0"/>
                            </a:rPr>
                            <m:t>1−</m:t>
                          </m:r>
                          <m:f>
                            <m:fPr>
                              <m:ctrlPr>
                                <a:rPr lang="it-IT" sz="2400" b="0" i="1" dirty="0" smtClean="0">
                                  <a:solidFill>
                                    <a:srgbClr val="000000"/>
                                  </a:solidFill>
                                  <a:latin typeface="Cambria Math" panose="02040503050406030204" pitchFamily="18" charset="0"/>
                                </a:rPr>
                              </m:ctrlPr>
                            </m:fPr>
                            <m:num>
                              <m:sSub>
                                <m:sSubPr>
                                  <m:ctrlPr>
                                    <a:rPr lang="it-IT" sz="2400" i="1" dirty="0">
                                      <a:solidFill>
                                        <a:srgbClr val="000000"/>
                                      </a:solidFill>
                                      <a:latin typeface="Cambria Math" panose="02040503050406030204" pitchFamily="18" charset="0"/>
                                    </a:rPr>
                                  </m:ctrlPr>
                                </m:sSubPr>
                                <m:e>
                                  <m:r>
                                    <a:rPr lang="it-IT" sz="2400" i="1" dirty="0">
                                      <a:solidFill>
                                        <a:srgbClr val="000000"/>
                                      </a:solidFill>
                                      <a:latin typeface="Cambria Math" panose="02040503050406030204" pitchFamily="18" charset="0"/>
                                    </a:rPr>
                                    <m:t>𝑚</m:t>
                                  </m:r>
                                </m:e>
                                <m:sub>
                                  <m:r>
                                    <a:rPr lang="it-IT" sz="2400" i="1" dirty="0">
                                      <a:solidFill>
                                        <a:srgbClr val="000000"/>
                                      </a:solidFill>
                                      <a:latin typeface="Cambria Math" panose="02040503050406030204" pitchFamily="18" charset="0"/>
                                    </a:rPr>
                                    <m:t>0</m:t>
                                  </m:r>
                                </m:sub>
                              </m:sSub>
                            </m:num>
                            <m:den>
                              <m:r>
                                <a:rPr lang="it-IT" sz="2400" b="0" i="1" dirty="0" smtClean="0">
                                  <a:solidFill>
                                    <a:srgbClr val="000000"/>
                                  </a:solidFill>
                                  <a:latin typeface="Cambria Math" panose="02040503050406030204" pitchFamily="18" charset="0"/>
                                </a:rPr>
                                <m:t>𝜌</m:t>
                              </m:r>
                              <m:r>
                                <a:rPr lang="it-IT" sz="2400" b="0" i="1" dirty="0" smtClean="0">
                                  <a:solidFill>
                                    <a:srgbClr val="000000"/>
                                  </a:solidFill>
                                  <a:latin typeface="Cambria Math" panose="02040503050406030204" pitchFamily="18" charset="0"/>
                                </a:rPr>
                                <m:t>(550)∗</m:t>
                              </m:r>
                              <m:r>
                                <a:rPr lang="it-IT" sz="2400" b="0" i="1" dirty="0" smtClean="0">
                                  <a:solidFill>
                                    <a:srgbClr val="000000"/>
                                  </a:solidFill>
                                  <a:latin typeface="Cambria Math" panose="02040503050406030204" pitchFamily="18" charset="0"/>
                                </a:rPr>
                                <m:t>𝑉</m:t>
                              </m:r>
                            </m:den>
                          </m:f>
                        </m:den>
                      </m:f>
                      <m:r>
                        <a:rPr lang="it-IT" sz="2400" b="0" i="1" dirty="0" smtClean="0">
                          <a:solidFill>
                            <a:srgbClr val="000000"/>
                          </a:solidFill>
                          <a:latin typeface="Cambria Math" panose="02040503050406030204" pitchFamily="18" charset="0"/>
                        </a:rPr>
                        <m:t>−</m:t>
                      </m:r>
                      <m:r>
                        <a:rPr lang="it-IT" sz="2400" b="0" i="1" dirty="0" smtClean="0">
                          <a:solidFill>
                            <a:srgbClr val="000000"/>
                          </a:solidFill>
                          <a:latin typeface="Cambria Math" panose="02040503050406030204" pitchFamily="18" charset="0"/>
                        </a:rPr>
                        <m:t>𝑇</m:t>
                      </m:r>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𝑖</m:t>
                          </m:r>
                        </m:e>
                        <m:sub>
                          <m:r>
                            <a:rPr lang="it-IT" sz="2400" b="0" i="1" dirty="0" smtClean="0">
                              <a:solidFill>
                                <a:srgbClr val="000000"/>
                              </a:solidFill>
                              <a:latin typeface="Cambria Math" panose="02040503050406030204" pitchFamily="18" charset="0"/>
                            </a:rPr>
                            <m:t>𝑒𝑞</m:t>
                          </m:r>
                        </m:sub>
                      </m:sSub>
                    </m:oMath>
                  </m:oMathPara>
                </a14:m>
                <a:endParaRPr lang="it-IT" sz="2400" dirty="0">
                  <a:solidFill>
                    <a:srgbClr val="000000"/>
                  </a:solidFill>
                </a:endParaRPr>
              </a:p>
              <a:p>
                <a:pPr marL="0" indent="0">
                  <a:buNone/>
                </a:pPr>
                <a:r>
                  <a:rPr lang="it-IT" sz="2400" dirty="0">
                    <a:solidFill>
                      <a:srgbClr val="000000"/>
                    </a:solidFill>
                  </a:rPr>
                  <a:t>Nel sistema di riferimento traslato questo corrisponde a </a:t>
                </a:r>
              </a:p>
              <a:p>
                <a:pPr marL="0" indent="0">
                  <a:buNone/>
                </a:pPr>
                <a14:m>
                  <m:oMathPara xmlns:m="http://schemas.openxmlformats.org/officeDocument/2006/math">
                    <m:oMathParaPr>
                      <m:jc m:val="centerGroup"/>
                    </m:oMathParaPr>
                    <m:oMath xmlns:m="http://schemas.openxmlformats.org/officeDocument/2006/math">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0</m:t>
                          </m:r>
                        </m:sub>
                      </m:sSub>
                      <m:r>
                        <a:rPr lang="it-IT" sz="2400" b="0" i="1" smtClean="0">
                          <a:solidFill>
                            <a:srgbClr val="000000"/>
                          </a:solidFill>
                          <a:latin typeface="Cambria Math" panose="02040503050406030204" pitchFamily="18" charset="0"/>
                        </a:rPr>
                        <m:t>=</m:t>
                      </m:r>
                      <m:d>
                        <m:dPr>
                          <m:ctrlPr>
                            <a:rPr lang="it-IT" sz="2400" b="0" i="1" smtClean="0">
                              <a:solidFill>
                                <a:srgbClr val="000000"/>
                              </a:solidFill>
                              <a:latin typeface="Cambria Math" panose="02040503050406030204" pitchFamily="18" charset="0"/>
                            </a:rPr>
                          </m:ctrlPr>
                        </m:dPr>
                        <m:e>
                          <m:m>
                            <m:mPr>
                              <m:mcs>
                                <m:mc>
                                  <m:mcPr>
                                    <m:count m:val="1"/>
                                    <m:mcJc m:val="center"/>
                                  </m:mcPr>
                                </m:mc>
                              </m:mcs>
                              <m:ctrlPr>
                                <a:rPr lang="it-IT" sz="2400" b="0" i="1" smtClean="0">
                                  <a:solidFill>
                                    <a:srgbClr val="000000"/>
                                  </a:solidFill>
                                  <a:latin typeface="Cambria Math" panose="02040503050406030204" pitchFamily="18" charset="0"/>
                                </a:rPr>
                              </m:ctrlPr>
                            </m:mPr>
                            <m:mr>
                              <m:e>
                                <m:r>
                                  <m:rPr>
                                    <m:brk m:alnAt="7"/>
                                  </m:rPr>
                                  <a:rPr lang="it-IT" sz="2400" b="0" i="1" smtClean="0">
                                    <a:solidFill>
                                      <a:srgbClr val="000000"/>
                                    </a:solidFill>
                                    <a:latin typeface="Cambria Math" panose="02040503050406030204" pitchFamily="18" charset="0"/>
                                  </a:rPr>
                                  <m:t>0</m:t>
                                </m:r>
                              </m:e>
                            </m:mr>
                            <m:mr>
                              <m:e>
                                <m:r>
                                  <a:rPr lang="it-IT" sz="2400" b="0" i="1" smtClean="0">
                                    <a:solidFill>
                                      <a:srgbClr val="000000"/>
                                    </a:solidFill>
                                    <a:latin typeface="Cambria Math" panose="02040503050406030204" pitchFamily="18" charset="0"/>
                                  </a:rPr>
                                  <m:t>0</m:t>
                                </m:r>
                              </m:e>
                            </m:mr>
                            <m:mr>
                              <m:e>
                                <m:r>
                                  <a:rPr lang="it-IT" sz="2400" b="0" i="1" smtClean="0">
                                    <a:solidFill>
                                      <a:srgbClr val="000000"/>
                                    </a:solidFill>
                                    <a:latin typeface="Cambria Math" panose="02040503050406030204" pitchFamily="18" charset="0"/>
                                  </a:rPr>
                                  <m:t>0</m:t>
                                </m:r>
                              </m:e>
                            </m:mr>
                          </m:m>
                        </m:e>
                      </m:d>
                      <m:r>
                        <a:rPr lang="it-IT" sz="2400" b="0" i="1" smtClean="0">
                          <a:solidFill>
                            <a:srgbClr val="000000"/>
                          </a:solidFill>
                          <a:latin typeface="Cambria Math" panose="02040503050406030204" pitchFamily="18" charset="0"/>
                        </a:rPr>
                        <m:t>    </m:t>
                      </m:r>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𝑓</m:t>
                          </m:r>
                        </m:sub>
                      </m:sSub>
                      <m:r>
                        <a:rPr lang="it-IT" sz="2400" b="0" i="1" smtClean="0">
                          <a:solidFill>
                            <a:srgbClr val="000000"/>
                          </a:solidFill>
                          <a:latin typeface="Cambria Math" panose="02040503050406030204" pitchFamily="18" charset="0"/>
                        </a:rPr>
                        <m:t>=</m:t>
                      </m:r>
                      <m:d>
                        <m:dPr>
                          <m:ctrlPr>
                            <a:rPr lang="it-IT" sz="2400" b="0" i="1" smtClean="0">
                              <a:solidFill>
                                <a:srgbClr val="000000"/>
                              </a:solidFill>
                              <a:latin typeface="Cambria Math" panose="02040503050406030204" pitchFamily="18" charset="0"/>
                            </a:rPr>
                          </m:ctrlPr>
                        </m:dPr>
                        <m:e>
                          <m:m>
                            <m:mPr>
                              <m:mcs>
                                <m:mc>
                                  <m:mcPr>
                                    <m:count m:val="1"/>
                                    <m:mcJc m:val="center"/>
                                  </m:mcPr>
                                </m:mc>
                              </m:mcs>
                              <m:ctrlPr>
                                <a:rPr lang="it-IT" sz="2400" b="0" i="1" smtClean="0">
                                  <a:solidFill>
                                    <a:srgbClr val="000000"/>
                                  </a:solidFill>
                                  <a:latin typeface="Cambria Math" panose="02040503050406030204" pitchFamily="18" charset="0"/>
                                </a:rPr>
                              </m:ctrlPr>
                            </m:mPr>
                            <m:mr>
                              <m:e>
                                <m:r>
                                  <m:rPr>
                                    <m:brk m:alnAt="7"/>
                                  </m:rPr>
                                  <a:rPr lang="it-IT" sz="2400" b="0" i="1" smtClean="0">
                                    <a:solidFill>
                                      <a:srgbClr val="000000"/>
                                    </a:solidFill>
                                    <a:latin typeface="Cambria Math" panose="02040503050406030204" pitchFamily="18" charset="0"/>
                                  </a:rPr>
                                  <m:t>0</m:t>
                                </m:r>
                                <m:r>
                                  <a:rPr lang="it-IT" sz="2400" b="0" i="1" smtClean="0">
                                    <a:solidFill>
                                      <a:srgbClr val="000000"/>
                                    </a:solidFill>
                                    <a:latin typeface="Cambria Math" panose="02040503050406030204" pitchFamily="18" charset="0"/>
                                  </a:rPr>
                                  <m:t>.6085</m:t>
                                </m:r>
                              </m:e>
                            </m:mr>
                            <m:mr>
                              <m:e>
                                <m:r>
                                  <a:rPr lang="it-IT" sz="2400" b="0" i="1" smtClean="0">
                                    <a:solidFill>
                                      <a:srgbClr val="000000"/>
                                    </a:solidFill>
                                    <a:latin typeface="Cambria Math" panose="02040503050406030204" pitchFamily="18" charset="0"/>
                                  </a:rPr>
                                  <m:t>50</m:t>
                                </m:r>
                              </m:e>
                            </m:mr>
                            <m:mr>
                              <m:e>
                                <m:r>
                                  <a:rPr lang="it-IT" sz="2400" b="0" i="1" smtClean="0">
                                    <a:solidFill>
                                      <a:srgbClr val="000000"/>
                                    </a:solidFill>
                                    <a:latin typeface="Cambria Math" panose="02040503050406030204" pitchFamily="18" charset="0"/>
                                  </a:rPr>
                                  <m:t>0</m:t>
                                </m:r>
                              </m:e>
                            </m:mr>
                          </m:m>
                        </m:e>
                      </m:d>
                    </m:oMath>
                  </m:oMathPara>
                </a14:m>
                <a:endParaRPr lang="it-IT" sz="2400" b="0" dirty="0">
                  <a:solidFill>
                    <a:srgbClr val="000000"/>
                  </a:solidFill>
                </a:endParaRPr>
              </a:p>
            </p:txBody>
          </p:sp>
        </mc:Choice>
        <mc:Fallback xmlns="">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6172200" y="804672"/>
                <a:ext cx="5221224" cy="5230368"/>
              </a:xfrm>
              <a:blipFill>
                <a:blip r:embed="rId3"/>
                <a:stretch>
                  <a:fillRect l="-1869"/>
                </a:stretch>
              </a:blipFill>
            </p:spPr>
            <p:txBody>
              <a:bodyPr/>
              <a:lstStyle/>
              <a:p>
                <a:r>
                  <a:rPr lang="it-IT">
                    <a:noFill/>
                  </a:rPr>
                  <a:t> </a:t>
                </a:r>
              </a:p>
            </p:txBody>
          </p:sp>
        </mc:Fallback>
      </mc:AlternateContent>
    </p:spTree>
    <p:extLst>
      <p:ext uri="{BB962C8B-B14F-4D97-AF65-F5344CB8AC3E}">
        <p14:creationId xmlns:p14="http://schemas.microsoft.com/office/powerpoint/2010/main" val="305151154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a:solidFill>
                  <a:srgbClr val="FFFFFF"/>
                </a:solidFill>
              </a:rPr>
              <a:t>Pianificazione ottima</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a:bodyPr>
          <a:lstStyle/>
          <a:p>
            <a:pPr marL="0" indent="0">
              <a:buNone/>
            </a:pPr>
            <a:r>
              <a:rPr lang="it-IT" sz="2400" dirty="0">
                <a:solidFill>
                  <a:srgbClr val="000000"/>
                </a:solidFill>
              </a:rPr>
              <a:t>Questa pianificazione viene realizzata in diverse modalità</a:t>
            </a:r>
          </a:p>
          <a:p>
            <a:r>
              <a:rPr lang="it-IT" sz="2400" dirty="0">
                <a:solidFill>
                  <a:srgbClr val="000000"/>
                </a:solidFill>
              </a:rPr>
              <a:t>Pianificazione senza vincoli;</a:t>
            </a:r>
          </a:p>
          <a:p>
            <a:r>
              <a:rPr lang="it-IT" sz="2400" dirty="0">
                <a:solidFill>
                  <a:srgbClr val="000000"/>
                </a:solidFill>
              </a:rPr>
              <a:t>Pianificazione con vincoli sull’ingresso;</a:t>
            </a:r>
          </a:p>
          <a:p>
            <a:r>
              <a:rPr lang="it-IT" sz="2400" dirty="0">
                <a:solidFill>
                  <a:srgbClr val="000000"/>
                </a:solidFill>
              </a:rPr>
              <a:t>Pianificazione che minimizza le differenze degli ingressi;</a:t>
            </a:r>
          </a:p>
          <a:p>
            <a:r>
              <a:rPr lang="it-IT" sz="2400" dirty="0">
                <a:solidFill>
                  <a:srgbClr val="000000"/>
                </a:solidFill>
              </a:rPr>
              <a:t>Pianificazione con vincoli sullo stato</a:t>
            </a:r>
          </a:p>
        </p:txBody>
      </p:sp>
    </p:spTree>
    <p:extLst>
      <p:ext uri="{BB962C8B-B14F-4D97-AF65-F5344CB8AC3E}">
        <p14:creationId xmlns:p14="http://schemas.microsoft.com/office/powerpoint/2010/main" val="35773848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Pianificazione senza vincoli</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a:bodyPr>
              <a:lstStyle/>
              <a:p>
                <a:pPr marL="0" indent="0">
                  <a:buNone/>
                </a:pPr>
                <a:r>
                  <a:rPr lang="it-IT" sz="2400" dirty="0">
                    <a:solidFill>
                      <a:srgbClr val="000000"/>
                    </a:solidFill>
                  </a:rPr>
                  <a:t>Imponendo lo stesso stato ai passi </a:t>
                </a:r>
                <a:r>
                  <a:rPr lang="it-IT" sz="2400" i="1" dirty="0">
                    <a:solidFill>
                      <a:srgbClr val="000000"/>
                    </a:solidFill>
                  </a:rPr>
                  <a:t>p-1</a:t>
                </a:r>
                <a:r>
                  <a:rPr lang="it-IT" sz="2400" dirty="0">
                    <a:solidFill>
                      <a:srgbClr val="000000"/>
                    </a:solidFill>
                  </a:rPr>
                  <a:t> e </a:t>
                </a:r>
                <a:r>
                  <a:rPr lang="it-IT" sz="2400" i="1" dirty="0">
                    <a:solidFill>
                      <a:srgbClr val="000000"/>
                    </a:solidFill>
                  </a:rPr>
                  <a:t>p </a:t>
                </a:r>
                <a:r>
                  <a:rPr lang="it-IT" sz="2400" dirty="0">
                    <a:solidFill>
                      <a:srgbClr val="000000"/>
                    </a:solidFill>
                  </a:rPr>
                  <a:t>e invertendo la relazione si ottiene</a:t>
                </a:r>
              </a:p>
              <a:p>
                <a:pPr marL="0" indent="0">
                  <a:buNone/>
                </a:pPr>
                <a14:m>
                  <m:oMathPara xmlns:m="http://schemas.openxmlformats.org/officeDocument/2006/math">
                    <m:oMathParaPr>
                      <m:jc m:val="centerGroup"/>
                    </m:oMathParaPr>
                    <m:oMath xmlns:m="http://schemas.openxmlformats.org/officeDocument/2006/math">
                      <m:r>
                        <a:rPr lang="it-IT" sz="2400" i="1" smtClean="0">
                          <a:solidFill>
                            <a:srgbClr val="000000"/>
                          </a:solidFill>
                          <a:latin typeface="Cambria Math" panose="02040503050406030204" pitchFamily="18" charset="0"/>
                        </a:rPr>
                        <m:t>𝑢</m:t>
                      </m:r>
                      <m:r>
                        <a:rPr lang="it-IT" sz="2400" b="0" i="1" smtClean="0">
                          <a:solidFill>
                            <a:srgbClr val="000000"/>
                          </a:solidFill>
                          <a:latin typeface="Cambria Math" panose="02040503050406030204" pitchFamily="18" charset="0"/>
                        </a:rPr>
                        <m:t>=</m:t>
                      </m:r>
                      <m:sSubSup>
                        <m:sSubSupPr>
                          <m:ctrlPr>
                            <a:rPr lang="it-IT" sz="2400" b="0" i="1" smtClean="0">
                              <a:solidFill>
                                <a:srgbClr val="000000"/>
                              </a:solidFill>
                              <a:latin typeface="Cambria Math" panose="02040503050406030204" pitchFamily="18" charset="0"/>
                            </a:rPr>
                          </m:ctrlPr>
                        </m:sSubSupPr>
                        <m:e>
                          <m:r>
                            <a:rPr lang="it-IT" sz="2400" b="0" i="1" smtClean="0">
                              <a:solidFill>
                                <a:srgbClr val="000000"/>
                              </a:solidFill>
                              <a:latin typeface="Cambria Math" panose="02040503050406030204" pitchFamily="18" charset="0"/>
                            </a:rPr>
                            <m:t>𝑅</m:t>
                          </m:r>
                        </m:e>
                        <m:sub>
                          <m:r>
                            <a:rPr lang="it-IT" sz="2400" b="0" i="1" smtClean="0">
                              <a:solidFill>
                                <a:srgbClr val="000000"/>
                              </a:solidFill>
                              <a:latin typeface="Cambria Math" panose="02040503050406030204" pitchFamily="18" charset="0"/>
                            </a:rPr>
                            <m:t>𝑝</m:t>
                          </m:r>
                        </m:sub>
                        <m:sup>
                          <m:r>
                            <a:rPr lang="it-IT" sz="2400" b="0" i="1" smtClean="0">
                              <a:solidFill>
                                <a:srgbClr val="000000"/>
                              </a:solidFill>
                              <a:latin typeface="Cambria Math" panose="02040503050406030204" pitchFamily="18" charset="0"/>
                            </a:rPr>
                            <m:t>+</m:t>
                          </m:r>
                        </m:sup>
                      </m:sSubSup>
                      <m:r>
                        <a:rPr lang="it-IT" sz="2400" b="0" i="1" smtClean="0">
                          <a:solidFill>
                            <a:srgbClr val="000000"/>
                          </a:solidFill>
                          <a:latin typeface="Cambria Math" panose="02040503050406030204" pitchFamily="18" charset="0"/>
                        </a:rPr>
                        <m:t>⋅</m:t>
                      </m:r>
                      <m:d>
                        <m:dPr>
                          <m:begChr m:val="["/>
                          <m:endChr m:val="]"/>
                          <m:ctrlPr>
                            <a:rPr lang="it-IT" sz="2400" b="0" i="1" smtClean="0">
                              <a:solidFill>
                                <a:srgbClr val="000000"/>
                              </a:solidFill>
                              <a:latin typeface="Cambria Math" panose="02040503050406030204" pitchFamily="18" charset="0"/>
                            </a:rPr>
                          </m:ctrlPr>
                        </m:dPr>
                        <m:e>
                          <m:d>
                            <m:dPr>
                              <m:ctrlPr>
                                <a:rPr lang="it-IT" sz="2400" i="1">
                                  <a:solidFill>
                                    <a:srgbClr val="000000"/>
                                  </a:solidFill>
                                  <a:latin typeface="Cambria Math" panose="02040503050406030204" pitchFamily="18" charset="0"/>
                                </a:rPr>
                              </m:ctrlPr>
                            </m:dPr>
                            <m:e>
                              <m:m>
                                <m:mPr>
                                  <m:mcs>
                                    <m:mc>
                                      <m:mcPr>
                                        <m:count m:val="1"/>
                                        <m:mcJc m:val="center"/>
                                      </m:mcPr>
                                    </m:mc>
                                  </m:mcs>
                                  <m:ctrlPr>
                                    <a:rPr lang="it-IT" sz="2400" i="1">
                                      <a:solidFill>
                                        <a:srgbClr val="000000"/>
                                      </a:solidFill>
                                      <a:latin typeface="Cambria Math" panose="02040503050406030204" pitchFamily="18" charset="0"/>
                                    </a:rPr>
                                  </m:ctrlPr>
                                </m:mPr>
                                <m:mr>
                                  <m:e>
                                    <m:sSub>
                                      <m:sSubPr>
                                        <m:ctrlPr>
                                          <a:rPr lang="it-IT" sz="2400" i="1">
                                            <a:solidFill>
                                              <a:srgbClr val="000000"/>
                                            </a:solidFill>
                                            <a:latin typeface="Cambria Math" panose="02040503050406030204" pitchFamily="18" charset="0"/>
                                          </a:rPr>
                                        </m:ctrlPr>
                                      </m:sSubPr>
                                      <m:e>
                                        <m:r>
                                          <m:rPr>
                                            <m:brk m:alnAt="7"/>
                                          </m:rPr>
                                          <a:rPr lang="it-IT" sz="2400" i="1">
                                            <a:solidFill>
                                              <a:srgbClr val="000000"/>
                                            </a:solidFill>
                                            <a:latin typeface="Cambria Math" panose="02040503050406030204" pitchFamily="18" charset="0"/>
                                          </a:rPr>
                                          <m:t>𝑥</m:t>
                                        </m:r>
                                      </m:e>
                                      <m:sub>
                                        <m:r>
                                          <m:rPr>
                                            <m:brk m:alnAt="7"/>
                                          </m:rPr>
                                          <a:rPr lang="it-IT" sz="2400" i="1">
                                            <a:solidFill>
                                              <a:srgbClr val="000000"/>
                                            </a:solidFill>
                                            <a:latin typeface="Cambria Math" panose="02040503050406030204" pitchFamily="18" charset="0"/>
                                          </a:rPr>
                                          <m:t>𝑓</m:t>
                                        </m:r>
                                      </m:sub>
                                    </m:sSub>
                                  </m:e>
                                </m:mr>
                                <m:mr>
                                  <m:e>
                                    <m:sSub>
                                      <m:sSubPr>
                                        <m:ctrlPr>
                                          <a:rPr lang="it-IT" sz="2400" i="1">
                                            <a:solidFill>
                                              <a:srgbClr val="000000"/>
                                            </a:solidFill>
                                            <a:latin typeface="Cambria Math" panose="02040503050406030204" pitchFamily="18" charset="0"/>
                                          </a:rPr>
                                        </m:ctrlPr>
                                      </m:sSubPr>
                                      <m:e>
                                        <m:r>
                                          <a:rPr lang="it-IT" sz="2400" i="1">
                                            <a:solidFill>
                                              <a:srgbClr val="000000"/>
                                            </a:solidFill>
                                            <a:latin typeface="Cambria Math" panose="02040503050406030204" pitchFamily="18" charset="0"/>
                                          </a:rPr>
                                          <m:t>𝑥</m:t>
                                        </m:r>
                                      </m:e>
                                      <m:sub>
                                        <m:r>
                                          <a:rPr lang="it-IT" sz="2400" i="1">
                                            <a:solidFill>
                                              <a:srgbClr val="000000"/>
                                            </a:solidFill>
                                            <a:latin typeface="Cambria Math" panose="02040503050406030204" pitchFamily="18" charset="0"/>
                                          </a:rPr>
                                          <m:t>𝑓</m:t>
                                        </m:r>
                                      </m:sub>
                                    </m:sSub>
                                  </m:e>
                                </m:mr>
                              </m:m>
                            </m:e>
                          </m:d>
                          <m:r>
                            <a:rPr lang="it-IT" sz="2400" b="0" i="1" smtClean="0">
                              <a:solidFill>
                                <a:srgbClr val="000000"/>
                              </a:solidFill>
                              <a:latin typeface="Cambria Math" panose="02040503050406030204" pitchFamily="18" charset="0"/>
                            </a:rPr>
                            <m:t>−</m:t>
                          </m:r>
                          <m:d>
                            <m:dPr>
                              <m:ctrlPr>
                                <a:rPr lang="it-IT" sz="2400" b="0" i="1" smtClean="0">
                                  <a:solidFill>
                                    <a:srgbClr val="000000"/>
                                  </a:solidFill>
                                  <a:latin typeface="Cambria Math" panose="02040503050406030204" pitchFamily="18" charset="0"/>
                                </a:rPr>
                              </m:ctrlPr>
                            </m:dPr>
                            <m:e>
                              <m:m>
                                <m:mPr>
                                  <m:mcs>
                                    <m:mc>
                                      <m:mcPr>
                                        <m:count m:val="1"/>
                                        <m:mcJc m:val="center"/>
                                      </m:mcPr>
                                    </m:mc>
                                  </m:mcs>
                                  <m:ctrlPr>
                                    <a:rPr lang="it-IT" sz="2400" b="0" i="1" smtClean="0">
                                      <a:solidFill>
                                        <a:srgbClr val="000000"/>
                                      </a:solidFill>
                                      <a:latin typeface="Cambria Math" panose="02040503050406030204" pitchFamily="18" charset="0"/>
                                    </a:rPr>
                                  </m:ctrlPr>
                                </m:mPr>
                                <m:mr>
                                  <m:e>
                                    <m:sSubSup>
                                      <m:sSubSupPr>
                                        <m:ctrlPr>
                                          <a:rPr lang="it-IT" sz="2400" b="0" i="1" smtClean="0">
                                            <a:solidFill>
                                              <a:srgbClr val="000000"/>
                                            </a:solidFill>
                                            <a:latin typeface="Cambria Math" panose="02040503050406030204" pitchFamily="18" charset="0"/>
                                          </a:rPr>
                                        </m:ctrlPr>
                                      </m:sSubSupPr>
                                      <m:e>
                                        <m:r>
                                          <m:rPr>
                                            <m:brk m:alnAt="7"/>
                                          </m:rPr>
                                          <a:rPr lang="it-IT" sz="2400" b="0" i="1" smtClean="0">
                                            <a:solidFill>
                                              <a:srgbClr val="000000"/>
                                            </a:solidFill>
                                            <a:latin typeface="Cambria Math" panose="02040503050406030204" pitchFamily="18" charset="0"/>
                                          </a:rPr>
                                          <m:t>𝐴</m:t>
                                        </m:r>
                                      </m:e>
                                      <m:sub>
                                        <m:r>
                                          <m:rPr>
                                            <m:brk m:alnAt="7"/>
                                          </m:rPr>
                                          <a:rPr lang="it-IT" sz="2400" b="0" i="1" smtClean="0">
                                            <a:solidFill>
                                              <a:srgbClr val="000000"/>
                                            </a:solidFill>
                                            <a:latin typeface="Cambria Math" panose="02040503050406030204" pitchFamily="18" charset="0"/>
                                          </a:rPr>
                                          <m:t>𝑑</m:t>
                                        </m:r>
                                      </m:sub>
                                      <m:sup>
                                        <m:r>
                                          <m:rPr>
                                            <m:brk m:alnAt="7"/>
                                          </m:rPr>
                                          <a:rPr lang="it-IT" sz="2400" b="0" i="1" smtClean="0">
                                            <a:solidFill>
                                              <a:srgbClr val="000000"/>
                                            </a:solidFill>
                                            <a:latin typeface="Cambria Math" panose="02040503050406030204" pitchFamily="18" charset="0"/>
                                          </a:rPr>
                                          <m:t>𝑝</m:t>
                                        </m:r>
                                        <m:r>
                                          <a:rPr lang="it-IT" sz="2400" b="0" i="1" smtClean="0">
                                            <a:solidFill>
                                              <a:srgbClr val="000000"/>
                                            </a:solidFill>
                                            <a:latin typeface="Cambria Math" panose="02040503050406030204" pitchFamily="18" charset="0"/>
                                          </a:rPr>
                                          <m:t>−1</m:t>
                                        </m:r>
                                      </m:sup>
                                    </m:sSubSup>
                                    <m:r>
                                      <a:rPr lang="it-IT" sz="2400" b="0" i="1" smtClean="0">
                                        <a:solidFill>
                                          <a:srgbClr val="000000"/>
                                        </a:solidFill>
                                        <a:latin typeface="Cambria Math" panose="02040503050406030204" pitchFamily="18" charset="0"/>
                                      </a:rPr>
                                      <m:t>⋅</m:t>
                                    </m:r>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0</m:t>
                                        </m:r>
                                      </m:sub>
                                    </m:sSub>
                                  </m:e>
                                </m:mr>
                                <m:mr>
                                  <m:e>
                                    <m:sSubSup>
                                      <m:sSubSupPr>
                                        <m:ctrlPr>
                                          <a:rPr lang="it-IT" sz="2400" b="0" i="1" smtClean="0">
                                            <a:solidFill>
                                              <a:srgbClr val="000000"/>
                                            </a:solidFill>
                                            <a:latin typeface="Cambria Math" panose="02040503050406030204" pitchFamily="18" charset="0"/>
                                          </a:rPr>
                                        </m:ctrlPr>
                                      </m:sSubSupPr>
                                      <m:e>
                                        <m:r>
                                          <a:rPr lang="it-IT" sz="2400" b="0" i="1" smtClean="0">
                                            <a:solidFill>
                                              <a:srgbClr val="000000"/>
                                            </a:solidFill>
                                            <a:latin typeface="Cambria Math" panose="02040503050406030204" pitchFamily="18" charset="0"/>
                                          </a:rPr>
                                          <m:t>𝐴</m:t>
                                        </m:r>
                                      </m:e>
                                      <m:sub>
                                        <m:r>
                                          <a:rPr lang="it-IT" sz="2400" b="0" i="1" smtClean="0">
                                            <a:solidFill>
                                              <a:srgbClr val="000000"/>
                                            </a:solidFill>
                                            <a:latin typeface="Cambria Math" panose="02040503050406030204" pitchFamily="18" charset="0"/>
                                          </a:rPr>
                                          <m:t>𝑑</m:t>
                                        </m:r>
                                      </m:sub>
                                      <m:sup>
                                        <m:r>
                                          <a:rPr lang="it-IT" sz="2400" b="0" i="1" smtClean="0">
                                            <a:solidFill>
                                              <a:srgbClr val="000000"/>
                                            </a:solidFill>
                                            <a:latin typeface="Cambria Math" panose="02040503050406030204" pitchFamily="18" charset="0"/>
                                          </a:rPr>
                                          <m:t>𝑝</m:t>
                                        </m:r>
                                      </m:sup>
                                    </m:sSubSup>
                                    <m:r>
                                      <a:rPr lang="it-IT" sz="2400" b="0" i="1" smtClean="0">
                                        <a:solidFill>
                                          <a:srgbClr val="000000"/>
                                        </a:solidFill>
                                        <a:latin typeface="Cambria Math" panose="02040503050406030204" pitchFamily="18" charset="0"/>
                                      </a:rPr>
                                      <m:t>⋅</m:t>
                                    </m:r>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0</m:t>
                                        </m:r>
                                      </m:sub>
                                    </m:sSub>
                                  </m:e>
                                </m:mr>
                              </m:m>
                            </m:e>
                          </m:d>
                        </m:e>
                      </m:d>
                    </m:oMath>
                  </m:oMathPara>
                </a14:m>
                <a:endParaRPr lang="it-IT" sz="2400" b="0" dirty="0">
                  <a:solidFill>
                    <a:srgbClr val="000000"/>
                  </a:solidFill>
                </a:endParaRPr>
              </a:p>
              <a:p>
                <a:pPr marL="0" indent="0">
                  <a:buNone/>
                </a:pPr>
                <a:endParaRPr lang="it-IT" sz="2400" dirty="0">
                  <a:solidFill>
                    <a:srgbClr val="000000"/>
                  </a:solidFill>
                </a:endParaRPr>
              </a:p>
            </p:txBody>
          </p:sp>
        </mc:Choice>
        <mc:Fallback xmlns="">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6172200" y="804672"/>
                <a:ext cx="5221224" cy="5230368"/>
              </a:xfrm>
              <a:blipFill>
                <a:blip r:embed="rId3"/>
                <a:stretch>
                  <a:fillRect l="-1869" r="-701"/>
                </a:stretch>
              </a:blipFill>
            </p:spPr>
            <p:txBody>
              <a:bodyPr/>
              <a:lstStyle/>
              <a:p>
                <a:r>
                  <a:rPr lang="it-IT">
                    <a:noFill/>
                  </a:rPr>
                  <a:t> </a:t>
                </a:r>
              </a:p>
            </p:txBody>
          </p:sp>
        </mc:Fallback>
      </mc:AlternateContent>
    </p:spTree>
    <p:extLst>
      <p:ext uri="{BB962C8B-B14F-4D97-AF65-F5344CB8AC3E}">
        <p14:creationId xmlns:p14="http://schemas.microsoft.com/office/powerpoint/2010/main" val="25130565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Pianificazione con vincoli sull’ingresso</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a:bodyPr>
              <a:lstStyle/>
              <a:p>
                <a:pPr marL="0" indent="0">
                  <a:buNone/>
                </a:pPr>
                <a:r>
                  <a:rPr lang="it-IT" sz="2400" dirty="0">
                    <a:solidFill>
                      <a:srgbClr val="000000"/>
                    </a:solidFill>
                  </a:rPr>
                  <a:t>Bisogna considerare che la soluzione può non avere senso fisico in quanto esistono limiti fisici che non possono essere superati: </a:t>
                </a:r>
              </a:p>
              <a:p>
                <a:r>
                  <a:rPr lang="it-IT" sz="2400" dirty="0">
                    <a:solidFill>
                      <a:srgbClr val="000000"/>
                    </a:solidFill>
                  </a:rPr>
                  <a:t>al più i bruciatori possono essere spenti, quindi</a:t>
                </a:r>
              </a:p>
              <a:p>
                <a:pPr marL="0" indent="0">
                  <a:buNone/>
                </a:pPr>
                <a14:m>
                  <m:oMathPara xmlns:m="http://schemas.openxmlformats.org/officeDocument/2006/math">
                    <m:oMathParaPr>
                      <m:jc m:val="centerGroup"/>
                    </m:oMathParaPr>
                    <m:oMath xmlns:m="http://schemas.openxmlformats.org/officeDocument/2006/math">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𝑢</m:t>
                          </m:r>
                        </m:e>
                        <m:sub>
                          <m:r>
                            <a:rPr lang="it-IT" sz="2400" b="0" i="1" smtClean="0">
                              <a:solidFill>
                                <a:srgbClr val="000000"/>
                              </a:solidFill>
                              <a:latin typeface="Cambria Math" panose="02040503050406030204" pitchFamily="18" charset="0"/>
                            </a:rPr>
                            <m:t>𝑚𝑖𝑛</m:t>
                          </m:r>
                        </m:sub>
                      </m:sSub>
                      <m:r>
                        <a:rPr lang="it-IT" sz="2400" b="0" i="1" smtClean="0">
                          <a:solidFill>
                            <a:srgbClr val="000000"/>
                          </a:solidFill>
                          <a:latin typeface="Cambria Math" panose="02040503050406030204" pitchFamily="18" charset="0"/>
                        </a:rPr>
                        <m:t>=−</m:t>
                      </m:r>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𝑢</m:t>
                          </m:r>
                        </m:e>
                        <m:sub>
                          <m:r>
                            <a:rPr lang="it-IT" sz="2400" b="0" i="1" smtClean="0">
                              <a:solidFill>
                                <a:srgbClr val="000000"/>
                              </a:solidFill>
                              <a:latin typeface="Cambria Math" panose="02040503050406030204" pitchFamily="18" charset="0"/>
                            </a:rPr>
                            <m:t>𝑒𝑞</m:t>
                          </m:r>
                        </m:sub>
                      </m:sSub>
                    </m:oMath>
                  </m:oMathPara>
                </a14:m>
                <a:endParaRPr lang="it-IT" sz="2400" dirty="0">
                  <a:solidFill>
                    <a:srgbClr val="000000"/>
                  </a:solidFill>
                </a:endParaRPr>
              </a:p>
              <a:p>
                <a:r>
                  <a:rPr lang="it-IT" sz="2400" dirty="0">
                    <a:solidFill>
                      <a:srgbClr val="000000"/>
                    </a:solidFill>
                  </a:rPr>
                  <a:t>I bruciatori non possono erogare energia infinita, quindi</a:t>
                </a:r>
              </a:p>
              <a:p>
                <a:pPr marL="0" indent="0">
                  <a:buNone/>
                </a:pPr>
                <a14:m>
                  <m:oMathPara xmlns:m="http://schemas.openxmlformats.org/officeDocument/2006/math">
                    <m:oMathParaPr>
                      <m:jc m:val="centerGroup"/>
                    </m:oMathParaPr>
                    <m:oMath xmlns:m="http://schemas.openxmlformats.org/officeDocument/2006/math">
                      <m:sSub>
                        <m:sSubPr>
                          <m:ctrlPr>
                            <a:rPr lang="it-IT" sz="2400" i="1" smtClean="0">
                              <a:solidFill>
                                <a:srgbClr val="000000"/>
                              </a:solidFill>
                              <a:latin typeface="Cambria Math" panose="02040503050406030204" pitchFamily="18" charset="0"/>
                            </a:rPr>
                          </m:ctrlPr>
                        </m:sSubPr>
                        <m:e>
                          <m:r>
                            <a:rPr lang="it-IT" sz="2400" i="1" smtClean="0">
                              <a:solidFill>
                                <a:srgbClr val="000000"/>
                              </a:solidFill>
                              <a:latin typeface="Cambria Math" panose="02040503050406030204" pitchFamily="18" charset="0"/>
                            </a:rPr>
                            <m:t>𝑢</m:t>
                          </m:r>
                        </m:e>
                        <m:sub>
                          <m:r>
                            <a:rPr lang="it-IT" sz="2400" i="1" smtClean="0">
                              <a:solidFill>
                                <a:srgbClr val="000000"/>
                              </a:solidFill>
                              <a:latin typeface="Cambria Math" panose="02040503050406030204" pitchFamily="18" charset="0"/>
                            </a:rPr>
                            <m:t>𝑚𝑎𝑥</m:t>
                          </m:r>
                        </m:sub>
                      </m:sSub>
                      <m:r>
                        <a:rPr lang="it-IT" sz="2400" i="1" smtClean="0">
                          <a:solidFill>
                            <a:srgbClr val="000000"/>
                          </a:solidFill>
                          <a:latin typeface="Cambria Math" panose="02040503050406030204" pitchFamily="18" charset="0"/>
                        </a:rPr>
                        <m:t>=100</m:t>
                      </m:r>
                      <m:r>
                        <m:rPr>
                          <m:nor/>
                        </m:rPr>
                        <a:rPr lang="it-IT" sz="2400" b="0" i="0" smtClean="0">
                          <a:solidFill>
                            <a:srgbClr val="000000"/>
                          </a:solidFill>
                          <a:latin typeface="Cambria Math" panose="02040503050406030204" pitchFamily="18" charset="0"/>
                        </a:rPr>
                        <m:t> </m:t>
                      </m:r>
                      <m:r>
                        <m:rPr>
                          <m:nor/>
                        </m:rPr>
                        <a:rPr lang="it-IT" sz="2400" b="0" i="0" smtClean="0">
                          <a:solidFill>
                            <a:srgbClr val="000000"/>
                          </a:solidFill>
                          <a:latin typeface="Cambria Math" panose="02040503050406030204" pitchFamily="18" charset="0"/>
                        </a:rPr>
                        <m:t>J</m:t>
                      </m:r>
                    </m:oMath>
                  </m:oMathPara>
                </a14:m>
                <a:endParaRPr lang="it-IT" sz="2400" dirty="0">
                  <a:solidFill>
                    <a:srgbClr val="000000"/>
                  </a:solidFill>
                </a:endParaRPr>
              </a:p>
              <a:p>
                <a:pPr marL="0" indent="0">
                  <a:buNone/>
                </a:pPr>
                <a:r>
                  <a:rPr lang="it-IT" sz="2400" dirty="0">
                    <a:solidFill>
                      <a:srgbClr val="000000"/>
                    </a:solidFill>
                  </a:rPr>
                  <a:t>L’algoritmo utilizzato prevede di incrementare il numero di passi necessari per la pianificazione fin quando non vengono rispettati i vincoli.</a:t>
                </a:r>
              </a:p>
            </p:txBody>
          </p:sp>
        </mc:Choice>
        <mc:Fallback xmlns="">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6172200" y="804672"/>
                <a:ext cx="5221224" cy="5230368"/>
              </a:xfrm>
              <a:blipFill>
                <a:blip r:embed="rId3"/>
                <a:stretch>
                  <a:fillRect l="-1869" t="-466" b="-1399"/>
                </a:stretch>
              </a:blipFill>
            </p:spPr>
            <p:txBody>
              <a:bodyPr/>
              <a:lstStyle/>
              <a:p>
                <a:r>
                  <a:rPr lang="it-IT">
                    <a:noFill/>
                  </a:rPr>
                  <a:t> </a:t>
                </a:r>
              </a:p>
            </p:txBody>
          </p:sp>
        </mc:Fallback>
      </mc:AlternateContent>
    </p:spTree>
    <p:extLst>
      <p:ext uri="{BB962C8B-B14F-4D97-AF65-F5344CB8AC3E}">
        <p14:creationId xmlns:p14="http://schemas.microsoft.com/office/powerpoint/2010/main" val="328392074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Pianificazione che minimizza le differenze degli ingressi</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a:bodyPr>
              <a:lstStyle/>
              <a:p>
                <a:pPr marL="0" indent="0">
                  <a:buNone/>
                </a:pPr>
                <a:r>
                  <a:rPr lang="it-IT" sz="2400" dirty="0">
                    <a:solidFill>
                      <a:srgbClr val="000000"/>
                    </a:solidFill>
                  </a:rPr>
                  <a:t>Per rendere il più regolare possibile la sequenza degli ingressi si può effettuare la pianificazione utilizzando il comando </a:t>
                </a:r>
                <a:r>
                  <a:rPr lang="it-IT" sz="2400" i="1" dirty="0" err="1">
                    <a:solidFill>
                      <a:srgbClr val="000000"/>
                    </a:solidFill>
                  </a:rPr>
                  <a:t>fmincon</a:t>
                </a:r>
                <a:r>
                  <a:rPr lang="it-IT" sz="2400" dirty="0">
                    <a:solidFill>
                      <a:srgbClr val="000000"/>
                    </a:solidFill>
                  </a:rPr>
                  <a:t> per minimizzare la norma infinito del vettore creato impilando la differenza tra due ingressi consecutivi. I vincoli inseriti nella funzione sono</a:t>
                </a:r>
              </a:p>
              <a:p>
                <a:r>
                  <a:rPr lang="it-IT" sz="2400" dirty="0">
                    <a:solidFill>
                      <a:srgbClr val="000000"/>
                    </a:solidFill>
                  </a:rPr>
                  <a:t>Limiti fisici del bruciatore</a:t>
                </a:r>
              </a:p>
              <a:p>
                <a14:m>
                  <m:oMath xmlns:m="http://schemas.openxmlformats.org/officeDocument/2006/math">
                    <m:d>
                      <m:dPr>
                        <m:ctrlPr>
                          <a:rPr lang="it-IT" sz="1800" i="1" smtClean="0">
                            <a:solidFill>
                              <a:srgbClr val="000000"/>
                            </a:solidFill>
                            <a:latin typeface="Cambria Math" panose="02040503050406030204" pitchFamily="18" charset="0"/>
                          </a:rPr>
                        </m:ctrlPr>
                      </m:dPr>
                      <m:e>
                        <m:m>
                          <m:mPr>
                            <m:plcHide m:val="on"/>
                            <m:mcs>
                              <m:mc>
                                <m:mcPr>
                                  <m:count m:val="1"/>
                                  <m:mcJc m:val="center"/>
                                </m:mcPr>
                              </m:mc>
                            </m:mcs>
                            <m:ctrlPr>
                              <a:rPr lang="it-IT" sz="1800" i="1">
                                <a:solidFill>
                                  <a:srgbClr val="000000"/>
                                </a:solidFill>
                                <a:latin typeface="Cambria Math" panose="02040503050406030204" pitchFamily="18" charset="0"/>
                              </a:rPr>
                            </m:ctrlPr>
                          </m:mPr>
                          <m:mr>
                            <m:e>
                              <m:r>
                                <a:rPr lang="it-IT" sz="1800" i="1">
                                  <a:solidFill>
                                    <a:srgbClr val="000000"/>
                                  </a:solidFill>
                                  <a:latin typeface="Cambria Math" panose="02040503050406030204" pitchFamily="18" charset="0"/>
                                </a:rPr>
                                <m:t>𝑢</m:t>
                              </m:r>
                              <m:d>
                                <m:dPr>
                                  <m:ctrlPr>
                                    <a:rPr lang="it-IT" sz="1800" i="1">
                                      <a:solidFill>
                                        <a:srgbClr val="000000"/>
                                      </a:solidFill>
                                      <a:latin typeface="Cambria Math" panose="02040503050406030204" pitchFamily="18" charset="0"/>
                                    </a:rPr>
                                  </m:ctrlPr>
                                </m:dPr>
                                <m:e>
                                  <m:r>
                                    <a:rPr lang="it-IT" sz="1800" i="1">
                                      <a:solidFill>
                                        <a:srgbClr val="000000"/>
                                      </a:solidFill>
                                      <a:latin typeface="Cambria Math" panose="02040503050406030204" pitchFamily="18" charset="0"/>
                                    </a:rPr>
                                    <m:t>𝑝</m:t>
                                  </m:r>
                                  <m:r>
                                    <a:rPr lang="it-IT" sz="1800" i="1">
                                      <a:solidFill>
                                        <a:srgbClr val="000000"/>
                                      </a:solidFill>
                                      <a:latin typeface="Cambria Math" panose="02040503050406030204" pitchFamily="18" charset="0"/>
                                    </a:rPr>
                                    <m:t>−1</m:t>
                                  </m:r>
                                </m:e>
                              </m:d>
                            </m:e>
                          </m:mr>
                          <m:mr>
                            <m:e>
                              <m:r>
                                <a:rPr lang="it-IT" sz="1800" i="1">
                                  <a:solidFill>
                                    <a:srgbClr val="000000"/>
                                  </a:solidFill>
                                  <a:latin typeface="Cambria Math" panose="02040503050406030204" pitchFamily="18" charset="0"/>
                                </a:rPr>
                                <m:t>𝑢</m:t>
                              </m:r>
                              <m:d>
                                <m:dPr>
                                  <m:ctrlPr>
                                    <a:rPr lang="it-IT" sz="1800" i="1">
                                      <a:solidFill>
                                        <a:srgbClr val="000000"/>
                                      </a:solidFill>
                                      <a:latin typeface="Cambria Math" panose="02040503050406030204" pitchFamily="18" charset="0"/>
                                    </a:rPr>
                                  </m:ctrlPr>
                                </m:dPr>
                                <m:e>
                                  <m:r>
                                    <a:rPr lang="it-IT" sz="1800" i="1">
                                      <a:solidFill>
                                        <a:srgbClr val="000000"/>
                                      </a:solidFill>
                                      <a:latin typeface="Cambria Math" panose="02040503050406030204" pitchFamily="18" charset="0"/>
                                    </a:rPr>
                                    <m:t>𝑝</m:t>
                                  </m:r>
                                  <m:r>
                                    <a:rPr lang="it-IT" sz="1800" i="1">
                                      <a:solidFill>
                                        <a:srgbClr val="000000"/>
                                      </a:solidFill>
                                      <a:latin typeface="Cambria Math" panose="02040503050406030204" pitchFamily="18" charset="0"/>
                                    </a:rPr>
                                    <m:t>−2</m:t>
                                  </m:r>
                                </m:e>
                              </m:d>
                            </m:e>
                          </m:mr>
                          <m:mr>
                            <m:e>
                              <m:eqArr>
                                <m:eqArrPr>
                                  <m:ctrlPr>
                                    <a:rPr lang="it-IT" sz="1800" i="1">
                                      <a:solidFill>
                                        <a:srgbClr val="000000"/>
                                      </a:solidFill>
                                      <a:latin typeface="Cambria Math" panose="02040503050406030204" pitchFamily="18" charset="0"/>
                                    </a:rPr>
                                  </m:ctrlPr>
                                </m:eqArrPr>
                                <m:e>
                                  <m:r>
                                    <a:rPr lang="it-IT" sz="1800" i="1">
                                      <a:solidFill>
                                        <a:srgbClr val="000000"/>
                                      </a:solidFill>
                                      <a:latin typeface="Cambria Math" panose="02040503050406030204" pitchFamily="18" charset="0"/>
                                    </a:rPr>
                                    <m:t>⋮</m:t>
                                  </m:r>
                                </m:e>
                                <m:e>
                                  <m:r>
                                    <a:rPr lang="it-IT" sz="1800" i="1">
                                      <a:solidFill>
                                        <a:srgbClr val="000000"/>
                                      </a:solidFill>
                                      <a:latin typeface="Cambria Math" panose="02040503050406030204" pitchFamily="18" charset="0"/>
                                    </a:rPr>
                                    <m:t>𝑢</m:t>
                                  </m:r>
                                  <m:d>
                                    <m:dPr>
                                      <m:ctrlPr>
                                        <a:rPr lang="it-IT" sz="1800" i="1">
                                          <a:solidFill>
                                            <a:srgbClr val="000000"/>
                                          </a:solidFill>
                                          <a:latin typeface="Cambria Math" panose="02040503050406030204" pitchFamily="18" charset="0"/>
                                        </a:rPr>
                                      </m:ctrlPr>
                                    </m:dPr>
                                    <m:e>
                                      <m:r>
                                        <a:rPr lang="it-IT" sz="1800" i="1">
                                          <a:solidFill>
                                            <a:srgbClr val="000000"/>
                                          </a:solidFill>
                                          <a:latin typeface="Cambria Math" panose="02040503050406030204" pitchFamily="18" charset="0"/>
                                        </a:rPr>
                                        <m:t>0</m:t>
                                      </m:r>
                                    </m:e>
                                  </m:d>
                                </m:e>
                              </m:eqArr>
                            </m:e>
                          </m:mr>
                        </m:m>
                      </m:e>
                    </m:d>
                    <m:r>
                      <a:rPr lang="it-IT" sz="1800" b="0" i="1" smtClean="0">
                        <a:solidFill>
                          <a:srgbClr val="000000"/>
                        </a:solidFill>
                        <a:latin typeface="Cambria Math" panose="02040503050406030204" pitchFamily="18" charset="0"/>
                      </a:rPr>
                      <m:t>=</m:t>
                    </m:r>
                    <m:acc>
                      <m:accPr>
                        <m:chr m:val="̅"/>
                        <m:ctrlPr>
                          <a:rPr lang="it-IT" sz="1800" b="0" i="1" smtClean="0">
                            <a:solidFill>
                              <a:srgbClr val="000000"/>
                            </a:solidFill>
                            <a:latin typeface="Cambria Math" panose="02040503050406030204" pitchFamily="18" charset="0"/>
                          </a:rPr>
                        </m:ctrlPr>
                      </m:accPr>
                      <m:e>
                        <m:sSubSup>
                          <m:sSubSupPr>
                            <m:ctrlPr>
                              <a:rPr lang="it-IT" sz="1800" b="0" i="1" smtClean="0">
                                <a:solidFill>
                                  <a:srgbClr val="000000"/>
                                </a:solidFill>
                                <a:latin typeface="Cambria Math" panose="02040503050406030204" pitchFamily="18" charset="0"/>
                              </a:rPr>
                            </m:ctrlPr>
                          </m:sSubSupPr>
                          <m:e>
                            <m:r>
                              <a:rPr lang="it-IT" sz="1800" b="0" i="1" smtClean="0">
                                <a:solidFill>
                                  <a:srgbClr val="000000"/>
                                </a:solidFill>
                                <a:latin typeface="Cambria Math" panose="02040503050406030204" pitchFamily="18" charset="0"/>
                              </a:rPr>
                              <m:t>𝑅</m:t>
                            </m:r>
                          </m:e>
                          <m:sub>
                            <m:r>
                              <a:rPr lang="it-IT" sz="1800" b="0" i="1" smtClean="0">
                                <a:solidFill>
                                  <a:srgbClr val="000000"/>
                                </a:solidFill>
                                <a:latin typeface="Cambria Math" panose="02040503050406030204" pitchFamily="18" charset="0"/>
                              </a:rPr>
                              <m:t>𝑝</m:t>
                            </m:r>
                          </m:sub>
                          <m:sup>
                            <m:r>
                              <a:rPr lang="it-IT" sz="1800" b="0" i="1" smtClean="0">
                                <a:solidFill>
                                  <a:srgbClr val="000000"/>
                                </a:solidFill>
                                <a:latin typeface="Cambria Math" panose="02040503050406030204" pitchFamily="18" charset="0"/>
                              </a:rPr>
                              <m:t>+</m:t>
                            </m:r>
                          </m:sup>
                        </m:sSubSup>
                      </m:e>
                    </m:acc>
                    <m:r>
                      <a:rPr lang="it-IT" sz="1800" b="0" i="1" smtClean="0">
                        <a:solidFill>
                          <a:srgbClr val="000000"/>
                        </a:solidFill>
                        <a:latin typeface="Cambria Math" panose="02040503050406030204" pitchFamily="18" charset="0"/>
                      </a:rPr>
                      <m:t>⋅(</m:t>
                    </m:r>
                    <m:sSub>
                      <m:sSubPr>
                        <m:ctrlPr>
                          <a:rPr lang="it-IT" sz="1800" b="0" i="1" smtClean="0">
                            <a:solidFill>
                              <a:srgbClr val="000000"/>
                            </a:solidFill>
                            <a:latin typeface="Cambria Math" panose="02040503050406030204" pitchFamily="18" charset="0"/>
                          </a:rPr>
                        </m:ctrlPr>
                      </m:sSubPr>
                      <m:e>
                        <m:r>
                          <a:rPr lang="it-IT" sz="1800" b="0" i="1" smtClean="0">
                            <a:solidFill>
                              <a:srgbClr val="000000"/>
                            </a:solidFill>
                            <a:latin typeface="Cambria Math" panose="02040503050406030204" pitchFamily="18" charset="0"/>
                          </a:rPr>
                          <m:t>𝑥</m:t>
                        </m:r>
                      </m:e>
                      <m:sub>
                        <m:r>
                          <a:rPr lang="it-IT" sz="1800" b="0" i="1" smtClean="0">
                            <a:solidFill>
                              <a:srgbClr val="000000"/>
                            </a:solidFill>
                            <a:latin typeface="Cambria Math" panose="02040503050406030204" pitchFamily="18" charset="0"/>
                          </a:rPr>
                          <m:t>𝑓</m:t>
                        </m:r>
                      </m:sub>
                    </m:sSub>
                    <m:r>
                      <a:rPr lang="it-IT" sz="1800" b="0" i="1" smtClean="0">
                        <a:solidFill>
                          <a:srgbClr val="000000"/>
                        </a:solidFill>
                        <a:latin typeface="Cambria Math" panose="02040503050406030204" pitchFamily="18" charset="0"/>
                      </a:rPr>
                      <m:t>−</m:t>
                    </m:r>
                    <m:sSubSup>
                      <m:sSubSupPr>
                        <m:ctrlPr>
                          <a:rPr lang="it-IT" sz="1800" b="0" i="1" smtClean="0">
                            <a:solidFill>
                              <a:srgbClr val="000000"/>
                            </a:solidFill>
                            <a:latin typeface="Cambria Math" panose="02040503050406030204" pitchFamily="18" charset="0"/>
                          </a:rPr>
                        </m:ctrlPr>
                      </m:sSubSupPr>
                      <m:e>
                        <m:r>
                          <a:rPr lang="it-IT" sz="1800" b="0" i="1" smtClean="0">
                            <a:solidFill>
                              <a:srgbClr val="000000"/>
                            </a:solidFill>
                            <a:latin typeface="Cambria Math" panose="02040503050406030204" pitchFamily="18" charset="0"/>
                          </a:rPr>
                          <m:t>𝐴</m:t>
                        </m:r>
                      </m:e>
                      <m:sub>
                        <m:r>
                          <a:rPr lang="it-IT" sz="1800" b="0" i="1" smtClean="0">
                            <a:solidFill>
                              <a:srgbClr val="000000"/>
                            </a:solidFill>
                            <a:latin typeface="Cambria Math" panose="02040503050406030204" pitchFamily="18" charset="0"/>
                          </a:rPr>
                          <m:t>𝑑</m:t>
                        </m:r>
                      </m:sub>
                      <m:sup>
                        <m:r>
                          <a:rPr lang="it-IT" sz="1800" b="0" i="1" smtClean="0">
                            <a:solidFill>
                              <a:srgbClr val="000000"/>
                            </a:solidFill>
                            <a:latin typeface="Cambria Math" panose="02040503050406030204" pitchFamily="18" charset="0"/>
                          </a:rPr>
                          <m:t>𝑝</m:t>
                        </m:r>
                      </m:sup>
                    </m:sSubSup>
                    <m:r>
                      <a:rPr lang="it-IT" sz="1800" b="0" i="1" smtClean="0">
                        <a:solidFill>
                          <a:srgbClr val="000000"/>
                        </a:solidFill>
                        <a:latin typeface="Cambria Math" panose="02040503050406030204" pitchFamily="18" charset="0"/>
                      </a:rPr>
                      <m:t>⋅</m:t>
                    </m:r>
                    <m:sSub>
                      <m:sSubPr>
                        <m:ctrlPr>
                          <a:rPr lang="it-IT" sz="1800" b="0" i="1" smtClean="0">
                            <a:solidFill>
                              <a:srgbClr val="000000"/>
                            </a:solidFill>
                            <a:latin typeface="Cambria Math" panose="02040503050406030204" pitchFamily="18" charset="0"/>
                          </a:rPr>
                        </m:ctrlPr>
                      </m:sSubPr>
                      <m:e>
                        <m:r>
                          <a:rPr lang="it-IT" sz="1800" b="0" i="1" smtClean="0">
                            <a:solidFill>
                              <a:srgbClr val="000000"/>
                            </a:solidFill>
                            <a:latin typeface="Cambria Math" panose="02040503050406030204" pitchFamily="18" charset="0"/>
                          </a:rPr>
                          <m:t>𝑥</m:t>
                        </m:r>
                      </m:e>
                      <m:sub>
                        <m:r>
                          <a:rPr lang="it-IT" sz="1800" b="0" i="1" smtClean="0">
                            <a:solidFill>
                              <a:srgbClr val="000000"/>
                            </a:solidFill>
                            <a:latin typeface="Cambria Math" panose="02040503050406030204" pitchFamily="18" charset="0"/>
                          </a:rPr>
                          <m:t>0</m:t>
                        </m:r>
                      </m:sub>
                    </m:sSub>
                    <m:r>
                      <a:rPr lang="it-IT" sz="1800" b="0" i="1" smtClean="0">
                        <a:solidFill>
                          <a:srgbClr val="000000"/>
                        </a:solidFill>
                        <a:latin typeface="Cambria Math" panose="02040503050406030204" pitchFamily="18" charset="0"/>
                      </a:rPr>
                      <m:t>−</m:t>
                    </m:r>
                    <m:sSub>
                      <m:sSubPr>
                        <m:ctrlPr>
                          <a:rPr lang="it-IT" sz="1800" b="0" i="1" smtClean="0">
                            <a:solidFill>
                              <a:srgbClr val="000000"/>
                            </a:solidFill>
                            <a:latin typeface="Cambria Math" panose="02040503050406030204" pitchFamily="18" charset="0"/>
                          </a:rPr>
                        </m:ctrlPr>
                      </m:sSubPr>
                      <m:e>
                        <m:r>
                          <a:rPr lang="it-IT" sz="1800" b="0" i="1" smtClean="0">
                            <a:solidFill>
                              <a:srgbClr val="000000"/>
                            </a:solidFill>
                            <a:latin typeface="Cambria Math" panose="02040503050406030204" pitchFamily="18" charset="0"/>
                          </a:rPr>
                          <m:t>𝐵</m:t>
                        </m:r>
                      </m:e>
                      <m:sub>
                        <m:r>
                          <a:rPr lang="it-IT" sz="1800" b="0" i="1" smtClean="0">
                            <a:solidFill>
                              <a:srgbClr val="000000"/>
                            </a:solidFill>
                            <a:latin typeface="Cambria Math" panose="02040503050406030204" pitchFamily="18" charset="0"/>
                          </a:rPr>
                          <m:t>𝑑</m:t>
                        </m:r>
                      </m:sub>
                    </m:sSub>
                    <m:r>
                      <a:rPr lang="it-IT" sz="1800" b="0" i="1" smtClean="0">
                        <a:solidFill>
                          <a:srgbClr val="000000"/>
                        </a:solidFill>
                        <a:latin typeface="Cambria Math" panose="02040503050406030204" pitchFamily="18" charset="0"/>
                      </a:rPr>
                      <m:t>⋅</m:t>
                    </m:r>
                    <m:r>
                      <a:rPr lang="it-IT" sz="1800" b="0" i="1" smtClean="0">
                        <a:solidFill>
                          <a:srgbClr val="000000"/>
                        </a:solidFill>
                        <a:latin typeface="Cambria Math" panose="02040503050406030204" pitchFamily="18" charset="0"/>
                      </a:rPr>
                      <m:t>𝑢</m:t>
                    </m:r>
                    <m:d>
                      <m:dPr>
                        <m:ctrlPr>
                          <a:rPr lang="it-IT" sz="1800" b="0" i="1" smtClean="0">
                            <a:solidFill>
                              <a:srgbClr val="000000"/>
                            </a:solidFill>
                            <a:latin typeface="Cambria Math" panose="02040503050406030204" pitchFamily="18" charset="0"/>
                          </a:rPr>
                        </m:ctrlPr>
                      </m:dPr>
                      <m:e>
                        <m:r>
                          <a:rPr lang="it-IT" sz="1800" b="0" i="1" smtClean="0">
                            <a:solidFill>
                              <a:srgbClr val="000000"/>
                            </a:solidFill>
                            <a:latin typeface="Cambria Math" panose="02040503050406030204" pitchFamily="18" charset="0"/>
                          </a:rPr>
                          <m:t>𝑝</m:t>
                        </m:r>
                      </m:e>
                    </m:d>
                    <m:r>
                      <a:rPr lang="it-IT" sz="1800" b="0" i="1" smtClean="0">
                        <a:solidFill>
                          <a:srgbClr val="000000"/>
                        </a:solidFill>
                        <a:latin typeface="Cambria Math" panose="02040503050406030204" pitchFamily="18" charset="0"/>
                      </a:rPr>
                      <m:t>)</m:t>
                    </m:r>
                  </m:oMath>
                </a14:m>
                <a:endParaRPr lang="it-IT" sz="1800" dirty="0">
                  <a:solidFill>
                    <a:srgbClr val="000000"/>
                  </a:solidFill>
                </a:endParaRPr>
              </a:p>
              <a:p>
                <a:pPr marL="0" indent="0">
                  <a:buNone/>
                </a:pPr>
                <a:r>
                  <a:rPr lang="it-IT" sz="2400" dirty="0">
                    <a:solidFill>
                      <a:srgbClr val="000000"/>
                    </a:solidFill>
                  </a:rPr>
                  <a:t>dove</a:t>
                </a:r>
              </a:p>
              <a:p>
                <a:pPr marL="0" indent="0">
                  <a:buNone/>
                </a:pPr>
                <a14:m>
                  <m:oMathPara xmlns:m="http://schemas.openxmlformats.org/officeDocument/2006/math">
                    <m:oMathParaPr>
                      <m:jc m:val="centerGroup"/>
                    </m:oMathParaPr>
                    <m:oMath xmlns:m="http://schemas.openxmlformats.org/officeDocument/2006/math">
                      <m:acc>
                        <m:accPr>
                          <m:chr m:val="̅"/>
                          <m:ctrlPr>
                            <a:rPr lang="it-IT" sz="2400" i="1" smtClean="0">
                              <a:solidFill>
                                <a:srgbClr val="000000"/>
                              </a:solidFill>
                              <a:latin typeface="Cambria Math" panose="02040503050406030204" pitchFamily="18" charset="0"/>
                            </a:rPr>
                          </m:ctrlPr>
                        </m:accPr>
                        <m:e>
                          <m:sSub>
                            <m:sSubPr>
                              <m:ctrlPr>
                                <a:rPr lang="it-IT" sz="2400" i="1" smtClean="0">
                                  <a:solidFill>
                                    <a:srgbClr val="000000"/>
                                  </a:solidFill>
                                  <a:latin typeface="Cambria Math" panose="02040503050406030204" pitchFamily="18" charset="0"/>
                                </a:rPr>
                              </m:ctrlPr>
                            </m:sSubPr>
                            <m:e>
                              <m:r>
                                <a:rPr lang="it-IT" sz="2400" i="1" smtClean="0">
                                  <a:solidFill>
                                    <a:srgbClr val="000000"/>
                                  </a:solidFill>
                                  <a:latin typeface="Cambria Math" panose="02040503050406030204" pitchFamily="18" charset="0"/>
                                </a:rPr>
                                <m:t>𝑅</m:t>
                              </m:r>
                            </m:e>
                            <m:sub>
                              <m:r>
                                <a:rPr lang="it-IT" sz="2400" i="1" smtClean="0">
                                  <a:solidFill>
                                    <a:srgbClr val="000000"/>
                                  </a:solidFill>
                                  <a:latin typeface="Cambria Math" panose="02040503050406030204" pitchFamily="18" charset="0"/>
                                </a:rPr>
                                <m:t>𝑝</m:t>
                              </m:r>
                            </m:sub>
                          </m:sSub>
                        </m:e>
                      </m:acc>
                      <m:r>
                        <a:rPr lang="it-IT" sz="2400" i="1" smtClean="0">
                          <a:solidFill>
                            <a:srgbClr val="000000"/>
                          </a:solidFill>
                          <a:latin typeface="Cambria Math" panose="02040503050406030204" pitchFamily="18" charset="0"/>
                        </a:rPr>
                        <m:t>=</m:t>
                      </m:r>
                      <m:d>
                        <m:dPr>
                          <m:ctrlPr>
                            <a:rPr lang="it-IT" sz="2400" i="1" smtClean="0">
                              <a:solidFill>
                                <a:srgbClr val="000000"/>
                              </a:solidFill>
                              <a:latin typeface="Cambria Math" panose="02040503050406030204" pitchFamily="18" charset="0"/>
                            </a:rPr>
                          </m:ctrlPr>
                        </m:dPr>
                        <m:e>
                          <m:m>
                            <m:mPr>
                              <m:plcHide m:val="on"/>
                              <m:mcs>
                                <m:mc>
                                  <m:mcPr>
                                    <m:count m:val="4"/>
                                    <m:mcJc m:val="center"/>
                                  </m:mcPr>
                                </m:mc>
                              </m:mcs>
                              <m:ctrlPr>
                                <a:rPr lang="it-IT" sz="2400" i="1" smtClean="0">
                                  <a:solidFill>
                                    <a:srgbClr val="000000"/>
                                  </a:solidFill>
                                  <a:latin typeface="Cambria Math" panose="02040503050406030204" pitchFamily="18" charset="0"/>
                                </a:rPr>
                              </m:ctrlPr>
                            </m:mPr>
                            <m:mr>
                              <m:e>
                                <m:sSub>
                                  <m:sSubPr>
                                    <m:ctrlPr>
                                      <a:rPr lang="it-IT" sz="2400" i="1" smtClean="0">
                                        <a:solidFill>
                                          <a:srgbClr val="000000"/>
                                        </a:solidFill>
                                        <a:latin typeface="Cambria Math" panose="02040503050406030204" pitchFamily="18" charset="0"/>
                                      </a:rPr>
                                    </m:ctrlPr>
                                  </m:sSubPr>
                                  <m:e>
                                    <m:r>
                                      <a:rPr lang="it-IT" sz="2400" i="1" smtClean="0">
                                        <a:solidFill>
                                          <a:srgbClr val="000000"/>
                                        </a:solidFill>
                                        <a:latin typeface="Cambria Math" panose="02040503050406030204" pitchFamily="18" charset="0"/>
                                      </a:rPr>
                                      <m:t>𝐴</m:t>
                                    </m:r>
                                  </m:e>
                                  <m:sub>
                                    <m:r>
                                      <a:rPr lang="it-IT" sz="2400" i="1" smtClean="0">
                                        <a:solidFill>
                                          <a:srgbClr val="000000"/>
                                        </a:solidFill>
                                        <a:latin typeface="Cambria Math" panose="02040503050406030204" pitchFamily="18" charset="0"/>
                                      </a:rPr>
                                      <m:t>𝑑</m:t>
                                    </m:r>
                                  </m:sub>
                                </m:sSub>
                                <m:sSub>
                                  <m:sSubPr>
                                    <m:ctrlPr>
                                      <a:rPr lang="it-IT" sz="2400" i="1" smtClean="0">
                                        <a:solidFill>
                                          <a:srgbClr val="000000"/>
                                        </a:solidFill>
                                        <a:latin typeface="Cambria Math" panose="02040503050406030204" pitchFamily="18" charset="0"/>
                                      </a:rPr>
                                    </m:ctrlPr>
                                  </m:sSubPr>
                                  <m:e>
                                    <m:r>
                                      <a:rPr lang="it-IT" sz="2400" i="1" smtClean="0">
                                        <a:solidFill>
                                          <a:srgbClr val="000000"/>
                                        </a:solidFill>
                                        <a:latin typeface="Cambria Math" panose="02040503050406030204" pitchFamily="18" charset="0"/>
                                      </a:rPr>
                                      <m:t>𝐵</m:t>
                                    </m:r>
                                  </m:e>
                                  <m:sub>
                                    <m:r>
                                      <a:rPr lang="it-IT" sz="2400" i="1" smtClean="0">
                                        <a:solidFill>
                                          <a:srgbClr val="000000"/>
                                        </a:solidFill>
                                        <a:latin typeface="Cambria Math" panose="02040503050406030204" pitchFamily="18" charset="0"/>
                                      </a:rPr>
                                      <m:t>𝑑</m:t>
                                    </m:r>
                                  </m:sub>
                                </m:sSub>
                              </m:e>
                              <m:e>
                                <m:sSubSup>
                                  <m:sSubSupPr>
                                    <m:ctrlPr>
                                      <a:rPr lang="it-IT" sz="2400" i="1" smtClean="0">
                                        <a:solidFill>
                                          <a:srgbClr val="000000"/>
                                        </a:solidFill>
                                        <a:latin typeface="Cambria Math" panose="02040503050406030204" pitchFamily="18" charset="0"/>
                                      </a:rPr>
                                    </m:ctrlPr>
                                  </m:sSubSupPr>
                                  <m:e>
                                    <m:r>
                                      <a:rPr lang="it-IT" sz="2400" i="1" smtClean="0">
                                        <a:solidFill>
                                          <a:srgbClr val="000000"/>
                                        </a:solidFill>
                                        <a:latin typeface="Cambria Math" panose="02040503050406030204" pitchFamily="18" charset="0"/>
                                      </a:rPr>
                                      <m:t>𝐴</m:t>
                                    </m:r>
                                  </m:e>
                                  <m:sub>
                                    <m:r>
                                      <a:rPr lang="it-IT" sz="2400" i="1" smtClean="0">
                                        <a:solidFill>
                                          <a:srgbClr val="000000"/>
                                        </a:solidFill>
                                        <a:latin typeface="Cambria Math" panose="02040503050406030204" pitchFamily="18" charset="0"/>
                                      </a:rPr>
                                      <m:t>𝑑</m:t>
                                    </m:r>
                                  </m:sub>
                                  <m:sup>
                                    <m:r>
                                      <a:rPr lang="it-IT" sz="2400" i="1" smtClean="0">
                                        <a:solidFill>
                                          <a:srgbClr val="000000"/>
                                        </a:solidFill>
                                        <a:latin typeface="Cambria Math" panose="02040503050406030204" pitchFamily="18" charset="0"/>
                                      </a:rPr>
                                      <m:t>2</m:t>
                                    </m:r>
                                  </m:sup>
                                </m:sSubSup>
                                <m:sSub>
                                  <m:sSubPr>
                                    <m:ctrlPr>
                                      <a:rPr lang="it-IT" sz="2400" i="1" smtClean="0">
                                        <a:solidFill>
                                          <a:srgbClr val="000000"/>
                                        </a:solidFill>
                                        <a:latin typeface="Cambria Math" panose="02040503050406030204" pitchFamily="18" charset="0"/>
                                      </a:rPr>
                                    </m:ctrlPr>
                                  </m:sSubPr>
                                  <m:e>
                                    <m:r>
                                      <a:rPr lang="it-IT" sz="2400" i="1" smtClean="0">
                                        <a:solidFill>
                                          <a:srgbClr val="000000"/>
                                        </a:solidFill>
                                        <a:latin typeface="Cambria Math" panose="02040503050406030204" pitchFamily="18" charset="0"/>
                                      </a:rPr>
                                      <m:t>𝐵</m:t>
                                    </m:r>
                                  </m:e>
                                  <m:sub>
                                    <m:r>
                                      <a:rPr lang="it-IT" sz="2400" i="1" smtClean="0">
                                        <a:solidFill>
                                          <a:srgbClr val="000000"/>
                                        </a:solidFill>
                                        <a:latin typeface="Cambria Math" panose="02040503050406030204" pitchFamily="18" charset="0"/>
                                      </a:rPr>
                                      <m:t>𝑑</m:t>
                                    </m:r>
                                  </m:sub>
                                </m:sSub>
                              </m:e>
                              <m:e>
                                <m:r>
                                  <a:rPr lang="it-IT" sz="2400" i="1" smtClean="0">
                                    <a:solidFill>
                                      <a:srgbClr val="000000"/>
                                    </a:solidFill>
                                    <a:latin typeface="Cambria Math" panose="02040503050406030204" pitchFamily="18" charset="0"/>
                                  </a:rPr>
                                  <m:t>…</m:t>
                                </m:r>
                              </m:e>
                              <m:e>
                                <m:sSubSup>
                                  <m:sSubSupPr>
                                    <m:ctrlPr>
                                      <a:rPr lang="it-IT" sz="2400" i="1" smtClean="0">
                                        <a:solidFill>
                                          <a:srgbClr val="000000"/>
                                        </a:solidFill>
                                        <a:latin typeface="Cambria Math" panose="02040503050406030204" pitchFamily="18" charset="0"/>
                                      </a:rPr>
                                    </m:ctrlPr>
                                  </m:sSubSupPr>
                                  <m:e>
                                    <m:r>
                                      <a:rPr lang="it-IT" sz="2400" i="1" smtClean="0">
                                        <a:solidFill>
                                          <a:srgbClr val="000000"/>
                                        </a:solidFill>
                                        <a:latin typeface="Cambria Math" panose="02040503050406030204" pitchFamily="18" charset="0"/>
                                      </a:rPr>
                                      <m:t>𝐴</m:t>
                                    </m:r>
                                  </m:e>
                                  <m:sub>
                                    <m:r>
                                      <a:rPr lang="it-IT" sz="2400" i="1" smtClean="0">
                                        <a:solidFill>
                                          <a:srgbClr val="000000"/>
                                        </a:solidFill>
                                        <a:latin typeface="Cambria Math" panose="02040503050406030204" pitchFamily="18" charset="0"/>
                                      </a:rPr>
                                      <m:t>𝑑</m:t>
                                    </m:r>
                                  </m:sub>
                                  <m:sup>
                                    <m:r>
                                      <a:rPr lang="it-IT" sz="2400" i="1" smtClean="0">
                                        <a:solidFill>
                                          <a:srgbClr val="000000"/>
                                        </a:solidFill>
                                        <a:latin typeface="Cambria Math" panose="02040503050406030204" pitchFamily="18" charset="0"/>
                                      </a:rPr>
                                      <m:t>𝑝</m:t>
                                    </m:r>
                                    <m:r>
                                      <a:rPr lang="it-IT" sz="2400" i="1" smtClean="0">
                                        <a:solidFill>
                                          <a:srgbClr val="000000"/>
                                        </a:solidFill>
                                        <a:latin typeface="Cambria Math" panose="02040503050406030204" pitchFamily="18" charset="0"/>
                                      </a:rPr>
                                      <m:t>−1</m:t>
                                    </m:r>
                                  </m:sup>
                                </m:sSubSup>
                                <m:sSub>
                                  <m:sSubPr>
                                    <m:ctrlPr>
                                      <a:rPr lang="it-IT" sz="2400" i="1" smtClean="0">
                                        <a:solidFill>
                                          <a:srgbClr val="000000"/>
                                        </a:solidFill>
                                        <a:latin typeface="Cambria Math" panose="02040503050406030204" pitchFamily="18" charset="0"/>
                                      </a:rPr>
                                    </m:ctrlPr>
                                  </m:sSubPr>
                                  <m:e>
                                    <m:r>
                                      <a:rPr lang="it-IT" sz="2400" i="1" smtClean="0">
                                        <a:solidFill>
                                          <a:srgbClr val="000000"/>
                                        </a:solidFill>
                                        <a:latin typeface="Cambria Math" panose="02040503050406030204" pitchFamily="18" charset="0"/>
                                      </a:rPr>
                                      <m:t>𝐵</m:t>
                                    </m:r>
                                  </m:e>
                                  <m:sub>
                                    <m:r>
                                      <a:rPr lang="it-IT" sz="2400" i="1" smtClean="0">
                                        <a:solidFill>
                                          <a:srgbClr val="000000"/>
                                        </a:solidFill>
                                        <a:latin typeface="Cambria Math" panose="02040503050406030204" pitchFamily="18" charset="0"/>
                                      </a:rPr>
                                      <m:t>𝑑</m:t>
                                    </m:r>
                                  </m:sub>
                                </m:sSub>
                              </m:e>
                            </m:mr>
                          </m:m>
                        </m:e>
                      </m:d>
                    </m:oMath>
                  </m:oMathPara>
                </a14:m>
                <a:endParaRPr lang="it-IT" sz="2400" dirty="0">
                  <a:solidFill>
                    <a:srgbClr val="000000"/>
                  </a:solidFill>
                </a:endParaRPr>
              </a:p>
            </p:txBody>
          </p:sp>
        </mc:Choice>
        <mc:Fallback xmlns="">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6172200" y="804672"/>
                <a:ext cx="5221224" cy="5230368"/>
              </a:xfrm>
              <a:blipFill>
                <a:blip r:embed="rId3"/>
                <a:stretch>
                  <a:fillRect l="-1869" r="-1402"/>
                </a:stretch>
              </a:blipFill>
            </p:spPr>
            <p:txBody>
              <a:bodyPr/>
              <a:lstStyle/>
              <a:p>
                <a:r>
                  <a:rPr lang="it-IT">
                    <a:noFill/>
                  </a:rPr>
                  <a:t> </a:t>
                </a:r>
              </a:p>
            </p:txBody>
          </p:sp>
        </mc:Fallback>
      </mc:AlternateContent>
    </p:spTree>
    <p:extLst>
      <p:ext uri="{BB962C8B-B14F-4D97-AF65-F5344CB8AC3E}">
        <p14:creationId xmlns:p14="http://schemas.microsoft.com/office/powerpoint/2010/main" val="358267772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Pianificazione con vincoli sullo stato</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a:bodyPr>
              <a:lstStyle/>
              <a:p>
                <a:pPr marL="0" indent="0">
                  <a:buNone/>
                </a:pPr>
                <a:r>
                  <a:rPr lang="it-IT" sz="2400" dirty="0">
                    <a:solidFill>
                      <a:srgbClr val="000000"/>
                    </a:solidFill>
                  </a:rPr>
                  <a:t>Un altro possibile vincolo è sulla massima variazione di temperatura, la quale non si vuole che sia superiore in modulo ad 1°C per non avere perdite eccessive e minimizzare la quantità di carburante necessaria. </a:t>
                </a:r>
              </a:p>
              <a:p>
                <a:pPr marL="0" indent="0">
                  <a:buNone/>
                </a:pPr>
                <a:r>
                  <a:rPr lang="it-IT" sz="2400" dirty="0">
                    <a:solidFill>
                      <a:srgbClr val="000000"/>
                    </a:solidFill>
                  </a:rPr>
                  <a:t>Tenendo presente che </a:t>
                </a:r>
              </a:p>
              <a:p>
                <a:pPr marL="0" indent="0">
                  <a:buNone/>
                </a:pPr>
                <a14:m>
                  <m:oMathPara xmlns:m="http://schemas.openxmlformats.org/officeDocument/2006/math">
                    <m:oMathParaPr>
                      <m:jc m:val="centerGroup"/>
                    </m:oMathParaPr>
                    <m:oMath xmlns:m="http://schemas.openxmlformats.org/officeDocument/2006/math">
                      <m:r>
                        <a:rPr lang="it-IT" sz="2400" b="0" i="1" smtClean="0">
                          <a:solidFill>
                            <a:srgbClr val="000000"/>
                          </a:solidFill>
                          <a:latin typeface="Cambria Math" panose="02040503050406030204" pitchFamily="18" charset="0"/>
                        </a:rPr>
                        <m:t>𝒴</m:t>
                      </m:r>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𝒪</m:t>
                      </m:r>
                      <m:r>
                        <a:rPr lang="it-IT" sz="2400" b="0" i="1" smtClean="0">
                          <a:solidFill>
                            <a:srgbClr val="000000"/>
                          </a:solidFill>
                          <a:latin typeface="Cambria Math" panose="02040503050406030204" pitchFamily="18" charset="0"/>
                        </a:rPr>
                        <m:t>⋅</m:t>
                      </m:r>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0</m:t>
                          </m:r>
                        </m:sub>
                      </m:sSub>
                      <m:r>
                        <a:rPr lang="it-IT" sz="2400" b="0" i="1" smtClean="0">
                          <a:solidFill>
                            <a:srgbClr val="000000"/>
                          </a:solidFill>
                          <a:latin typeface="Cambria Math" panose="02040503050406030204" pitchFamily="18" charset="0"/>
                        </a:rPr>
                        <m:t>+</m:t>
                      </m:r>
                      <m:r>
                        <a:rPr lang="it-IT" sz="2400" b="0" i="0" smtClean="0">
                          <a:solidFill>
                            <a:srgbClr val="000000"/>
                          </a:solidFill>
                          <a:latin typeface="Cambria Math" panose="02040503050406030204" pitchFamily="18" charset="0"/>
                        </a:rPr>
                        <m:t>ℋ</m:t>
                      </m:r>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𝓊</m:t>
                      </m:r>
                    </m:oMath>
                  </m:oMathPara>
                </a14:m>
                <a:endParaRPr lang="it-IT" sz="2400" b="0" dirty="0">
                  <a:solidFill>
                    <a:srgbClr val="000000"/>
                  </a:solidFill>
                </a:endParaRPr>
              </a:p>
              <a:p>
                <a:pPr marL="0" indent="0">
                  <a:buNone/>
                </a:pPr>
                <a:r>
                  <a:rPr lang="it-IT" sz="2400" dirty="0">
                    <a:solidFill>
                      <a:srgbClr val="000000"/>
                    </a:solidFill>
                  </a:rPr>
                  <a:t>la funzione utilizzata è sempre </a:t>
                </a:r>
                <a:r>
                  <a:rPr lang="it-IT" sz="2400" i="1" dirty="0" err="1">
                    <a:solidFill>
                      <a:srgbClr val="000000"/>
                    </a:solidFill>
                  </a:rPr>
                  <a:t>fmincon</a:t>
                </a:r>
                <a:r>
                  <a:rPr lang="it-IT" sz="2400" dirty="0">
                    <a:solidFill>
                      <a:srgbClr val="000000"/>
                    </a:solidFill>
                  </a:rPr>
                  <a:t> con l’aggiunta del limite inserito come diseguaglianza</a:t>
                </a:r>
              </a:p>
              <a:p>
                <a:pPr marL="0" indent="0">
                  <a:buNone/>
                </a:pPr>
                <a14:m>
                  <m:oMathPara xmlns:m="http://schemas.openxmlformats.org/officeDocument/2006/math">
                    <m:oMathParaPr>
                      <m:jc m:val="centerGroup"/>
                    </m:oMathParaPr>
                    <m:oMath xmlns:m="http://schemas.openxmlformats.org/officeDocument/2006/math">
                      <m:sSub>
                        <m:sSubPr>
                          <m:ctrlPr>
                            <a:rPr lang="it-IT" sz="2400" i="1" smtClean="0">
                              <a:solidFill>
                                <a:srgbClr val="000000"/>
                              </a:solidFill>
                              <a:latin typeface="Cambria Math" panose="02040503050406030204" pitchFamily="18" charset="0"/>
                            </a:rPr>
                          </m:ctrlPr>
                        </m:sSubPr>
                        <m:e>
                          <m:r>
                            <a:rPr lang="it-IT" sz="2400" i="1" smtClean="0">
                              <a:solidFill>
                                <a:srgbClr val="000000"/>
                              </a:solidFill>
                              <a:latin typeface="Cambria Math" panose="02040503050406030204" pitchFamily="18" charset="0"/>
                            </a:rPr>
                            <m:t>𝑇</m:t>
                          </m:r>
                        </m:e>
                        <m:sub>
                          <m:r>
                            <a:rPr lang="it-IT" sz="2400" b="0" i="1" smtClean="0">
                              <a:solidFill>
                                <a:srgbClr val="000000"/>
                              </a:solidFill>
                              <a:latin typeface="Cambria Math" panose="02040503050406030204" pitchFamily="18" charset="0"/>
                            </a:rPr>
                            <m:t>𝑚𝑖𝑛</m:t>
                          </m:r>
                        </m:sub>
                      </m:sSub>
                      <m:r>
                        <a:rPr lang="it-IT" sz="2400" i="1" smtClean="0">
                          <a:solidFill>
                            <a:srgbClr val="000000"/>
                          </a:solidFill>
                          <a:latin typeface="Cambria Math" panose="02040503050406030204" pitchFamily="18" charset="0"/>
                        </a:rPr>
                        <m:t>−</m:t>
                      </m:r>
                      <m:r>
                        <a:rPr lang="it-IT" sz="2400" i="1">
                          <a:solidFill>
                            <a:srgbClr val="000000"/>
                          </a:solidFill>
                          <a:latin typeface="Cambria Math" panose="02040503050406030204" pitchFamily="18" charset="0"/>
                        </a:rPr>
                        <m:t>𝒪</m:t>
                      </m:r>
                      <m:r>
                        <a:rPr lang="it-IT" sz="2400" i="1" smtClean="0">
                          <a:solidFill>
                            <a:srgbClr val="000000"/>
                          </a:solidFill>
                          <a:latin typeface="Cambria Math" panose="02040503050406030204" pitchFamily="18" charset="0"/>
                        </a:rPr>
                        <m:t>⋅</m:t>
                      </m:r>
                      <m:sSub>
                        <m:sSubPr>
                          <m:ctrlPr>
                            <a:rPr lang="it-IT" sz="2400" i="1" smtClean="0">
                              <a:solidFill>
                                <a:srgbClr val="000000"/>
                              </a:solidFill>
                              <a:latin typeface="Cambria Math" panose="02040503050406030204" pitchFamily="18" charset="0"/>
                            </a:rPr>
                          </m:ctrlPr>
                        </m:sSubPr>
                        <m:e>
                          <m:r>
                            <a:rPr lang="it-IT" sz="2400" i="1" smtClean="0">
                              <a:solidFill>
                                <a:srgbClr val="000000"/>
                              </a:solidFill>
                              <a:latin typeface="Cambria Math" panose="02040503050406030204" pitchFamily="18" charset="0"/>
                            </a:rPr>
                            <m:t>𝑥</m:t>
                          </m:r>
                        </m:e>
                        <m:sub>
                          <m:r>
                            <a:rPr lang="it-IT" sz="2400" i="1" smtClean="0">
                              <a:solidFill>
                                <a:srgbClr val="000000"/>
                              </a:solidFill>
                              <a:latin typeface="Cambria Math" panose="02040503050406030204" pitchFamily="18" charset="0"/>
                            </a:rPr>
                            <m:t>0</m:t>
                          </m:r>
                        </m:sub>
                      </m:sSub>
                      <m:r>
                        <a:rPr lang="it-IT" sz="2400" i="1" smtClean="0">
                          <a:solidFill>
                            <a:srgbClr val="000000"/>
                          </a:solidFill>
                          <a:latin typeface="Cambria Math" panose="02040503050406030204" pitchFamily="18" charset="0"/>
                        </a:rPr>
                        <m:t>≤</m:t>
                      </m:r>
                      <m:r>
                        <a:rPr lang="it-IT" sz="2400">
                          <a:solidFill>
                            <a:srgbClr val="000000"/>
                          </a:solidFill>
                          <a:latin typeface="Cambria Math" panose="02040503050406030204" pitchFamily="18" charset="0"/>
                        </a:rPr>
                        <m:t>ℋ</m:t>
                      </m:r>
                      <m:r>
                        <a:rPr lang="it-IT" sz="2400" i="1" smtClean="0">
                          <a:solidFill>
                            <a:srgbClr val="000000"/>
                          </a:solidFill>
                          <a:latin typeface="Cambria Math" panose="02040503050406030204" pitchFamily="18" charset="0"/>
                        </a:rPr>
                        <m:t>⋅</m:t>
                      </m:r>
                      <m:r>
                        <a:rPr lang="it-IT" sz="2400" i="1" smtClean="0">
                          <a:solidFill>
                            <a:srgbClr val="000000"/>
                          </a:solidFill>
                          <a:latin typeface="Cambria Math" panose="02040503050406030204" pitchFamily="18" charset="0"/>
                        </a:rPr>
                        <m:t>𝑢</m:t>
                      </m:r>
                      <m:r>
                        <a:rPr lang="it-IT" sz="2400" i="1" smtClean="0">
                          <a:solidFill>
                            <a:srgbClr val="000000"/>
                          </a:solidFill>
                          <a:latin typeface="Cambria Math" panose="02040503050406030204" pitchFamily="18" charset="0"/>
                        </a:rPr>
                        <m:t> ≤</m:t>
                      </m:r>
                      <m:sSub>
                        <m:sSubPr>
                          <m:ctrlPr>
                            <a:rPr lang="it-IT" sz="2400" i="1" smtClean="0">
                              <a:solidFill>
                                <a:srgbClr val="000000"/>
                              </a:solidFill>
                              <a:latin typeface="Cambria Math" panose="02040503050406030204" pitchFamily="18" charset="0"/>
                            </a:rPr>
                          </m:ctrlPr>
                        </m:sSubPr>
                        <m:e>
                          <m:r>
                            <a:rPr lang="it-IT" sz="2400" i="1" smtClean="0">
                              <a:solidFill>
                                <a:srgbClr val="000000"/>
                              </a:solidFill>
                              <a:latin typeface="Cambria Math" panose="02040503050406030204" pitchFamily="18" charset="0"/>
                            </a:rPr>
                            <m:t>𝑇</m:t>
                          </m:r>
                        </m:e>
                        <m:sub>
                          <m:r>
                            <a:rPr lang="it-IT" sz="2400" b="0" i="1" smtClean="0">
                              <a:solidFill>
                                <a:srgbClr val="000000"/>
                              </a:solidFill>
                              <a:latin typeface="Cambria Math" panose="02040503050406030204" pitchFamily="18" charset="0"/>
                            </a:rPr>
                            <m:t>𝑚𝑎𝑥</m:t>
                          </m:r>
                        </m:sub>
                      </m:sSub>
                      <m:r>
                        <a:rPr lang="it-IT" sz="2400" i="1">
                          <a:solidFill>
                            <a:srgbClr val="000000"/>
                          </a:solidFill>
                          <a:latin typeface="Cambria Math" panose="02040503050406030204" pitchFamily="18" charset="0"/>
                        </a:rPr>
                        <m:t>−</m:t>
                      </m:r>
                      <m:r>
                        <a:rPr lang="it-IT" sz="2400" i="1">
                          <a:solidFill>
                            <a:srgbClr val="000000"/>
                          </a:solidFill>
                          <a:latin typeface="Cambria Math" panose="02040503050406030204" pitchFamily="18" charset="0"/>
                        </a:rPr>
                        <m:t>𝒪</m:t>
                      </m:r>
                      <m:r>
                        <a:rPr lang="it-IT" sz="2400" i="1">
                          <a:solidFill>
                            <a:srgbClr val="000000"/>
                          </a:solidFill>
                          <a:latin typeface="Cambria Math" panose="02040503050406030204" pitchFamily="18" charset="0"/>
                        </a:rPr>
                        <m:t>⋅</m:t>
                      </m:r>
                      <m:sSub>
                        <m:sSubPr>
                          <m:ctrlPr>
                            <a:rPr lang="it-IT" sz="2400" i="1" smtClean="0">
                              <a:solidFill>
                                <a:srgbClr val="000000"/>
                              </a:solidFill>
                              <a:latin typeface="Cambria Math" panose="02040503050406030204" pitchFamily="18" charset="0"/>
                            </a:rPr>
                          </m:ctrlPr>
                        </m:sSubPr>
                        <m:e>
                          <m:r>
                            <a:rPr lang="it-IT" sz="2400" i="1" smtClean="0">
                              <a:solidFill>
                                <a:srgbClr val="000000"/>
                              </a:solidFill>
                              <a:latin typeface="Cambria Math" panose="02040503050406030204" pitchFamily="18" charset="0"/>
                            </a:rPr>
                            <m:t>𝑥</m:t>
                          </m:r>
                        </m:e>
                        <m:sub>
                          <m:r>
                            <a:rPr lang="it-IT" sz="2400" i="1" smtClean="0">
                              <a:solidFill>
                                <a:srgbClr val="000000"/>
                              </a:solidFill>
                              <a:latin typeface="Cambria Math" panose="02040503050406030204" pitchFamily="18" charset="0"/>
                            </a:rPr>
                            <m:t>0</m:t>
                          </m:r>
                        </m:sub>
                      </m:sSub>
                    </m:oMath>
                  </m:oMathPara>
                </a14:m>
                <a:endParaRPr lang="it-IT" sz="2400" dirty="0">
                  <a:solidFill>
                    <a:srgbClr val="000000"/>
                  </a:solidFill>
                </a:endParaRPr>
              </a:p>
              <a:p>
                <a:pPr marL="0" indent="0">
                  <a:buNone/>
                </a:pPr>
                <a:endParaRPr lang="it-IT" sz="2400" dirty="0">
                  <a:solidFill>
                    <a:srgbClr val="000000"/>
                  </a:solidFill>
                </a:endParaRPr>
              </a:p>
            </p:txBody>
          </p:sp>
        </mc:Choice>
        <mc:Fallback xmlns="">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6172200" y="804672"/>
                <a:ext cx="5221224" cy="5230368"/>
              </a:xfrm>
              <a:blipFill>
                <a:blip r:embed="rId3"/>
                <a:stretch>
                  <a:fillRect l="-1869"/>
                </a:stretch>
              </a:blipFill>
            </p:spPr>
            <p:txBody>
              <a:bodyPr/>
              <a:lstStyle/>
              <a:p>
                <a:r>
                  <a:rPr lang="it-IT">
                    <a:noFill/>
                  </a:rPr>
                  <a:t> </a:t>
                </a:r>
              </a:p>
            </p:txBody>
          </p:sp>
        </mc:Fallback>
      </mc:AlternateContent>
    </p:spTree>
    <p:extLst>
      <p:ext uri="{BB962C8B-B14F-4D97-AF65-F5344CB8AC3E}">
        <p14:creationId xmlns:p14="http://schemas.microsoft.com/office/powerpoint/2010/main" val="842251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Descrizione sistema e tasks</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a:bodyPr>
          <a:lstStyle/>
          <a:p>
            <a:pPr marL="0" indent="0">
              <a:buNone/>
            </a:pPr>
            <a:r>
              <a:rPr lang="it-IT" sz="2400" dirty="0">
                <a:solidFill>
                  <a:srgbClr val="000000"/>
                </a:solidFill>
              </a:rPr>
              <a:t>In questa tavola viene considerata la dinamica semplificata del dirigibile </a:t>
            </a:r>
            <a:r>
              <a:rPr lang="it-IT" sz="2400" dirty="0">
                <a:solidFill>
                  <a:srgbClr val="000000"/>
                </a:solidFill>
                <a:hlinkClick r:id="rId4"/>
              </a:rPr>
              <a:t>Gefa-Flug</a:t>
            </a:r>
            <a:r>
              <a:rPr lang="it-IT" sz="2400" dirty="0">
                <a:solidFill>
                  <a:srgbClr val="000000"/>
                </a:solidFill>
              </a:rPr>
              <a:t> al fine di</a:t>
            </a:r>
          </a:p>
          <a:p>
            <a:r>
              <a:rPr lang="it-IT" sz="2400" dirty="0">
                <a:solidFill>
                  <a:srgbClr val="000000"/>
                </a:solidFill>
              </a:rPr>
              <a:t>Studiare la stabilità degli equilibri;</a:t>
            </a:r>
          </a:p>
          <a:p>
            <a:r>
              <a:rPr lang="it-IT" sz="2400" dirty="0">
                <a:solidFill>
                  <a:srgbClr val="000000"/>
                </a:solidFill>
              </a:rPr>
              <a:t>Se il sistema è instabile, sintetizzare un regolatore basato su compensatore per stabilizzarlo;</a:t>
            </a:r>
          </a:p>
          <a:p>
            <a:r>
              <a:rPr lang="it-IT" sz="2400" dirty="0">
                <a:solidFill>
                  <a:srgbClr val="000000"/>
                </a:solidFill>
              </a:rPr>
              <a:t>Eseguire la pianificazione ottima per produrre una variazione di quota;</a:t>
            </a:r>
          </a:p>
          <a:p>
            <a:r>
              <a:rPr lang="it-IT" sz="2400" dirty="0">
                <a:solidFill>
                  <a:srgbClr val="000000"/>
                </a:solidFill>
              </a:rPr>
              <a:t>Effettuare uno studio sulla cinematica a quota imposta;</a:t>
            </a:r>
          </a:p>
          <a:p>
            <a:r>
              <a:rPr lang="it-IT" sz="2400" dirty="0">
                <a:solidFill>
                  <a:srgbClr val="000000"/>
                </a:solidFill>
              </a:rPr>
              <a:t>Studiare la R.A.S. del sistema. </a:t>
            </a:r>
            <a:endParaRPr lang="it-IT" sz="2400" b="0" dirty="0">
              <a:solidFill>
                <a:srgbClr val="000000"/>
              </a:solidFill>
            </a:endParaRPr>
          </a:p>
        </p:txBody>
      </p:sp>
    </p:spTree>
    <p:extLst>
      <p:ext uri="{BB962C8B-B14F-4D97-AF65-F5344CB8AC3E}">
        <p14:creationId xmlns:p14="http://schemas.microsoft.com/office/powerpoint/2010/main" val="36050348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Dati numerici</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a:bodyPr>
              <a:lstStyle/>
              <a:p>
                <a:r>
                  <a:rPr lang="it-IT" sz="2400" b="0" dirty="0">
                    <a:solidFill>
                      <a:srgbClr val="000000"/>
                    </a:solidFill>
                  </a:rPr>
                  <a:t>Massa a vuoto </a:t>
                </a:r>
                <a14:m>
                  <m:oMath xmlns:m="http://schemas.openxmlformats.org/officeDocument/2006/math">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𝑚</m:t>
                        </m:r>
                      </m:e>
                      <m:sub>
                        <m:r>
                          <a:rPr lang="it-IT" sz="2400" b="0" i="1" smtClean="0">
                            <a:solidFill>
                              <a:srgbClr val="000000"/>
                            </a:solidFill>
                            <a:latin typeface="Cambria Math" panose="02040503050406030204" pitchFamily="18" charset="0"/>
                          </a:rPr>
                          <m:t>0</m:t>
                        </m:r>
                      </m:sub>
                    </m:sSub>
                  </m:oMath>
                </a14:m>
                <a:r>
                  <a:rPr lang="it-IT" sz="2400" b="0" dirty="0">
                    <a:solidFill>
                      <a:srgbClr val="000000"/>
                    </a:solidFill>
                  </a:rPr>
                  <a:t>=2000 kg * **</a:t>
                </a:r>
              </a:p>
              <a:p>
                <a:r>
                  <a:rPr lang="it-IT" sz="2400" dirty="0">
                    <a:solidFill>
                      <a:srgbClr val="000000"/>
                    </a:solidFill>
                  </a:rPr>
                  <a:t>Lunghezza l=48.6 </a:t>
                </a:r>
                <a14:m>
                  <m:oMath xmlns:m="http://schemas.openxmlformats.org/officeDocument/2006/math">
                    <m:r>
                      <a:rPr lang="it-IT" sz="2400" smtClean="0">
                        <a:solidFill>
                          <a:srgbClr val="000000"/>
                        </a:solidFill>
                        <a:latin typeface="Cambria Math" panose="02040503050406030204" pitchFamily="18" charset="0"/>
                      </a:rPr>
                      <m:t>𝑚</m:t>
                    </m:r>
                  </m:oMath>
                </a14:m>
                <a:r>
                  <a:rPr lang="it-IT" sz="2400" dirty="0">
                    <a:solidFill>
                      <a:srgbClr val="000000"/>
                    </a:solidFill>
                  </a:rPr>
                  <a:t> *</a:t>
                </a:r>
              </a:p>
              <a:p>
                <a:r>
                  <a:rPr lang="it-IT" sz="2400" dirty="0">
                    <a:solidFill>
                      <a:srgbClr val="000000"/>
                    </a:solidFill>
                  </a:rPr>
                  <a:t>Raggio r=7.44 </a:t>
                </a:r>
                <a14:m>
                  <m:oMath xmlns:m="http://schemas.openxmlformats.org/officeDocument/2006/math">
                    <m:r>
                      <a:rPr lang="it-IT" sz="2400" smtClean="0">
                        <a:solidFill>
                          <a:srgbClr val="000000"/>
                        </a:solidFill>
                        <a:latin typeface="Cambria Math" panose="02040503050406030204" pitchFamily="18" charset="0"/>
                      </a:rPr>
                      <m:t>𝑚</m:t>
                    </m:r>
                  </m:oMath>
                </a14:m>
                <a:r>
                  <a:rPr lang="it-IT" sz="2400" dirty="0">
                    <a:solidFill>
                      <a:srgbClr val="000000"/>
                    </a:solidFill>
                  </a:rPr>
                  <a:t> *</a:t>
                </a:r>
              </a:p>
              <a:p>
                <a:r>
                  <a:rPr lang="it-IT" sz="2400" b="0" dirty="0">
                    <a:solidFill>
                      <a:srgbClr val="000000"/>
                    </a:solidFill>
                  </a:rPr>
                  <a:t>Volume </a:t>
                </a:r>
                <a:r>
                  <a:rPr lang="it-IT" sz="2400" dirty="0">
                    <a:solidFill>
                      <a:srgbClr val="000000"/>
                    </a:solidFill>
                  </a:rPr>
                  <a:t>V=5000 </a:t>
                </a:r>
                <a14:m>
                  <m:oMath xmlns:m="http://schemas.openxmlformats.org/officeDocument/2006/math">
                    <m:sSup>
                      <m:sSupPr>
                        <m:ctrlPr>
                          <a:rPr lang="it-IT" sz="2400" i="1">
                            <a:solidFill>
                              <a:srgbClr val="000000"/>
                            </a:solidFill>
                            <a:latin typeface="Cambria Math" panose="02040503050406030204" pitchFamily="18" charset="0"/>
                          </a:rPr>
                        </m:ctrlPr>
                      </m:sSupPr>
                      <m:e>
                        <m:r>
                          <a:rPr lang="it-IT" sz="2400">
                            <a:solidFill>
                              <a:srgbClr val="000000"/>
                            </a:solidFill>
                            <a:latin typeface="Cambria Math" panose="02040503050406030204" pitchFamily="18" charset="0"/>
                          </a:rPr>
                          <m:t>𝑚</m:t>
                        </m:r>
                      </m:e>
                      <m:sup>
                        <m:r>
                          <a:rPr lang="it-IT" sz="2400">
                            <a:solidFill>
                              <a:srgbClr val="000000"/>
                            </a:solidFill>
                            <a:latin typeface="Cambria Math" panose="02040503050406030204" pitchFamily="18" charset="0"/>
                          </a:rPr>
                          <m:t>3</m:t>
                        </m:r>
                      </m:sup>
                    </m:sSup>
                  </m:oMath>
                </a14:m>
                <a:r>
                  <a:rPr lang="it-IT" sz="2400" dirty="0">
                    <a:solidFill>
                      <a:srgbClr val="000000"/>
                    </a:solidFill>
                  </a:rPr>
                  <a:t>*</a:t>
                </a:r>
              </a:p>
              <a:p>
                <a:r>
                  <a:rPr lang="it-IT" sz="2400" dirty="0">
                    <a:solidFill>
                      <a:srgbClr val="000000"/>
                    </a:solidFill>
                  </a:rPr>
                  <a:t>Costante dell’aria R=287.1 </a:t>
                </a:r>
                <a14:m>
                  <m:oMath xmlns:m="http://schemas.openxmlformats.org/officeDocument/2006/math">
                    <m:f>
                      <m:fPr>
                        <m:type m:val="lin"/>
                        <m:ctrlPr>
                          <a:rPr lang="it-IT" sz="2400" i="1">
                            <a:solidFill>
                              <a:srgbClr val="000000"/>
                            </a:solidFill>
                            <a:latin typeface="Cambria Math" panose="02040503050406030204" pitchFamily="18" charset="0"/>
                          </a:rPr>
                        </m:ctrlPr>
                      </m:fPr>
                      <m:num>
                        <m:sSup>
                          <m:sSupPr>
                            <m:ctrlPr>
                              <a:rPr lang="it-IT" sz="2400" i="1">
                                <a:solidFill>
                                  <a:srgbClr val="000000"/>
                                </a:solidFill>
                                <a:latin typeface="Cambria Math" panose="02040503050406030204" pitchFamily="18" charset="0"/>
                              </a:rPr>
                            </m:ctrlPr>
                          </m:sSupPr>
                          <m:e>
                            <m:r>
                              <a:rPr lang="it-IT" sz="2400">
                                <a:solidFill>
                                  <a:srgbClr val="000000"/>
                                </a:solidFill>
                                <a:latin typeface="Cambria Math" panose="02040503050406030204" pitchFamily="18" charset="0"/>
                              </a:rPr>
                              <m:t>𝑚</m:t>
                            </m:r>
                          </m:e>
                          <m:sup>
                            <m:r>
                              <a:rPr lang="it-IT" sz="2400">
                                <a:solidFill>
                                  <a:srgbClr val="000000"/>
                                </a:solidFill>
                                <a:latin typeface="Cambria Math" panose="02040503050406030204" pitchFamily="18" charset="0"/>
                              </a:rPr>
                              <m:t>2</m:t>
                            </m:r>
                          </m:sup>
                        </m:sSup>
                      </m:num>
                      <m:den>
                        <m:r>
                          <a:rPr lang="it-IT" sz="2400">
                            <a:solidFill>
                              <a:srgbClr val="000000"/>
                            </a:solidFill>
                            <a:latin typeface="Cambria Math" panose="02040503050406030204" pitchFamily="18" charset="0"/>
                          </a:rPr>
                          <m:t>𝐾</m:t>
                        </m:r>
                        <m:r>
                          <a:rPr lang="it-IT" sz="2400">
                            <a:solidFill>
                              <a:srgbClr val="000000"/>
                            </a:solidFill>
                            <a:latin typeface="Cambria Math" panose="02040503050406030204" pitchFamily="18" charset="0"/>
                          </a:rPr>
                          <m:t>⋅</m:t>
                        </m:r>
                        <m:sSup>
                          <m:sSupPr>
                            <m:ctrlPr>
                              <a:rPr lang="it-IT" sz="2400" i="1">
                                <a:solidFill>
                                  <a:srgbClr val="000000"/>
                                </a:solidFill>
                                <a:latin typeface="Cambria Math" panose="02040503050406030204" pitchFamily="18" charset="0"/>
                              </a:rPr>
                            </m:ctrlPr>
                          </m:sSupPr>
                          <m:e>
                            <m:r>
                              <a:rPr lang="it-IT" sz="2400">
                                <a:solidFill>
                                  <a:srgbClr val="000000"/>
                                </a:solidFill>
                                <a:latin typeface="Cambria Math" panose="02040503050406030204" pitchFamily="18" charset="0"/>
                              </a:rPr>
                              <m:t>𝑠</m:t>
                            </m:r>
                          </m:e>
                          <m:sup>
                            <m:r>
                              <a:rPr lang="it-IT" sz="2400">
                                <a:solidFill>
                                  <a:srgbClr val="000000"/>
                                </a:solidFill>
                                <a:latin typeface="Cambria Math" panose="02040503050406030204" pitchFamily="18" charset="0"/>
                              </a:rPr>
                              <m:t>2</m:t>
                            </m:r>
                          </m:sup>
                        </m:sSup>
                      </m:den>
                    </m:f>
                  </m:oMath>
                </a14:m>
                <a:endParaRPr lang="it-IT" sz="2400" dirty="0">
                  <a:solidFill>
                    <a:srgbClr val="000000"/>
                  </a:solidFill>
                </a:endParaRPr>
              </a:p>
              <a:p>
                <a:r>
                  <a:rPr lang="it-IT" sz="2400" dirty="0" err="1">
                    <a:solidFill>
                      <a:srgbClr val="000000"/>
                    </a:solidFill>
                  </a:rPr>
                  <a:t>Coeff</a:t>
                </a:r>
                <a:r>
                  <a:rPr lang="it-IT" sz="2400" dirty="0">
                    <a:solidFill>
                      <a:srgbClr val="000000"/>
                    </a:solidFill>
                  </a:rPr>
                  <a:t>. di </a:t>
                </a:r>
                <a:r>
                  <a:rPr lang="it-IT" sz="2400" dirty="0" err="1">
                    <a:solidFill>
                      <a:srgbClr val="000000"/>
                    </a:solidFill>
                  </a:rPr>
                  <a:t>attr</a:t>
                </a:r>
                <a:r>
                  <a:rPr lang="it-IT" sz="2400" dirty="0">
                    <a:solidFill>
                      <a:srgbClr val="000000"/>
                    </a:solidFill>
                  </a:rPr>
                  <a:t>. aerodinamico </a:t>
                </a:r>
                <a14:m>
                  <m:oMath xmlns:m="http://schemas.openxmlformats.org/officeDocument/2006/math">
                    <m:sSub>
                      <m:sSubPr>
                        <m:ctrlPr>
                          <a:rPr lang="it-IT" sz="2400" i="1">
                            <a:solidFill>
                              <a:srgbClr val="000000"/>
                            </a:solidFill>
                            <a:latin typeface="Cambria Math" panose="02040503050406030204" pitchFamily="18" charset="0"/>
                          </a:rPr>
                        </m:ctrlPr>
                      </m:sSubPr>
                      <m:e>
                        <m:r>
                          <a:rPr lang="it-IT" sz="2400">
                            <a:solidFill>
                              <a:srgbClr val="000000"/>
                            </a:solidFill>
                            <a:latin typeface="Cambria Math" panose="02040503050406030204" pitchFamily="18" charset="0"/>
                          </a:rPr>
                          <m:t>𝐶</m:t>
                        </m:r>
                      </m:e>
                      <m:sub>
                        <m:r>
                          <a:rPr lang="it-IT" sz="2400">
                            <a:solidFill>
                              <a:srgbClr val="000000"/>
                            </a:solidFill>
                            <a:latin typeface="Cambria Math" panose="02040503050406030204" pitchFamily="18" charset="0"/>
                          </a:rPr>
                          <m:t>𝑧</m:t>
                        </m:r>
                      </m:sub>
                    </m:sSub>
                  </m:oMath>
                </a14:m>
                <a:r>
                  <a:rPr lang="it-IT" sz="2400" dirty="0">
                    <a:solidFill>
                      <a:srgbClr val="000000"/>
                    </a:solidFill>
                  </a:rPr>
                  <a:t>=0.82</a:t>
                </a:r>
              </a:p>
              <a:p>
                <a:r>
                  <a:rPr lang="it-IT" sz="2400" dirty="0" err="1">
                    <a:solidFill>
                      <a:srgbClr val="000000"/>
                    </a:solidFill>
                  </a:rPr>
                  <a:t>Coeff</a:t>
                </a:r>
                <a:r>
                  <a:rPr lang="it-IT" sz="2400" dirty="0">
                    <a:solidFill>
                      <a:srgbClr val="000000"/>
                    </a:solidFill>
                  </a:rPr>
                  <a:t>. di </a:t>
                </a:r>
                <a:r>
                  <a:rPr lang="it-IT" sz="2400" dirty="0" err="1">
                    <a:solidFill>
                      <a:srgbClr val="000000"/>
                    </a:solidFill>
                  </a:rPr>
                  <a:t>cond.</a:t>
                </a:r>
                <a:r>
                  <a:rPr lang="it-IT" sz="2400" dirty="0">
                    <a:solidFill>
                      <a:srgbClr val="000000"/>
                    </a:solidFill>
                  </a:rPr>
                  <a:t> termica </a:t>
                </a:r>
                <a14:m>
                  <m:oMath xmlns:m="http://schemas.openxmlformats.org/officeDocument/2006/math">
                    <m:sSub>
                      <m:sSubPr>
                        <m:ctrlPr>
                          <a:rPr lang="it-IT" sz="2400" i="1">
                            <a:solidFill>
                              <a:srgbClr val="000000"/>
                            </a:solidFill>
                            <a:latin typeface="Cambria Math" panose="02040503050406030204" pitchFamily="18" charset="0"/>
                          </a:rPr>
                        </m:ctrlPr>
                      </m:sSubPr>
                      <m:e>
                        <m:r>
                          <a:rPr lang="it-IT" sz="2400">
                            <a:solidFill>
                              <a:srgbClr val="000000"/>
                            </a:solidFill>
                            <a:latin typeface="Cambria Math" panose="02040503050406030204" pitchFamily="18" charset="0"/>
                          </a:rPr>
                          <m:t>𝑘</m:t>
                        </m:r>
                      </m:e>
                      <m:sub>
                        <m:r>
                          <a:rPr lang="it-IT" sz="2400">
                            <a:solidFill>
                              <a:srgbClr val="000000"/>
                            </a:solidFill>
                            <a:latin typeface="Cambria Math" panose="02040503050406030204" pitchFamily="18" charset="0"/>
                          </a:rPr>
                          <m:t>𝑇</m:t>
                        </m:r>
                      </m:sub>
                    </m:sSub>
                  </m:oMath>
                </a14:m>
                <a:r>
                  <a:rPr lang="it-IT" sz="2400" dirty="0">
                    <a:solidFill>
                      <a:srgbClr val="000000"/>
                    </a:solidFill>
                  </a:rPr>
                  <a:t>=1 </a:t>
                </a:r>
                <a14:m>
                  <m:oMath xmlns:m="http://schemas.openxmlformats.org/officeDocument/2006/math">
                    <m:f>
                      <m:fPr>
                        <m:type m:val="lin"/>
                        <m:ctrlPr>
                          <a:rPr lang="it-IT" sz="2400" i="1">
                            <a:solidFill>
                              <a:srgbClr val="000000"/>
                            </a:solidFill>
                            <a:latin typeface="Cambria Math" panose="02040503050406030204" pitchFamily="18" charset="0"/>
                          </a:rPr>
                        </m:ctrlPr>
                      </m:fPr>
                      <m:num>
                        <m:r>
                          <a:rPr lang="it-IT" sz="2400">
                            <a:solidFill>
                              <a:srgbClr val="000000"/>
                            </a:solidFill>
                            <a:latin typeface="Cambria Math" panose="02040503050406030204" pitchFamily="18" charset="0"/>
                          </a:rPr>
                          <m:t>𝑊</m:t>
                        </m:r>
                      </m:num>
                      <m:den>
                        <m:r>
                          <a:rPr lang="it-IT" sz="2400">
                            <a:solidFill>
                              <a:srgbClr val="000000"/>
                            </a:solidFill>
                            <a:latin typeface="Cambria Math" panose="02040503050406030204" pitchFamily="18" charset="0"/>
                          </a:rPr>
                          <m:t>𝐾</m:t>
                        </m:r>
                      </m:den>
                    </m:f>
                  </m:oMath>
                </a14:m>
                <a:endParaRPr lang="it-IT" sz="2400" dirty="0">
                  <a:solidFill>
                    <a:srgbClr val="000000"/>
                  </a:solidFill>
                </a:endParaRPr>
              </a:p>
              <a:p>
                <a:r>
                  <a:rPr lang="it-IT" sz="2400" dirty="0">
                    <a:solidFill>
                      <a:srgbClr val="000000"/>
                    </a:solidFill>
                  </a:rPr>
                  <a:t>Calore specifico c=718 </a:t>
                </a:r>
                <a14:m>
                  <m:oMath xmlns:m="http://schemas.openxmlformats.org/officeDocument/2006/math">
                    <m:f>
                      <m:fPr>
                        <m:type m:val="lin"/>
                        <m:ctrlPr>
                          <a:rPr lang="it-IT" sz="2400" b="0" i="1" smtClean="0">
                            <a:solidFill>
                              <a:srgbClr val="000000"/>
                            </a:solidFill>
                            <a:latin typeface="Cambria Math" panose="02040503050406030204" pitchFamily="18" charset="0"/>
                          </a:rPr>
                        </m:ctrlPr>
                      </m:fPr>
                      <m:num>
                        <m:r>
                          <a:rPr lang="it-IT" sz="2400" b="0" i="1" smtClean="0">
                            <a:solidFill>
                              <a:srgbClr val="000000"/>
                            </a:solidFill>
                            <a:latin typeface="Cambria Math" panose="02040503050406030204" pitchFamily="18" charset="0"/>
                          </a:rPr>
                          <m:t>𝐽</m:t>
                        </m:r>
                      </m:num>
                      <m:den>
                        <m:r>
                          <a:rPr lang="it-IT" sz="2400" b="0" i="1" smtClean="0">
                            <a:solidFill>
                              <a:srgbClr val="000000"/>
                            </a:solidFill>
                            <a:latin typeface="Cambria Math" panose="02040503050406030204" pitchFamily="18" charset="0"/>
                          </a:rPr>
                          <m:t>𝐾</m:t>
                        </m:r>
                      </m:den>
                    </m:f>
                  </m:oMath>
                </a14:m>
                <a:endParaRPr lang="it-IT" sz="2400" dirty="0">
                  <a:solidFill>
                    <a:srgbClr val="000000"/>
                  </a:solidFill>
                </a:endParaRPr>
              </a:p>
            </p:txBody>
          </p:sp>
        </mc:Choice>
        <mc:Fallback xmlns="">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6172200" y="804672"/>
                <a:ext cx="5221224" cy="5230368"/>
              </a:xfrm>
              <a:blipFill>
                <a:blip r:embed="rId3"/>
                <a:stretch>
                  <a:fillRect l="-1636" r="-1285" b="-1632"/>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FB591BB8-DB4D-40ED-8639-1F9232074739}"/>
              </a:ext>
            </a:extLst>
          </p:cNvPr>
          <p:cNvSpPr txBox="1"/>
          <p:nvPr/>
        </p:nvSpPr>
        <p:spPr>
          <a:xfrm>
            <a:off x="6182073" y="6123354"/>
            <a:ext cx="5278817" cy="646331"/>
          </a:xfrm>
          <a:prstGeom prst="rect">
            <a:avLst/>
          </a:prstGeom>
          <a:noFill/>
        </p:spPr>
        <p:txBody>
          <a:bodyPr wrap="none" rtlCol="0">
            <a:spAutoFit/>
          </a:bodyPr>
          <a:lstStyle/>
          <a:p>
            <a:r>
              <a:rPr lang="it-IT" dirty="0">
                <a:solidFill>
                  <a:schemeClr val="bg1"/>
                </a:solidFill>
              </a:rPr>
              <a:t>* Dati presi dal data </a:t>
            </a:r>
            <a:r>
              <a:rPr lang="it-IT" dirty="0" err="1">
                <a:solidFill>
                  <a:schemeClr val="bg1"/>
                </a:solidFill>
              </a:rPr>
              <a:t>sheet</a:t>
            </a:r>
            <a:endParaRPr lang="it-IT" dirty="0">
              <a:solidFill>
                <a:schemeClr val="bg1"/>
              </a:solidFill>
            </a:endParaRPr>
          </a:p>
          <a:p>
            <a:r>
              <a:rPr lang="it-IT" dirty="0">
                <a:solidFill>
                  <a:schemeClr val="bg1"/>
                </a:solidFill>
              </a:rPr>
              <a:t>** Di cui 1488 kg di dirigibile, 512 kg tra carico e pilota</a:t>
            </a:r>
          </a:p>
        </p:txBody>
      </p:sp>
    </p:spTree>
    <p:extLst>
      <p:ext uri="{BB962C8B-B14F-4D97-AF65-F5344CB8AC3E}">
        <p14:creationId xmlns:p14="http://schemas.microsoft.com/office/powerpoint/2010/main" val="23042913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Equazioni del moto</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a:bodyPr>
              <a:lstStyle/>
              <a:p>
                <a:pPr marL="0" indent="0">
                  <a:buNone/>
                </a:pPr>
                <a:r>
                  <a:rPr lang="it-IT" sz="2400" b="0" dirty="0">
                    <a:solidFill>
                      <a:srgbClr val="000000"/>
                    </a:solidFill>
                  </a:rPr>
                  <a:t>Coerentemente con quanto descritto dal modello ISA (International Standard </a:t>
                </a:r>
                <a:r>
                  <a:rPr lang="it-IT" sz="2400" b="0" dirty="0" err="1">
                    <a:solidFill>
                      <a:srgbClr val="000000"/>
                    </a:solidFill>
                  </a:rPr>
                  <a:t>Atmosphere</a:t>
                </a:r>
                <a:r>
                  <a:rPr lang="it-IT" sz="2400" b="0" dirty="0">
                    <a:solidFill>
                      <a:srgbClr val="000000"/>
                    </a:solidFill>
                  </a:rPr>
                  <a:t>) temperatura, pressione e densità dell’aria ambiente variano con il variare della quota z secondo le seguenti leggi</a:t>
                </a:r>
              </a:p>
              <a:p>
                <a:pPr marL="0" indent="0">
                  <a:buNone/>
                </a:pPr>
                <a14:m>
                  <m:oMathPara xmlns:m="http://schemas.openxmlformats.org/officeDocument/2006/math">
                    <m:oMathParaPr>
                      <m:jc m:val="centerGroup"/>
                    </m:oMathParaPr>
                    <m:oMath xmlns:m="http://schemas.openxmlformats.org/officeDocument/2006/math">
                      <m:r>
                        <m:rPr>
                          <m:sty m:val="p"/>
                        </m:rPr>
                        <a:rPr lang="it-IT" sz="2400" b="0" i="1" smtClean="0">
                          <a:solidFill>
                            <a:srgbClr val="000000"/>
                          </a:solidFill>
                          <a:latin typeface="Cambria Math" panose="02040503050406030204" pitchFamily="18" charset="0"/>
                        </a:rPr>
                        <m:t>T</m:t>
                      </m:r>
                      <m:d>
                        <m:dPr>
                          <m:ctrlPr>
                            <a:rPr lang="it-IT" sz="2400" b="0" i="1" smtClean="0">
                              <a:solidFill>
                                <a:srgbClr val="000000"/>
                              </a:solidFill>
                              <a:latin typeface="Cambria Math" panose="02040503050406030204" pitchFamily="18" charset="0"/>
                            </a:rPr>
                          </m:ctrlPr>
                        </m:dPr>
                        <m:e>
                          <m:r>
                            <m:rPr>
                              <m:sty m:val="p"/>
                            </m:rPr>
                            <a:rPr lang="it-IT" sz="2400" b="0" i="1" smtClean="0">
                              <a:solidFill>
                                <a:srgbClr val="000000"/>
                              </a:solidFill>
                              <a:latin typeface="Cambria Math" panose="02040503050406030204" pitchFamily="18" charset="0"/>
                            </a:rPr>
                            <m:t>z</m:t>
                          </m:r>
                        </m:e>
                      </m:d>
                      <m:r>
                        <a:rPr lang="it-IT" sz="2400" b="0" i="1" smtClean="0">
                          <a:solidFill>
                            <a:srgbClr val="000000"/>
                          </a:solidFill>
                          <a:latin typeface="Cambria Math" panose="02040503050406030204" pitchFamily="18" charset="0"/>
                        </a:rPr>
                        <m:t>=</m:t>
                      </m:r>
                      <m:sSub>
                        <m:sSubPr>
                          <m:ctrlPr>
                            <a:rPr lang="it-IT" sz="2400" b="0" i="1" smtClean="0">
                              <a:solidFill>
                                <a:srgbClr val="000000"/>
                              </a:solidFill>
                              <a:latin typeface="Cambria Math" panose="02040503050406030204" pitchFamily="18" charset="0"/>
                            </a:rPr>
                          </m:ctrlPr>
                        </m:sSubPr>
                        <m:e>
                          <m:r>
                            <m:rPr>
                              <m:sty m:val="p"/>
                            </m:rPr>
                            <a:rPr lang="it-IT" sz="2400" b="0" i="1" smtClean="0">
                              <a:solidFill>
                                <a:srgbClr val="000000"/>
                              </a:solidFill>
                              <a:latin typeface="Cambria Math" panose="02040503050406030204" pitchFamily="18" charset="0"/>
                            </a:rPr>
                            <m:t>T</m:t>
                          </m:r>
                        </m:e>
                        <m:sub>
                          <m:r>
                            <a:rPr lang="it-IT" sz="2400" b="0" i="1" smtClean="0">
                              <a:solidFill>
                                <a:srgbClr val="000000"/>
                              </a:solidFill>
                              <a:latin typeface="Cambria Math" panose="02040503050406030204" pitchFamily="18" charset="0"/>
                            </a:rPr>
                            <m:t>0</m:t>
                          </m:r>
                        </m:sub>
                      </m:sSub>
                      <m:r>
                        <a:rPr lang="it-IT" sz="2400" b="0" i="1" smtClean="0">
                          <a:solidFill>
                            <a:srgbClr val="000000"/>
                          </a:solidFill>
                          <a:latin typeface="Cambria Math" panose="02040503050406030204" pitchFamily="18" charset="0"/>
                        </a:rPr>
                        <m:t>−</m:t>
                      </m:r>
                      <m:sSub>
                        <m:sSubPr>
                          <m:ctrlPr>
                            <a:rPr lang="it-IT" sz="2400" b="0" i="1" smtClean="0">
                              <a:solidFill>
                                <a:srgbClr val="000000"/>
                              </a:solidFill>
                              <a:latin typeface="Cambria Math" panose="02040503050406030204" pitchFamily="18" charset="0"/>
                            </a:rPr>
                          </m:ctrlPr>
                        </m:sSubPr>
                        <m:e>
                          <m:r>
                            <m:rPr>
                              <m:sty m:val="p"/>
                            </m:rPr>
                            <a:rPr lang="it-IT" sz="2400" b="0" i="1" smtClean="0">
                              <a:solidFill>
                                <a:srgbClr val="000000"/>
                              </a:solidFill>
                              <a:latin typeface="Cambria Math" panose="02040503050406030204" pitchFamily="18" charset="0"/>
                            </a:rPr>
                            <m:t>L</m:t>
                          </m:r>
                        </m:e>
                        <m:sub>
                          <m:r>
                            <a:rPr lang="it-IT" sz="2400" b="0" i="1" smtClean="0">
                              <a:solidFill>
                                <a:srgbClr val="000000"/>
                              </a:solidFill>
                              <a:latin typeface="Cambria Math" panose="02040503050406030204" pitchFamily="18" charset="0"/>
                            </a:rPr>
                            <m:t>0</m:t>
                          </m:r>
                        </m:sub>
                      </m:sSub>
                      <m:r>
                        <a:rPr lang="it-IT" sz="2400" b="0" i="1" smtClean="0">
                          <a:solidFill>
                            <a:srgbClr val="000000"/>
                          </a:solidFill>
                          <a:latin typeface="Cambria Math" panose="02040503050406030204" pitchFamily="18" charset="0"/>
                        </a:rPr>
                        <m:t>⋅</m:t>
                      </m:r>
                      <m:r>
                        <m:rPr>
                          <m:sty m:val="p"/>
                        </m:rPr>
                        <a:rPr lang="it-IT" sz="2400" b="0" i="1" smtClean="0">
                          <a:solidFill>
                            <a:srgbClr val="000000"/>
                          </a:solidFill>
                          <a:latin typeface="Cambria Math" panose="02040503050406030204" pitchFamily="18" charset="0"/>
                        </a:rPr>
                        <m:t>z</m:t>
                      </m:r>
                    </m:oMath>
                  </m:oMathPara>
                </a14:m>
                <a:endParaRPr lang="it-IT" sz="2400" b="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it-IT" sz="2400" b="0" i="1" smtClean="0">
                          <a:solidFill>
                            <a:srgbClr val="000000"/>
                          </a:solidFill>
                          <a:latin typeface="Cambria Math" panose="02040503050406030204" pitchFamily="18" charset="0"/>
                        </a:rPr>
                        <m:t>𝑝</m:t>
                      </m:r>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𝑧</m:t>
                      </m:r>
                      <m:r>
                        <a:rPr lang="it-IT" sz="2400" b="0" i="1" smtClean="0">
                          <a:solidFill>
                            <a:srgbClr val="000000"/>
                          </a:solidFill>
                          <a:latin typeface="Cambria Math" panose="02040503050406030204" pitchFamily="18" charset="0"/>
                        </a:rPr>
                        <m:t>)=</m:t>
                      </m:r>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𝑝</m:t>
                          </m:r>
                        </m:e>
                        <m:sub>
                          <m:r>
                            <a:rPr lang="it-IT" sz="2400" b="0" i="1" smtClean="0">
                              <a:solidFill>
                                <a:srgbClr val="000000"/>
                              </a:solidFill>
                              <a:latin typeface="Cambria Math" panose="02040503050406030204" pitchFamily="18" charset="0"/>
                            </a:rPr>
                            <m:t>0</m:t>
                          </m:r>
                        </m:sub>
                      </m:sSub>
                      <m:r>
                        <a:rPr lang="it-IT" sz="2400" b="0" i="1" smtClean="0">
                          <a:solidFill>
                            <a:srgbClr val="000000"/>
                          </a:solidFill>
                          <a:latin typeface="Cambria Math" panose="02040503050406030204" pitchFamily="18" charset="0"/>
                        </a:rPr>
                        <m:t> ⋅</m:t>
                      </m:r>
                      <m:sSup>
                        <m:sSupPr>
                          <m:ctrlPr>
                            <a:rPr lang="it-IT" sz="2400" b="0" i="1" smtClean="0">
                              <a:solidFill>
                                <a:srgbClr val="000000"/>
                              </a:solidFill>
                              <a:latin typeface="Cambria Math" panose="02040503050406030204" pitchFamily="18" charset="0"/>
                            </a:rPr>
                          </m:ctrlPr>
                        </m:sSupPr>
                        <m:e>
                          <m:d>
                            <m:dPr>
                              <m:ctrlPr>
                                <a:rPr lang="it-IT" sz="2400" b="0" i="1" smtClean="0">
                                  <a:solidFill>
                                    <a:srgbClr val="000000"/>
                                  </a:solidFill>
                                  <a:latin typeface="Cambria Math" panose="02040503050406030204" pitchFamily="18" charset="0"/>
                                </a:rPr>
                              </m:ctrlPr>
                            </m:dPr>
                            <m:e>
                              <m:r>
                                <a:rPr lang="it-IT" sz="2400" b="0" i="1" smtClean="0">
                                  <a:solidFill>
                                    <a:srgbClr val="000000"/>
                                  </a:solidFill>
                                  <a:latin typeface="Cambria Math" panose="02040503050406030204" pitchFamily="18" charset="0"/>
                                </a:rPr>
                                <m:t>1−</m:t>
                              </m:r>
                              <m:f>
                                <m:fPr>
                                  <m:ctrlPr>
                                    <a:rPr lang="it-IT" sz="2400" b="0" i="1" smtClean="0">
                                      <a:solidFill>
                                        <a:srgbClr val="000000"/>
                                      </a:solidFill>
                                      <a:latin typeface="Cambria Math" panose="02040503050406030204" pitchFamily="18" charset="0"/>
                                    </a:rPr>
                                  </m:ctrlPr>
                                </m:fPr>
                                <m:num>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𝐿</m:t>
                                      </m:r>
                                    </m:e>
                                    <m:sub>
                                      <m:r>
                                        <a:rPr lang="it-IT" sz="2400" b="0" i="1" smtClean="0">
                                          <a:solidFill>
                                            <a:srgbClr val="000000"/>
                                          </a:solidFill>
                                          <a:latin typeface="Cambria Math" panose="02040503050406030204" pitchFamily="18" charset="0"/>
                                        </a:rPr>
                                        <m:t>0</m:t>
                                      </m:r>
                                    </m:sub>
                                  </m:sSub>
                                </m:num>
                                <m:den>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𝑇</m:t>
                                      </m:r>
                                    </m:e>
                                    <m:sub>
                                      <m:r>
                                        <a:rPr lang="it-IT" sz="2400" b="0" i="1" smtClean="0">
                                          <a:solidFill>
                                            <a:srgbClr val="000000"/>
                                          </a:solidFill>
                                          <a:latin typeface="Cambria Math" panose="02040503050406030204" pitchFamily="18" charset="0"/>
                                        </a:rPr>
                                        <m:t>0</m:t>
                                      </m:r>
                                    </m:sub>
                                  </m:sSub>
                                </m:den>
                              </m:f>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𝑧</m:t>
                              </m:r>
                            </m:e>
                          </m:d>
                        </m:e>
                        <m:sup>
                          <m:f>
                            <m:fPr>
                              <m:ctrlPr>
                                <a:rPr lang="it-IT" sz="2400" b="0" i="1" smtClean="0">
                                  <a:solidFill>
                                    <a:srgbClr val="000000"/>
                                  </a:solidFill>
                                  <a:latin typeface="Cambria Math" panose="02040503050406030204" pitchFamily="18" charset="0"/>
                                </a:rPr>
                              </m:ctrlPr>
                            </m:fPr>
                            <m:num>
                              <m:r>
                                <a:rPr lang="it-IT" sz="2400" b="0" i="1" smtClean="0">
                                  <a:solidFill>
                                    <a:srgbClr val="000000"/>
                                  </a:solidFill>
                                  <a:latin typeface="Cambria Math" panose="02040503050406030204" pitchFamily="18" charset="0"/>
                                </a:rPr>
                                <m:t>𝑔</m:t>
                              </m:r>
                            </m:num>
                            <m:den>
                              <m:r>
                                <a:rPr lang="it-IT" sz="2400" b="0" i="1" smtClean="0">
                                  <a:solidFill>
                                    <a:srgbClr val="000000"/>
                                  </a:solidFill>
                                  <a:latin typeface="Cambria Math" panose="02040503050406030204" pitchFamily="18" charset="0"/>
                                </a:rPr>
                                <m:t>𝑅</m:t>
                              </m:r>
                              <m:r>
                                <a:rPr lang="it-IT" sz="2400" b="0" i="1" smtClean="0">
                                  <a:solidFill>
                                    <a:srgbClr val="000000"/>
                                  </a:solidFill>
                                  <a:latin typeface="Cambria Math" panose="02040503050406030204" pitchFamily="18" charset="0"/>
                                </a:rPr>
                                <m:t>⋅</m:t>
                              </m:r>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𝐿</m:t>
                                  </m:r>
                                </m:e>
                                <m:sub>
                                  <m:r>
                                    <a:rPr lang="it-IT" sz="2400" b="0" i="1" smtClean="0">
                                      <a:solidFill>
                                        <a:srgbClr val="000000"/>
                                      </a:solidFill>
                                      <a:latin typeface="Cambria Math" panose="02040503050406030204" pitchFamily="18" charset="0"/>
                                    </a:rPr>
                                    <m:t>0</m:t>
                                  </m:r>
                                </m:sub>
                              </m:sSub>
                            </m:den>
                          </m:f>
                        </m:sup>
                      </m:sSup>
                    </m:oMath>
                  </m:oMathPara>
                </a14:m>
                <a:endParaRPr lang="it-IT" sz="2400" b="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it-IT" sz="2400" b="0" i="1" smtClean="0">
                          <a:solidFill>
                            <a:srgbClr val="000000"/>
                          </a:solidFill>
                          <a:latin typeface="Cambria Math" panose="02040503050406030204" pitchFamily="18" charset="0"/>
                        </a:rPr>
                        <m:t>𝜌</m:t>
                      </m:r>
                      <m:r>
                        <a:rPr lang="it-IT" sz="2400" b="0" i="1" smtClean="0">
                          <a:solidFill>
                            <a:srgbClr val="000000"/>
                          </a:solidFill>
                          <a:latin typeface="Cambria Math" panose="02040503050406030204" pitchFamily="18" charset="0"/>
                        </a:rPr>
                        <m:t>=</m:t>
                      </m:r>
                      <m:f>
                        <m:fPr>
                          <m:ctrlPr>
                            <a:rPr lang="it-IT" sz="2400" b="0" i="1" smtClean="0">
                              <a:solidFill>
                                <a:srgbClr val="000000"/>
                              </a:solidFill>
                              <a:latin typeface="Cambria Math" panose="02040503050406030204" pitchFamily="18" charset="0"/>
                            </a:rPr>
                          </m:ctrlPr>
                        </m:fPr>
                        <m:num>
                          <m:r>
                            <a:rPr lang="it-IT" sz="2400" b="0" i="1" smtClean="0">
                              <a:solidFill>
                                <a:srgbClr val="000000"/>
                              </a:solidFill>
                              <a:latin typeface="Cambria Math" panose="02040503050406030204" pitchFamily="18" charset="0"/>
                            </a:rPr>
                            <m:t>𝑝</m:t>
                          </m:r>
                          <m:d>
                            <m:dPr>
                              <m:ctrlPr>
                                <a:rPr lang="it-IT" sz="2400" b="0" i="1" smtClean="0">
                                  <a:solidFill>
                                    <a:srgbClr val="000000"/>
                                  </a:solidFill>
                                  <a:latin typeface="Cambria Math" panose="02040503050406030204" pitchFamily="18" charset="0"/>
                                </a:rPr>
                              </m:ctrlPr>
                            </m:dPr>
                            <m:e>
                              <m:r>
                                <a:rPr lang="it-IT" sz="2400" b="0" i="1" smtClean="0">
                                  <a:solidFill>
                                    <a:srgbClr val="000000"/>
                                  </a:solidFill>
                                  <a:latin typeface="Cambria Math" panose="02040503050406030204" pitchFamily="18" charset="0"/>
                                </a:rPr>
                                <m:t>𝑧</m:t>
                              </m:r>
                            </m:e>
                          </m:d>
                        </m:num>
                        <m:den>
                          <m:r>
                            <a:rPr lang="it-IT" sz="2400" b="0" i="1" smtClean="0">
                              <a:solidFill>
                                <a:srgbClr val="000000"/>
                              </a:solidFill>
                              <a:latin typeface="Cambria Math" panose="02040503050406030204" pitchFamily="18" charset="0"/>
                            </a:rPr>
                            <m:t>𝑅</m:t>
                          </m:r>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𝑇</m:t>
                          </m:r>
                          <m:d>
                            <m:dPr>
                              <m:ctrlPr>
                                <a:rPr lang="it-IT" sz="2400" b="0" i="1" smtClean="0">
                                  <a:solidFill>
                                    <a:srgbClr val="000000"/>
                                  </a:solidFill>
                                  <a:latin typeface="Cambria Math" panose="02040503050406030204" pitchFamily="18" charset="0"/>
                                </a:rPr>
                              </m:ctrlPr>
                            </m:dPr>
                            <m:e>
                              <m:r>
                                <a:rPr lang="it-IT" sz="2400" b="0" i="1" smtClean="0">
                                  <a:solidFill>
                                    <a:srgbClr val="000000"/>
                                  </a:solidFill>
                                  <a:latin typeface="Cambria Math" panose="02040503050406030204" pitchFamily="18" charset="0"/>
                                </a:rPr>
                                <m:t>𝑧</m:t>
                              </m:r>
                            </m:e>
                          </m:d>
                        </m:den>
                      </m:f>
                    </m:oMath>
                  </m:oMathPara>
                </a14:m>
                <a:endParaRPr lang="it-IT" sz="2400" b="0" dirty="0">
                  <a:solidFill>
                    <a:srgbClr val="000000"/>
                  </a:solidFill>
                </a:endParaRPr>
              </a:p>
              <a:p>
                <a:pPr marL="0" indent="0">
                  <a:buNone/>
                </a:pPr>
                <a:r>
                  <a:rPr lang="it-IT" sz="2400" dirty="0">
                    <a:solidFill>
                      <a:srgbClr val="000000"/>
                    </a:solidFill>
                  </a:rPr>
                  <a:t>con </a:t>
                </a:r>
                <a14:m>
                  <m:oMath xmlns:m="http://schemas.openxmlformats.org/officeDocument/2006/math">
                    <m:sSub>
                      <m:sSubPr>
                        <m:ctrlPr>
                          <a:rPr lang="it-IT" sz="2400" i="1">
                            <a:solidFill>
                              <a:srgbClr val="000000"/>
                            </a:solidFill>
                            <a:latin typeface="Cambria Math" panose="02040503050406030204" pitchFamily="18" charset="0"/>
                          </a:rPr>
                        </m:ctrlPr>
                      </m:sSubPr>
                      <m:e>
                        <m:r>
                          <m:rPr>
                            <m:sty m:val="p"/>
                          </m:rPr>
                          <a:rPr lang="it-IT" sz="2400" i="0">
                            <a:solidFill>
                              <a:srgbClr val="000000"/>
                            </a:solidFill>
                            <a:latin typeface="Cambria Math" panose="02040503050406030204" pitchFamily="18" charset="0"/>
                          </a:rPr>
                          <m:t>L</m:t>
                        </m:r>
                      </m:e>
                      <m:sub>
                        <m:r>
                          <a:rPr lang="it-IT" sz="2400" i="0">
                            <a:solidFill>
                              <a:srgbClr val="000000"/>
                            </a:solidFill>
                            <a:latin typeface="Cambria Math" panose="02040503050406030204" pitchFamily="18" charset="0"/>
                          </a:rPr>
                          <m:t>0</m:t>
                        </m:r>
                      </m:sub>
                    </m:sSub>
                  </m:oMath>
                </a14:m>
                <a:r>
                  <a:rPr lang="it-IT" sz="2400" dirty="0">
                    <a:solidFill>
                      <a:srgbClr val="000000"/>
                    </a:solidFill>
                    <a:latin typeface="Cambria Math" panose="02040503050406030204" pitchFamily="18" charset="0"/>
                  </a:rPr>
                  <a:t>=0.065 </a:t>
                </a:r>
                <a:r>
                  <a:rPr lang="it-IT" sz="2400" b="0" dirty="0">
                    <a:solidFill>
                      <a:srgbClr val="000000"/>
                    </a:solidFill>
                  </a:rPr>
                  <a:t>K/m, </a:t>
                </a:r>
                <a14:m>
                  <m:oMath xmlns:m="http://schemas.openxmlformats.org/officeDocument/2006/math">
                    <m:sSub>
                      <m:sSubPr>
                        <m:ctrlPr>
                          <a:rPr lang="it-IT" sz="2400" i="1">
                            <a:solidFill>
                              <a:srgbClr val="000000"/>
                            </a:solidFill>
                            <a:latin typeface="Cambria Math" panose="02040503050406030204" pitchFamily="18" charset="0"/>
                          </a:rPr>
                        </m:ctrlPr>
                      </m:sSubPr>
                      <m:e>
                        <m:r>
                          <m:rPr>
                            <m:sty m:val="p"/>
                          </m:rPr>
                          <a:rPr lang="it-IT" sz="2400" i="0">
                            <a:solidFill>
                              <a:srgbClr val="000000"/>
                            </a:solidFill>
                            <a:latin typeface="Cambria Math" panose="02040503050406030204" pitchFamily="18" charset="0"/>
                          </a:rPr>
                          <m:t>T</m:t>
                        </m:r>
                      </m:e>
                      <m:sub>
                        <m:r>
                          <a:rPr lang="it-IT" sz="2400" i="0">
                            <a:solidFill>
                              <a:srgbClr val="000000"/>
                            </a:solidFill>
                            <a:latin typeface="Cambria Math" panose="02040503050406030204" pitchFamily="18" charset="0"/>
                          </a:rPr>
                          <m:t>0</m:t>
                        </m:r>
                      </m:sub>
                    </m:sSub>
                  </m:oMath>
                </a14:m>
                <a:r>
                  <a:rPr lang="it-IT" sz="2400" dirty="0">
                    <a:solidFill>
                      <a:srgbClr val="000000"/>
                    </a:solidFill>
                    <a:latin typeface="Cambria Math" panose="02040503050406030204" pitchFamily="18" charset="0"/>
                  </a:rPr>
                  <a:t>=288.15 </a:t>
                </a:r>
                <a:r>
                  <a:rPr lang="it-IT" sz="2400" b="0" dirty="0">
                    <a:solidFill>
                      <a:srgbClr val="000000"/>
                    </a:solidFill>
                  </a:rPr>
                  <a:t>K, </a:t>
                </a:r>
                <a14:m>
                  <m:oMath xmlns:m="http://schemas.openxmlformats.org/officeDocument/2006/math">
                    <m:sSub>
                      <m:sSubPr>
                        <m:ctrlPr>
                          <a:rPr lang="it-IT" sz="2400" i="1">
                            <a:solidFill>
                              <a:srgbClr val="000000"/>
                            </a:solidFill>
                            <a:latin typeface="Cambria Math" panose="02040503050406030204" pitchFamily="18" charset="0"/>
                          </a:rPr>
                        </m:ctrlPr>
                      </m:sSubPr>
                      <m:e>
                        <m:r>
                          <m:rPr>
                            <m:sty m:val="p"/>
                          </m:rPr>
                          <a:rPr lang="it-IT" sz="2400" i="0">
                            <a:solidFill>
                              <a:srgbClr val="000000"/>
                            </a:solidFill>
                            <a:latin typeface="Cambria Math" panose="02040503050406030204" pitchFamily="18" charset="0"/>
                          </a:rPr>
                          <m:t>p</m:t>
                        </m:r>
                      </m:e>
                      <m:sub>
                        <m:r>
                          <a:rPr lang="it-IT" sz="2400" i="0">
                            <a:solidFill>
                              <a:srgbClr val="000000"/>
                            </a:solidFill>
                            <a:latin typeface="Cambria Math" panose="02040503050406030204" pitchFamily="18" charset="0"/>
                          </a:rPr>
                          <m:t>0</m:t>
                        </m:r>
                      </m:sub>
                    </m:sSub>
                    <m:r>
                      <a:rPr lang="it-IT" sz="2400" i="0">
                        <a:solidFill>
                          <a:srgbClr val="000000"/>
                        </a:solidFill>
                        <a:latin typeface="Cambria Math" panose="02040503050406030204" pitchFamily="18" charset="0"/>
                      </a:rPr>
                      <m:t> </m:t>
                    </m:r>
                  </m:oMath>
                </a14:m>
                <a:r>
                  <a:rPr lang="it-IT" sz="2400" dirty="0">
                    <a:solidFill>
                      <a:srgbClr val="000000"/>
                    </a:solidFill>
                    <a:latin typeface="Cambria Math" panose="02040503050406030204" pitchFamily="18" charset="0"/>
                  </a:rPr>
                  <a:t>=1.013 </a:t>
                </a:r>
                <a14:m>
                  <m:oMath xmlns:m="http://schemas.openxmlformats.org/officeDocument/2006/math">
                    <m:r>
                      <a:rPr lang="it-IT" sz="2400" i="0">
                        <a:solidFill>
                          <a:srgbClr val="000000"/>
                        </a:solidFill>
                        <a:latin typeface="Cambria Math" panose="02040503050406030204" pitchFamily="18" charset="0"/>
                      </a:rPr>
                      <m:t>⋅</m:t>
                    </m:r>
                    <m:sSup>
                      <m:sSupPr>
                        <m:ctrlPr>
                          <a:rPr lang="it-IT" sz="2400" i="1" dirty="0">
                            <a:solidFill>
                              <a:srgbClr val="000000"/>
                            </a:solidFill>
                            <a:latin typeface="Cambria Math" panose="02040503050406030204" pitchFamily="18" charset="0"/>
                          </a:rPr>
                        </m:ctrlPr>
                      </m:sSupPr>
                      <m:e>
                        <m:r>
                          <a:rPr lang="it-IT" sz="2400" i="0" dirty="0">
                            <a:solidFill>
                              <a:srgbClr val="000000"/>
                            </a:solidFill>
                            <a:latin typeface="Cambria Math" panose="02040503050406030204" pitchFamily="18" charset="0"/>
                          </a:rPr>
                          <m:t>10</m:t>
                        </m:r>
                      </m:e>
                      <m:sup>
                        <m:r>
                          <a:rPr lang="it-IT" sz="2400" i="0" dirty="0">
                            <a:solidFill>
                              <a:srgbClr val="000000"/>
                            </a:solidFill>
                            <a:latin typeface="Cambria Math" panose="02040503050406030204" pitchFamily="18" charset="0"/>
                          </a:rPr>
                          <m:t>5</m:t>
                        </m:r>
                      </m:sup>
                    </m:sSup>
                  </m:oMath>
                </a14:m>
                <a:r>
                  <a:rPr lang="it-IT" sz="2400" b="0" dirty="0">
                    <a:solidFill>
                      <a:srgbClr val="000000"/>
                    </a:solidFill>
                  </a:rPr>
                  <a:t> Pa.</a:t>
                </a:r>
              </a:p>
            </p:txBody>
          </p:sp>
        </mc:Choice>
        <mc:Fallback xmlns="">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6172200" y="804672"/>
                <a:ext cx="5221224" cy="5230368"/>
              </a:xfrm>
              <a:blipFill>
                <a:blip r:embed="rId3"/>
                <a:stretch>
                  <a:fillRect l="-1869" r="-2921"/>
                </a:stretch>
              </a:blipFill>
            </p:spPr>
            <p:txBody>
              <a:bodyPr/>
              <a:lstStyle/>
              <a:p>
                <a:r>
                  <a:rPr lang="it-IT">
                    <a:noFill/>
                  </a:rPr>
                  <a:t> </a:t>
                </a:r>
              </a:p>
            </p:txBody>
          </p:sp>
        </mc:Fallback>
      </mc:AlternateContent>
    </p:spTree>
    <p:extLst>
      <p:ext uri="{BB962C8B-B14F-4D97-AF65-F5344CB8AC3E}">
        <p14:creationId xmlns:p14="http://schemas.microsoft.com/office/powerpoint/2010/main" val="6313171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Equazioni del moto</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fontScale="77500" lnSpcReduction="20000"/>
              </a:bodyPr>
              <a:lstStyle/>
              <a:p>
                <a:pPr marL="0" indent="0">
                  <a:buNone/>
                </a:pPr>
                <a:r>
                  <a:rPr lang="it-IT" sz="3100" dirty="0">
                    <a:solidFill>
                      <a:srgbClr val="000000"/>
                    </a:solidFill>
                  </a:rPr>
                  <a:t>Utilizzando l’equazione dei gas perfetti si ha che </a:t>
                </a:r>
              </a:p>
              <a:p>
                <a:pPr marL="0" indent="0">
                  <a:buNone/>
                </a:pPr>
                <a14:m>
                  <m:oMathPara xmlns:m="http://schemas.openxmlformats.org/officeDocument/2006/math">
                    <m:oMathParaPr>
                      <m:jc m:val="centerGroup"/>
                    </m:oMathParaPr>
                    <m:oMath xmlns:m="http://schemas.openxmlformats.org/officeDocument/2006/math">
                      <m:r>
                        <a:rPr lang="it-IT" sz="3100" b="0" i="1" smtClean="0">
                          <a:solidFill>
                            <a:srgbClr val="000000"/>
                          </a:solidFill>
                          <a:latin typeface="Cambria Math" panose="02040503050406030204" pitchFamily="18" charset="0"/>
                        </a:rPr>
                        <m:t>𝑚</m:t>
                      </m:r>
                      <m:r>
                        <a:rPr lang="it-IT" sz="3100" b="0" i="1" smtClean="0">
                          <a:solidFill>
                            <a:srgbClr val="000000"/>
                          </a:solidFill>
                          <a:latin typeface="Cambria Math" panose="02040503050406030204" pitchFamily="18" charset="0"/>
                        </a:rPr>
                        <m:t>=</m:t>
                      </m:r>
                      <m:sSub>
                        <m:sSubPr>
                          <m:ctrlPr>
                            <a:rPr lang="it-IT" sz="3100" b="0" i="1" smtClean="0">
                              <a:solidFill>
                                <a:srgbClr val="000000"/>
                              </a:solidFill>
                              <a:latin typeface="Cambria Math" panose="02040503050406030204" pitchFamily="18" charset="0"/>
                            </a:rPr>
                          </m:ctrlPr>
                        </m:sSubPr>
                        <m:e>
                          <m:r>
                            <a:rPr lang="it-IT" sz="3100" b="0" i="1" smtClean="0">
                              <a:solidFill>
                                <a:srgbClr val="000000"/>
                              </a:solidFill>
                              <a:latin typeface="Cambria Math" panose="02040503050406030204" pitchFamily="18" charset="0"/>
                            </a:rPr>
                            <m:t>𝑚</m:t>
                          </m:r>
                        </m:e>
                        <m:sub>
                          <m:r>
                            <a:rPr lang="it-IT" sz="3100" b="0" i="1" smtClean="0">
                              <a:solidFill>
                                <a:srgbClr val="000000"/>
                              </a:solidFill>
                              <a:latin typeface="Cambria Math" panose="02040503050406030204" pitchFamily="18" charset="0"/>
                            </a:rPr>
                            <m:t>0</m:t>
                          </m:r>
                        </m:sub>
                      </m:sSub>
                      <m:r>
                        <a:rPr lang="it-IT" sz="3100" b="0" i="1" smtClean="0">
                          <a:solidFill>
                            <a:srgbClr val="000000"/>
                          </a:solidFill>
                          <a:latin typeface="Cambria Math" panose="02040503050406030204" pitchFamily="18" charset="0"/>
                        </a:rPr>
                        <m:t>+</m:t>
                      </m:r>
                      <m:r>
                        <a:rPr lang="it-IT" sz="3100" b="0" i="1" smtClean="0">
                          <a:solidFill>
                            <a:srgbClr val="000000"/>
                          </a:solidFill>
                          <a:latin typeface="Cambria Math" panose="02040503050406030204" pitchFamily="18" charset="0"/>
                        </a:rPr>
                        <m:t>𝜌</m:t>
                      </m:r>
                      <m:f>
                        <m:fPr>
                          <m:ctrlPr>
                            <a:rPr lang="it-IT" sz="3100" b="0" i="1" smtClean="0">
                              <a:solidFill>
                                <a:srgbClr val="000000"/>
                              </a:solidFill>
                              <a:latin typeface="Cambria Math" panose="02040503050406030204" pitchFamily="18" charset="0"/>
                            </a:rPr>
                          </m:ctrlPr>
                        </m:fPr>
                        <m:num>
                          <m:r>
                            <a:rPr lang="it-IT" sz="3100" b="0" i="1" smtClean="0">
                              <a:solidFill>
                                <a:srgbClr val="000000"/>
                              </a:solidFill>
                              <a:latin typeface="Cambria Math" panose="02040503050406030204" pitchFamily="18" charset="0"/>
                            </a:rPr>
                            <m:t>𝑇</m:t>
                          </m:r>
                        </m:num>
                        <m:den>
                          <m:sSub>
                            <m:sSubPr>
                              <m:ctrlPr>
                                <a:rPr lang="it-IT" sz="3100" b="0" i="1" smtClean="0">
                                  <a:solidFill>
                                    <a:srgbClr val="000000"/>
                                  </a:solidFill>
                                  <a:latin typeface="Cambria Math" panose="02040503050406030204" pitchFamily="18" charset="0"/>
                                </a:rPr>
                              </m:ctrlPr>
                            </m:sSubPr>
                            <m:e>
                              <m:r>
                                <a:rPr lang="it-IT" sz="3100" b="0" i="1" smtClean="0">
                                  <a:solidFill>
                                    <a:srgbClr val="000000"/>
                                  </a:solidFill>
                                  <a:latin typeface="Cambria Math" panose="02040503050406030204" pitchFamily="18" charset="0"/>
                                </a:rPr>
                                <m:t>𝑇</m:t>
                              </m:r>
                            </m:e>
                            <m:sub>
                              <m:r>
                                <a:rPr lang="it-IT" sz="3100" b="0" i="1" smtClean="0">
                                  <a:solidFill>
                                    <a:srgbClr val="000000"/>
                                  </a:solidFill>
                                  <a:latin typeface="Cambria Math" panose="02040503050406030204" pitchFamily="18" charset="0"/>
                                </a:rPr>
                                <m:t>𝑖</m:t>
                              </m:r>
                            </m:sub>
                          </m:sSub>
                        </m:den>
                      </m:f>
                      <m:r>
                        <a:rPr lang="it-IT" sz="3100" b="0" i="1" smtClean="0">
                          <a:solidFill>
                            <a:srgbClr val="000000"/>
                          </a:solidFill>
                          <a:latin typeface="Cambria Math" panose="02040503050406030204" pitchFamily="18" charset="0"/>
                        </a:rPr>
                        <m:t>𝑉</m:t>
                      </m:r>
                    </m:oMath>
                  </m:oMathPara>
                </a14:m>
                <a:endParaRPr lang="it-IT" sz="3100" dirty="0">
                  <a:solidFill>
                    <a:srgbClr val="000000"/>
                  </a:solidFill>
                </a:endParaRPr>
              </a:p>
              <a:p>
                <a:pPr marL="0" indent="0">
                  <a:buNone/>
                </a:pPr>
                <a:r>
                  <a:rPr lang="it-IT" sz="3100" dirty="0">
                    <a:solidFill>
                      <a:srgbClr val="000000"/>
                    </a:solidFill>
                  </a:rPr>
                  <a:t>da cui</a:t>
                </a:r>
              </a:p>
              <a:p>
                <a:pPr marL="0" indent="0">
                  <a:buNone/>
                </a:pPr>
                <a:endParaRPr lang="it-IT" sz="2400" i="1" dirty="0">
                  <a:solidFill>
                    <a:srgbClr val="00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it-IT" sz="2400" b="0" i="1" smtClean="0">
                              <a:solidFill>
                                <a:srgbClr val="000000"/>
                              </a:solidFill>
                              <a:latin typeface="Cambria Math" panose="02040503050406030204" pitchFamily="18" charset="0"/>
                            </a:rPr>
                          </m:ctrlPr>
                        </m:dPr>
                        <m:e>
                          <m:m>
                            <m:mPr>
                              <m:plcHide m:val="on"/>
                              <m:mcs>
                                <m:mc>
                                  <m:mcPr>
                                    <m:count m:val="1"/>
                                    <m:mcJc m:val="center"/>
                                  </m:mcPr>
                                </m:mc>
                              </m:mcs>
                              <m:ctrlPr>
                                <a:rPr lang="it-IT" sz="2400" b="0" i="1" smtClean="0">
                                  <a:solidFill>
                                    <a:srgbClr val="000000"/>
                                  </a:solidFill>
                                  <a:latin typeface="Cambria Math" panose="02040503050406030204" pitchFamily="18" charset="0"/>
                                </a:rPr>
                              </m:ctrlPr>
                            </m:mPr>
                            <m:mr>
                              <m:e>
                                <m:r>
                                  <a:rPr lang="it-IT" sz="2400" b="0" i="1" smtClean="0">
                                    <a:solidFill>
                                      <a:srgbClr val="000000"/>
                                    </a:solidFill>
                                    <a:latin typeface="Cambria Math" panose="02040503050406030204" pitchFamily="18" charset="0"/>
                                  </a:rPr>
                                  <m:t>𝑐</m:t>
                                </m:r>
                                <m:sSub>
                                  <m:sSubPr>
                                    <m:ctrlPr>
                                      <a:rPr lang="it-IT" sz="2400" b="0" i="1" smtClean="0">
                                        <a:solidFill>
                                          <a:srgbClr val="000000"/>
                                        </a:solidFill>
                                        <a:latin typeface="Cambria Math" panose="02040503050406030204" pitchFamily="18" charset="0"/>
                                      </a:rPr>
                                    </m:ctrlPr>
                                  </m:sSubPr>
                                  <m:e>
                                    <m:acc>
                                      <m:accPr>
                                        <m:chr m:val="̇"/>
                                        <m:ctrlPr>
                                          <a:rPr lang="it-IT" sz="2400" b="0"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𝑇</m:t>
                                        </m:r>
                                      </m:e>
                                    </m:acc>
                                  </m:e>
                                  <m:sub>
                                    <m:r>
                                      <a:rPr lang="it-IT" sz="2400" b="0" i="1" smtClean="0">
                                        <a:solidFill>
                                          <a:srgbClr val="000000"/>
                                        </a:solidFill>
                                        <a:latin typeface="Cambria Math" panose="02040503050406030204" pitchFamily="18" charset="0"/>
                                      </a:rPr>
                                      <m:t>𝑖</m:t>
                                    </m:r>
                                  </m:sub>
                                </m:sSub>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𝑣</m:t>
                                </m:r>
                                <m:r>
                                  <a:rPr lang="it-IT" sz="2400" b="0" i="1" smtClean="0">
                                    <a:solidFill>
                                      <a:srgbClr val="000000"/>
                                    </a:solidFill>
                                    <a:latin typeface="Cambria Math" panose="02040503050406030204" pitchFamily="18" charset="0"/>
                                  </a:rPr>
                                  <m:t>−</m:t>
                                </m:r>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𝑘</m:t>
                                    </m:r>
                                  </m:e>
                                  <m:sub>
                                    <m:r>
                                      <a:rPr lang="it-IT" sz="2400" b="0" i="1" smtClean="0">
                                        <a:solidFill>
                                          <a:srgbClr val="000000"/>
                                        </a:solidFill>
                                        <a:latin typeface="Cambria Math" panose="02040503050406030204" pitchFamily="18" charset="0"/>
                                      </a:rPr>
                                      <m:t>𝑇</m:t>
                                    </m:r>
                                  </m:sub>
                                </m:sSub>
                                <m:d>
                                  <m:dPr>
                                    <m:ctrlPr>
                                      <a:rPr lang="it-IT" sz="2400" b="0" i="1" smtClean="0">
                                        <a:solidFill>
                                          <a:srgbClr val="000000"/>
                                        </a:solidFill>
                                        <a:latin typeface="Cambria Math" panose="02040503050406030204" pitchFamily="18" charset="0"/>
                                      </a:rPr>
                                    </m:ctrlPr>
                                  </m:d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𝑇</m:t>
                                        </m:r>
                                      </m:e>
                                      <m:sub>
                                        <m:r>
                                          <a:rPr lang="it-IT" sz="2400" b="0" i="1" smtClean="0">
                                            <a:solidFill>
                                              <a:srgbClr val="000000"/>
                                            </a:solidFill>
                                            <a:latin typeface="Cambria Math" panose="02040503050406030204" pitchFamily="18" charset="0"/>
                                          </a:rPr>
                                          <m:t>𝑖</m:t>
                                        </m:r>
                                      </m:sub>
                                    </m:sSub>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𝑇</m:t>
                                    </m:r>
                                  </m:e>
                                </m:d>
                              </m:e>
                            </m:mr>
                            <m:mr>
                              <m:e>
                                <m:r>
                                  <a:rPr lang="it-IT" sz="2400" b="0" i="1" smtClean="0">
                                    <a:solidFill>
                                      <a:srgbClr val="000000"/>
                                    </a:solidFill>
                                    <a:latin typeface="Cambria Math" panose="02040503050406030204" pitchFamily="18" charset="0"/>
                                  </a:rPr>
                                  <m:t>𝑚</m:t>
                                </m:r>
                                <m:acc>
                                  <m:accPr>
                                    <m:chr m:val="̈"/>
                                    <m:ctrlPr>
                                      <a:rPr lang="it-IT" sz="2400" b="0"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𝑧</m:t>
                                    </m:r>
                                  </m:e>
                                </m:acc>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𝜌</m:t>
                                </m:r>
                                <m:r>
                                  <a:rPr lang="it-IT" sz="2400" b="0" i="1" smtClean="0">
                                    <a:solidFill>
                                      <a:srgbClr val="000000"/>
                                    </a:solidFill>
                                    <a:latin typeface="Cambria Math" panose="02040503050406030204" pitchFamily="18" charset="0"/>
                                  </a:rPr>
                                  <m:t>𝑉𝑔</m:t>
                                </m:r>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𝜌</m:t>
                                </m:r>
                                <m:r>
                                  <a:rPr lang="it-IT" sz="2400" b="0" i="1" smtClean="0">
                                    <a:solidFill>
                                      <a:srgbClr val="000000"/>
                                    </a:solidFill>
                                    <a:latin typeface="Cambria Math" panose="02040503050406030204" pitchFamily="18" charset="0"/>
                                  </a:rPr>
                                  <m:t>𝑇𝑉</m:t>
                                </m:r>
                                <m:f>
                                  <m:fPr>
                                    <m:ctrlPr>
                                      <a:rPr lang="it-IT" sz="2400" i="1">
                                        <a:solidFill>
                                          <a:srgbClr val="000000"/>
                                        </a:solidFill>
                                        <a:latin typeface="Cambria Math" panose="02040503050406030204" pitchFamily="18" charset="0"/>
                                      </a:rPr>
                                    </m:ctrlPr>
                                  </m:fPr>
                                  <m:num>
                                    <m:sSub>
                                      <m:sSubPr>
                                        <m:ctrlPr>
                                          <a:rPr lang="it-IT" sz="2400" i="1">
                                            <a:solidFill>
                                              <a:srgbClr val="000000"/>
                                            </a:solidFill>
                                            <a:latin typeface="Cambria Math" panose="02040503050406030204" pitchFamily="18" charset="0"/>
                                          </a:rPr>
                                        </m:ctrlPr>
                                      </m:sSubPr>
                                      <m:e>
                                        <m:acc>
                                          <m:accPr>
                                            <m:chr m:val="̇"/>
                                            <m:ctrlPr>
                                              <a:rPr lang="it-IT" sz="2400" i="1">
                                                <a:solidFill>
                                                  <a:srgbClr val="000000"/>
                                                </a:solidFill>
                                                <a:latin typeface="Cambria Math" panose="02040503050406030204" pitchFamily="18" charset="0"/>
                                              </a:rPr>
                                            </m:ctrlPr>
                                          </m:accPr>
                                          <m:e>
                                            <m:r>
                                              <a:rPr lang="it-IT" sz="2400" i="1">
                                                <a:solidFill>
                                                  <a:srgbClr val="000000"/>
                                                </a:solidFill>
                                                <a:latin typeface="Cambria Math" panose="02040503050406030204" pitchFamily="18" charset="0"/>
                                              </a:rPr>
                                              <m:t>𝑇</m:t>
                                            </m:r>
                                          </m:e>
                                        </m:acc>
                                      </m:e>
                                      <m:sub>
                                        <m:r>
                                          <a:rPr lang="it-IT" sz="2400" i="1">
                                            <a:solidFill>
                                              <a:srgbClr val="000000"/>
                                            </a:solidFill>
                                            <a:latin typeface="Cambria Math" panose="02040503050406030204" pitchFamily="18" charset="0"/>
                                          </a:rPr>
                                          <m:t>𝑖</m:t>
                                        </m:r>
                                      </m:sub>
                                    </m:sSub>
                                  </m:num>
                                  <m:den>
                                    <m:sSubSup>
                                      <m:sSubSupPr>
                                        <m:ctrlPr>
                                          <a:rPr lang="it-IT" sz="2400" i="1">
                                            <a:solidFill>
                                              <a:srgbClr val="000000"/>
                                            </a:solidFill>
                                            <a:latin typeface="Cambria Math" panose="02040503050406030204" pitchFamily="18" charset="0"/>
                                          </a:rPr>
                                        </m:ctrlPr>
                                      </m:sSubSupPr>
                                      <m:e>
                                        <m:r>
                                          <a:rPr lang="it-IT" sz="2400" i="1">
                                            <a:solidFill>
                                              <a:srgbClr val="000000"/>
                                            </a:solidFill>
                                            <a:latin typeface="Cambria Math" panose="02040503050406030204" pitchFamily="18" charset="0"/>
                                          </a:rPr>
                                          <m:t>𝑇</m:t>
                                        </m:r>
                                      </m:e>
                                      <m:sub>
                                        <m:r>
                                          <a:rPr lang="it-IT" sz="2400" i="1">
                                            <a:solidFill>
                                              <a:srgbClr val="000000"/>
                                            </a:solidFill>
                                            <a:latin typeface="Cambria Math" panose="02040503050406030204" pitchFamily="18" charset="0"/>
                                          </a:rPr>
                                          <m:t>𝑖</m:t>
                                        </m:r>
                                      </m:sub>
                                      <m:sup>
                                        <m:r>
                                          <a:rPr lang="it-IT" sz="2400" i="1">
                                            <a:solidFill>
                                              <a:srgbClr val="000000"/>
                                            </a:solidFill>
                                            <a:latin typeface="Cambria Math" panose="02040503050406030204" pitchFamily="18" charset="0"/>
                                          </a:rPr>
                                          <m:t>2</m:t>
                                        </m:r>
                                      </m:sup>
                                    </m:sSubSup>
                                  </m:den>
                                </m:f>
                                <m:r>
                                  <a:rPr lang="it-IT" sz="2400" i="1">
                                    <a:solidFill>
                                      <a:srgbClr val="000000"/>
                                    </a:solidFill>
                                    <a:latin typeface="Cambria Math" panose="02040503050406030204" pitchFamily="18" charset="0"/>
                                  </a:rPr>
                                  <m:t> </m:t>
                                </m:r>
                                <m:acc>
                                  <m:accPr>
                                    <m:chr m:val="̇"/>
                                    <m:ctrlPr>
                                      <a:rPr lang="it-IT" sz="2400" i="1">
                                        <a:solidFill>
                                          <a:srgbClr val="000000"/>
                                        </a:solidFill>
                                        <a:latin typeface="Cambria Math" panose="02040503050406030204" pitchFamily="18" charset="0"/>
                                      </a:rPr>
                                    </m:ctrlPr>
                                  </m:accPr>
                                  <m:e>
                                    <m:r>
                                      <a:rPr lang="it-IT" sz="2400" i="1">
                                        <a:solidFill>
                                          <a:srgbClr val="000000"/>
                                        </a:solidFill>
                                        <a:latin typeface="Cambria Math" panose="02040503050406030204" pitchFamily="18" charset="0"/>
                                      </a:rPr>
                                      <m:t>𝑧</m:t>
                                    </m:r>
                                  </m:e>
                                </m:acc>
                                <m:r>
                                  <a:rPr lang="it-IT" sz="2400" i="1">
                                    <a:solidFill>
                                      <a:srgbClr val="000000"/>
                                    </a:solidFill>
                                    <a:latin typeface="Cambria Math" panose="02040503050406030204" pitchFamily="18" charset="0"/>
                                  </a:rPr>
                                  <m:t>−</m:t>
                                </m:r>
                                <m:r>
                                  <a:rPr lang="it-IT" sz="2400" i="1">
                                    <a:solidFill>
                                      <a:srgbClr val="000000"/>
                                    </a:solidFill>
                                    <a:latin typeface="Cambria Math" panose="02040503050406030204" pitchFamily="18" charset="0"/>
                                  </a:rPr>
                                  <m:t>𝑚𝑔</m:t>
                                </m:r>
                                <m:r>
                                  <a:rPr lang="it-IT" sz="2400" i="1">
                                    <a:solidFill>
                                      <a:srgbClr val="000000"/>
                                    </a:solidFill>
                                    <a:latin typeface="Cambria Math" panose="02040503050406030204" pitchFamily="18" charset="0"/>
                                  </a:rPr>
                                  <m:t>−</m:t>
                                </m:r>
                                <m:f>
                                  <m:fPr>
                                    <m:ctrlPr>
                                      <a:rPr lang="it-IT" sz="2400" i="1">
                                        <a:solidFill>
                                          <a:srgbClr val="000000"/>
                                        </a:solidFill>
                                        <a:latin typeface="Cambria Math" panose="02040503050406030204" pitchFamily="18" charset="0"/>
                                      </a:rPr>
                                    </m:ctrlPr>
                                  </m:fPr>
                                  <m:num>
                                    <m:r>
                                      <a:rPr lang="it-IT" sz="2400" i="1">
                                        <a:solidFill>
                                          <a:srgbClr val="000000"/>
                                        </a:solidFill>
                                        <a:latin typeface="Cambria Math" panose="02040503050406030204" pitchFamily="18" charset="0"/>
                                      </a:rPr>
                                      <m:t>1</m:t>
                                    </m:r>
                                  </m:num>
                                  <m:den>
                                    <m:r>
                                      <a:rPr lang="it-IT" sz="2400" i="1">
                                        <a:solidFill>
                                          <a:srgbClr val="000000"/>
                                        </a:solidFill>
                                        <a:latin typeface="Cambria Math" panose="02040503050406030204" pitchFamily="18" charset="0"/>
                                      </a:rPr>
                                      <m:t>2</m:t>
                                    </m:r>
                                  </m:den>
                                </m:f>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𝐶</m:t>
                                    </m:r>
                                  </m:e>
                                  <m:sub>
                                    <m:r>
                                      <a:rPr lang="it-IT" sz="2400" b="0" i="1" smtClean="0">
                                        <a:solidFill>
                                          <a:srgbClr val="000000"/>
                                        </a:solidFill>
                                        <a:latin typeface="Cambria Math" panose="02040503050406030204" pitchFamily="18" charset="0"/>
                                      </a:rPr>
                                      <m:t>𝑧</m:t>
                                    </m:r>
                                  </m:sub>
                                </m:sSub>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𝑆</m:t>
                                    </m:r>
                                  </m:e>
                                  <m:sub>
                                    <m:r>
                                      <a:rPr lang="it-IT" sz="2400" b="0" i="1" smtClean="0">
                                        <a:solidFill>
                                          <a:srgbClr val="000000"/>
                                        </a:solidFill>
                                        <a:latin typeface="Cambria Math" panose="02040503050406030204" pitchFamily="18" charset="0"/>
                                      </a:rPr>
                                      <m:t>𝑧</m:t>
                                    </m:r>
                                  </m:sub>
                                </m:sSub>
                                <m:r>
                                  <a:rPr lang="it-IT" sz="2400" b="0" i="1" smtClean="0">
                                    <a:solidFill>
                                      <a:srgbClr val="000000"/>
                                    </a:solidFill>
                                    <a:latin typeface="Cambria Math" panose="02040503050406030204" pitchFamily="18" charset="0"/>
                                  </a:rPr>
                                  <m:t>𝜌</m:t>
                                </m:r>
                                <m:sSup>
                                  <m:sSupPr>
                                    <m:ctrlPr>
                                      <a:rPr lang="it-IT" sz="2400" b="0" i="1" smtClean="0">
                                        <a:solidFill>
                                          <a:srgbClr val="000000"/>
                                        </a:solidFill>
                                        <a:latin typeface="Cambria Math" panose="02040503050406030204" pitchFamily="18" charset="0"/>
                                      </a:rPr>
                                    </m:ctrlPr>
                                  </m:sSupPr>
                                  <m:e>
                                    <m:acc>
                                      <m:accPr>
                                        <m:chr m:val="̇"/>
                                        <m:ctrlPr>
                                          <a:rPr lang="it-IT" sz="2400" b="0"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𝑧</m:t>
                                        </m:r>
                                      </m:e>
                                    </m:acc>
                                  </m:e>
                                  <m:sup>
                                    <m:r>
                                      <a:rPr lang="it-IT" sz="2400" b="0" i="1" smtClean="0">
                                        <a:solidFill>
                                          <a:srgbClr val="000000"/>
                                        </a:solidFill>
                                        <a:latin typeface="Cambria Math" panose="02040503050406030204" pitchFamily="18" charset="0"/>
                                      </a:rPr>
                                      <m:t>2</m:t>
                                    </m:r>
                                  </m:sup>
                                </m:sSup>
                                <m:r>
                                  <a:rPr lang="it-IT" sz="2400" b="0" i="1" smtClean="0">
                                    <a:solidFill>
                                      <a:srgbClr val="000000"/>
                                    </a:solidFill>
                                    <a:latin typeface="Cambria Math" panose="02040503050406030204" pitchFamily="18" charset="0"/>
                                  </a:rPr>
                                  <m:t>−</m:t>
                                </m:r>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𝐹</m:t>
                                    </m:r>
                                  </m:e>
                                  <m:sub>
                                    <m:r>
                                      <a:rPr lang="it-IT" sz="2400" b="0" i="1" smtClean="0">
                                        <a:solidFill>
                                          <a:srgbClr val="000000"/>
                                        </a:solidFill>
                                        <a:latin typeface="Cambria Math" panose="02040503050406030204" pitchFamily="18" charset="0"/>
                                      </a:rPr>
                                      <m:t>𝑧</m:t>
                                    </m:r>
                                  </m:sub>
                                </m:sSub>
                              </m:e>
                            </m:mr>
                          </m:m>
                        </m:e>
                      </m:d>
                    </m:oMath>
                  </m:oMathPara>
                </a14:m>
                <a:endParaRPr lang="it-IT" sz="2400" b="0" dirty="0">
                  <a:solidFill>
                    <a:srgbClr val="000000"/>
                  </a:solidFill>
                </a:endParaRPr>
              </a:p>
            </p:txBody>
          </p:sp>
        </mc:Choice>
        <mc:Fallback xmlns="">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6172200" y="804672"/>
                <a:ext cx="5221224" cy="5230368"/>
              </a:xfrm>
              <a:blipFill>
                <a:blip r:embed="rId3"/>
                <a:stretch>
                  <a:fillRect l="-1869"/>
                </a:stretch>
              </a:blipFill>
            </p:spPr>
            <p:txBody>
              <a:bodyPr/>
              <a:lstStyle/>
              <a:p>
                <a:r>
                  <a:rPr lang="it-IT">
                    <a:noFill/>
                  </a:rPr>
                  <a:t> </a:t>
                </a:r>
              </a:p>
            </p:txBody>
          </p:sp>
        </mc:Fallback>
      </mc:AlternateContent>
    </p:spTree>
    <p:extLst>
      <p:ext uri="{BB962C8B-B14F-4D97-AF65-F5344CB8AC3E}">
        <p14:creationId xmlns:p14="http://schemas.microsoft.com/office/powerpoint/2010/main" val="35172746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Equazioni del moto in forma di stato</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fontScale="77500" lnSpcReduction="20000"/>
              </a:bodyPr>
              <a:lstStyle/>
              <a:p>
                <a:pPr marL="0" indent="0">
                  <a:buNone/>
                </a:pPr>
                <a:r>
                  <a:rPr lang="it-IT" sz="3100" dirty="0">
                    <a:solidFill>
                      <a:srgbClr val="000000"/>
                    </a:solidFill>
                  </a:rPr>
                  <a:t>Scegliendo</a:t>
                </a:r>
              </a:p>
              <a:p>
                <a:pPr marL="0" indent="0">
                  <a:buNone/>
                </a:pPr>
                <a:endParaRPr lang="it-IT" sz="31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it-IT" sz="3100" b="1" i="1" smtClean="0">
                          <a:solidFill>
                            <a:srgbClr val="000000"/>
                          </a:solidFill>
                          <a:latin typeface="Cambria Math" panose="02040503050406030204" pitchFamily="18" charset="0"/>
                        </a:rPr>
                        <m:t>𝒙</m:t>
                      </m:r>
                      <m:r>
                        <a:rPr lang="it-IT" sz="3100" b="0" i="1" smtClean="0">
                          <a:solidFill>
                            <a:srgbClr val="000000"/>
                          </a:solidFill>
                          <a:latin typeface="Cambria Math" panose="02040503050406030204" pitchFamily="18" charset="0"/>
                        </a:rPr>
                        <m:t>=</m:t>
                      </m:r>
                      <m:d>
                        <m:dPr>
                          <m:ctrlPr>
                            <a:rPr lang="it-IT" sz="3100" b="0" i="1" smtClean="0">
                              <a:solidFill>
                                <a:srgbClr val="000000"/>
                              </a:solidFill>
                              <a:latin typeface="Cambria Math" panose="02040503050406030204" pitchFamily="18" charset="0"/>
                            </a:rPr>
                          </m:ctrlPr>
                        </m:dPr>
                        <m:e>
                          <m:eqArr>
                            <m:eqArrPr>
                              <m:ctrlPr>
                                <a:rPr lang="it-IT" sz="3100" b="0" i="1" smtClean="0">
                                  <a:solidFill>
                                    <a:srgbClr val="000000"/>
                                  </a:solidFill>
                                  <a:latin typeface="Cambria Math" panose="02040503050406030204" pitchFamily="18" charset="0"/>
                                </a:rPr>
                              </m:ctrlPr>
                            </m:eqArrPr>
                            <m:e>
                              <m:sSub>
                                <m:sSubPr>
                                  <m:ctrlPr>
                                    <a:rPr lang="it-IT" sz="3100" b="0" i="1" smtClean="0">
                                      <a:solidFill>
                                        <a:srgbClr val="000000"/>
                                      </a:solidFill>
                                      <a:latin typeface="Cambria Math" panose="02040503050406030204" pitchFamily="18" charset="0"/>
                                    </a:rPr>
                                  </m:ctrlPr>
                                </m:sSubPr>
                                <m:e>
                                  <m:r>
                                    <a:rPr lang="it-IT" sz="3100" b="0" i="1" smtClean="0">
                                      <a:solidFill>
                                        <a:srgbClr val="000000"/>
                                      </a:solidFill>
                                      <a:latin typeface="Cambria Math" panose="02040503050406030204" pitchFamily="18" charset="0"/>
                                    </a:rPr>
                                    <m:t>𝑥</m:t>
                                  </m:r>
                                </m:e>
                                <m:sub>
                                  <m:r>
                                    <a:rPr lang="it-IT" sz="3100" b="0" i="1" smtClean="0">
                                      <a:solidFill>
                                        <a:srgbClr val="000000"/>
                                      </a:solidFill>
                                      <a:latin typeface="Cambria Math" panose="02040503050406030204" pitchFamily="18" charset="0"/>
                                    </a:rPr>
                                    <m:t>1</m:t>
                                  </m:r>
                                </m:sub>
                              </m:sSub>
                            </m:e>
                            <m:e>
                              <m:sSub>
                                <m:sSubPr>
                                  <m:ctrlPr>
                                    <a:rPr lang="it-IT" sz="3100" b="0" i="1" smtClean="0">
                                      <a:solidFill>
                                        <a:srgbClr val="000000"/>
                                      </a:solidFill>
                                      <a:latin typeface="Cambria Math" panose="02040503050406030204" pitchFamily="18" charset="0"/>
                                    </a:rPr>
                                  </m:ctrlPr>
                                </m:sSubPr>
                                <m:e>
                                  <m:r>
                                    <a:rPr lang="it-IT" sz="3100" b="0" i="1" smtClean="0">
                                      <a:solidFill>
                                        <a:srgbClr val="000000"/>
                                      </a:solidFill>
                                      <a:latin typeface="Cambria Math" panose="02040503050406030204" pitchFamily="18" charset="0"/>
                                    </a:rPr>
                                    <m:t>𝑥</m:t>
                                  </m:r>
                                </m:e>
                                <m:sub>
                                  <m:r>
                                    <a:rPr lang="it-IT" sz="3100" b="0" i="1" smtClean="0">
                                      <a:solidFill>
                                        <a:srgbClr val="000000"/>
                                      </a:solidFill>
                                      <a:latin typeface="Cambria Math" panose="02040503050406030204" pitchFamily="18" charset="0"/>
                                    </a:rPr>
                                    <m:t>2</m:t>
                                  </m:r>
                                </m:sub>
                              </m:sSub>
                            </m:e>
                            <m:e>
                              <m:sSub>
                                <m:sSubPr>
                                  <m:ctrlPr>
                                    <a:rPr lang="it-IT" sz="3100" b="0" i="1" smtClean="0">
                                      <a:solidFill>
                                        <a:srgbClr val="000000"/>
                                      </a:solidFill>
                                      <a:latin typeface="Cambria Math" panose="02040503050406030204" pitchFamily="18" charset="0"/>
                                    </a:rPr>
                                  </m:ctrlPr>
                                </m:sSubPr>
                                <m:e>
                                  <m:r>
                                    <a:rPr lang="it-IT" sz="3100" b="0" i="1" smtClean="0">
                                      <a:solidFill>
                                        <a:srgbClr val="000000"/>
                                      </a:solidFill>
                                      <a:latin typeface="Cambria Math" panose="02040503050406030204" pitchFamily="18" charset="0"/>
                                    </a:rPr>
                                    <m:t>𝑥</m:t>
                                  </m:r>
                                </m:e>
                                <m:sub>
                                  <m:r>
                                    <a:rPr lang="it-IT" sz="3100" b="0" i="1" smtClean="0">
                                      <a:solidFill>
                                        <a:srgbClr val="000000"/>
                                      </a:solidFill>
                                      <a:latin typeface="Cambria Math" panose="02040503050406030204" pitchFamily="18" charset="0"/>
                                    </a:rPr>
                                    <m:t>3</m:t>
                                  </m:r>
                                </m:sub>
                              </m:sSub>
                            </m:e>
                          </m:eqArr>
                        </m:e>
                      </m:d>
                      <m:r>
                        <a:rPr lang="it-IT" sz="3100" b="0" i="1" smtClean="0">
                          <a:solidFill>
                            <a:srgbClr val="000000"/>
                          </a:solidFill>
                          <a:latin typeface="Cambria Math" panose="02040503050406030204" pitchFamily="18" charset="0"/>
                        </a:rPr>
                        <m:t>=</m:t>
                      </m:r>
                      <m:d>
                        <m:dPr>
                          <m:ctrlPr>
                            <a:rPr lang="it-IT" sz="3100" b="0" i="1" smtClean="0">
                              <a:solidFill>
                                <a:srgbClr val="000000"/>
                              </a:solidFill>
                              <a:latin typeface="Cambria Math" panose="02040503050406030204" pitchFamily="18" charset="0"/>
                            </a:rPr>
                          </m:ctrlPr>
                        </m:dPr>
                        <m:e>
                          <m:eqArr>
                            <m:eqArrPr>
                              <m:ctrlPr>
                                <a:rPr lang="it-IT" sz="3100" b="0" i="1" smtClean="0">
                                  <a:solidFill>
                                    <a:srgbClr val="000000"/>
                                  </a:solidFill>
                                  <a:latin typeface="Cambria Math" panose="02040503050406030204" pitchFamily="18" charset="0"/>
                                </a:rPr>
                              </m:ctrlPr>
                            </m:eqArrPr>
                            <m:e>
                              <m:sSub>
                                <m:sSubPr>
                                  <m:ctrlPr>
                                    <a:rPr lang="it-IT" sz="3100" b="0" i="1" smtClean="0">
                                      <a:solidFill>
                                        <a:srgbClr val="000000"/>
                                      </a:solidFill>
                                      <a:latin typeface="Cambria Math" panose="02040503050406030204" pitchFamily="18" charset="0"/>
                                    </a:rPr>
                                  </m:ctrlPr>
                                </m:sSubPr>
                                <m:e>
                                  <m:r>
                                    <a:rPr lang="it-IT" sz="3100" b="0" i="1" smtClean="0">
                                      <a:solidFill>
                                        <a:srgbClr val="000000"/>
                                      </a:solidFill>
                                      <a:latin typeface="Cambria Math" panose="02040503050406030204" pitchFamily="18" charset="0"/>
                                    </a:rPr>
                                    <m:t>𝑇</m:t>
                                  </m:r>
                                </m:e>
                                <m:sub>
                                  <m:r>
                                    <a:rPr lang="it-IT" sz="3100" b="0" i="1" smtClean="0">
                                      <a:solidFill>
                                        <a:srgbClr val="000000"/>
                                      </a:solidFill>
                                      <a:latin typeface="Cambria Math" panose="02040503050406030204" pitchFamily="18" charset="0"/>
                                    </a:rPr>
                                    <m:t>𝑖</m:t>
                                  </m:r>
                                </m:sub>
                              </m:sSub>
                            </m:e>
                            <m:e>
                              <m:r>
                                <a:rPr lang="it-IT" sz="3100" b="0" i="1" smtClean="0">
                                  <a:solidFill>
                                    <a:srgbClr val="000000"/>
                                  </a:solidFill>
                                  <a:latin typeface="Cambria Math" panose="02040503050406030204" pitchFamily="18" charset="0"/>
                                </a:rPr>
                                <m:t>𝑧</m:t>
                              </m:r>
                            </m:e>
                            <m:e>
                              <m:acc>
                                <m:accPr>
                                  <m:chr m:val="̇"/>
                                  <m:ctrlPr>
                                    <a:rPr lang="it-IT" sz="3100" b="0" i="1" smtClean="0">
                                      <a:solidFill>
                                        <a:srgbClr val="000000"/>
                                      </a:solidFill>
                                      <a:latin typeface="Cambria Math" panose="02040503050406030204" pitchFamily="18" charset="0"/>
                                    </a:rPr>
                                  </m:ctrlPr>
                                </m:accPr>
                                <m:e>
                                  <m:r>
                                    <a:rPr lang="it-IT" sz="3100" b="0" i="1" smtClean="0">
                                      <a:solidFill>
                                        <a:srgbClr val="000000"/>
                                      </a:solidFill>
                                      <a:latin typeface="Cambria Math" panose="02040503050406030204" pitchFamily="18" charset="0"/>
                                    </a:rPr>
                                    <m:t>𝑧</m:t>
                                  </m:r>
                                </m:e>
                              </m:acc>
                            </m:e>
                          </m:eqArr>
                        </m:e>
                      </m:d>
                      <m:r>
                        <a:rPr lang="it-IT" sz="3100" b="0" i="1" smtClean="0">
                          <a:solidFill>
                            <a:srgbClr val="000000"/>
                          </a:solidFill>
                          <a:latin typeface="Cambria Math" panose="02040503050406030204" pitchFamily="18" charset="0"/>
                        </a:rPr>
                        <m:t>  </m:t>
                      </m:r>
                      <m:r>
                        <a:rPr lang="it-IT" sz="3100" b="1" i="1" smtClean="0">
                          <a:solidFill>
                            <a:srgbClr val="000000"/>
                          </a:solidFill>
                          <a:latin typeface="Cambria Math" panose="02040503050406030204" pitchFamily="18" charset="0"/>
                        </a:rPr>
                        <m:t>𝒖</m:t>
                      </m:r>
                      <m:r>
                        <a:rPr lang="it-IT" sz="3100" b="0" i="1" smtClean="0">
                          <a:solidFill>
                            <a:srgbClr val="000000"/>
                          </a:solidFill>
                          <a:latin typeface="Cambria Math" panose="02040503050406030204" pitchFamily="18" charset="0"/>
                        </a:rPr>
                        <m:t>=</m:t>
                      </m:r>
                      <m:d>
                        <m:dPr>
                          <m:ctrlPr>
                            <a:rPr lang="it-IT" sz="3100" b="0" i="1" smtClean="0">
                              <a:solidFill>
                                <a:srgbClr val="000000"/>
                              </a:solidFill>
                              <a:latin typeface="Cambria Math" panose="02040503050406030204" pitchFamily="18" charset="0"/>
                            </a:rPr>
                          </m:ctrlPr>
                        </m:dPr>
                        <m:e>
                          <m:eqArr>
                            <m:eqArrPr>
                              <m:ctrlPr>
                                <a:rPr lang="it-IT" sz="3100" b="0" i="1" smtClean="0">
                                  <a:solidFill>
                                    <a:srgbClr val="000000"/>
                                  </a:solidFill>
                                  <a:latin typeface="Cambria Math" panose="02040503050406030204" pitchFamily="18" charset="0"/>
                                </a:rPr>
                              </m:ctrlPr>
                            </m:eqArrPr>
                            <m:e>
                              <m:sSub>
                                <m:sSubPr>
                                  <m:ctrlPr>
                                    <a:rPr lang="it-IT" sz="3100" b="0" i="1" smtClean="0">
                                      <a:solidFill>
                                        <a:srgbClr val="000000"/>
                                      </a:solidFill>
                                      <a:latin typeface="Cambria Math" panose="02040503050406030204" pitchFamily="18" charset="0"/>
                                    </a:rPr>
                                  </m:ctrlPr>
                                </m:sSubPr>
                                <m:e>
                                  <m:r>
                                    <a:rPr lang="it-IT" sz="3100" b="0" i="1" smtClean="0">
                                      <a:solidFill>
                                        <a:srgbClr val="000000"/>
                                      </a:solidFill>
                                      <a:latin typeface="Cambria Math" panose="02040503050406030204" pitchFamily="18" charset="0"/>
                                    </a:rPr>
                                    <m:t>𝑢</m:t>
                                  </m:r>
                                </m:e>
                                <m:sub>
                                  <m:r>
                                    <a:rPr lang="it-IT" sz="3100" b="0" i="1" smtClean="0">
                                      <a:solidFill>
                                        <a:srgbClr val="000000"/>
                                      </a:solidFill>
                                      <a:latin typeface="Cambria Math" panose="02040503050406030204" pitchFamily="18" charset="0"/>
                                    </a:rPr>
                                    <m:t>1</m:t>
                                  </m:r>
                                </m:sub>
                              </m:sSub>
                            </m:e>
                            <m:e>
                              <m:sSub>
                                <m:sSubPr>
                                  <m:ctrlPr>
                                    <a:rPr lang="it-IT" sz="3100" b="0" i="1" smtClean="0">
                                      <a:solidFill>
                                        <a:srgbClr val="000000"/>
                                      </a:solidFill>
                                      <a:latin typeface="Cambria Math" panose="02040503050406030204" pitchFamily="18" charset="0"/>
                                    </a:rPr>
                                  </m:ctrlPr>
                                </m:sSubPr>
                                <m:e>
                                  <m:r>
                                    <a:rPr lang="it-IT" sz="3100" b="0" i="1" smtClean="0">
                                      <a:solidFill>
                                        <a:srgbClr val="000000"/>
                                      </a:solidFill>
                                      <a:latin typeface="Cambria Math" panose="02040503050406030204" pitchFamily="18" charset="0"/>
                                    </a:rPr>
                                    <m:t>𝑢</m:t>
                                  </m:r>
                                </m:e>
                                <m:sub>
                                  <m:r>
                                    <a:rPr lang="it-IT" sz="3100" b="0" i="1" smtClean="0">
                                      <a:solidFill>
                                        <a:srgbClr val="000000"/>
                                      </a:solidFill>
                                      <a:latin typeface="Cambria Math" panose="02040503050406030204" pitchFamily="18" charset="0"/>
                                    </a:rPr>
                                    <m:t>2</m:t>
                                  </m:r>
                                </m:sub>
                              </m:sSub>
                            </m:e>
                          </m:eqArr>
                        </m:e>
                      </m:d>
                      <m:r>
                        <a:rPr lang="it-IT" sz="3100" b="0" i="1" smtClean="0">
                          <a:solidFill>
                            <a:srgbClr val="000000"/>
                          </a:solidFill>
                          <a:latin typeface="Cambria Math" panose="02040503050406030204" pitchFamily="18" charset="0"/>
                        </a:rPr>
                        <m:t>=</m:t>
                      </m:r>
                      <m:d>
                        <m:dPr>
                          <m:ctrlPr>
                            <a:rPr lang="it-IT" sz="3100" b="0" i="1" smtClean="0">
                              <a:solidFill>
                                <a:srgbClr val="000000"/>
                              </a:solidFill>
                              <a:latin typeface="Cambria Math" panose="02040503050406030204" pitchFamily="18" charset="0"/>
                            </a:rPr>
                          </m:ctrlPr>
                        </m:dPr>
                        <m:e>
                          <m:eqArr>
                            <m:eqArrPr>
                              <m:ctrlPr>
                                <a:rPr lang="it-IT" sz="3100" b="0" i="1" smtClean="0">
                                  <a:solidFill>
                                    <a:srgbClr val="000000"/>
                                  </a:solidFill>
                                  <a:latin typeface="Cambria Math" panose="02040503050406030204" pitchFamily="18" charset="0"/>
                                </a:rPr>
                              </m:ctrlPr>
                            </m:eqArrPr>
                            <m:e>
                              <m:r>
                                <a:rPr lang="it-IT" sz="3100" b="0" i="1" smtClean="0">
                                  <a:solidFill>
                                    <a:srgbClr val="000000"/>
                                  </a:solidFill>
                                  <a:latin typeface="Cambria Math" panose="02040503050406030204" pitchFamily="18" charset="0"/>
                                </a:rPr>
                                <m:t>𝑣</m:t>
                              </m:r>
                            </m:e>
                            <m:e>
                              <m:sSub>
                                <m:sSubPr>
                                  <m:ctrlPr>
                                    <a:rPr lang="it-IT" sz="3100" b="0" i="1" smtClean="0">
                                      <a:solidFill>
                                        <a:srgbClr val="000000"/>
                                      </a:solidFill>
                                      <a:latin typeface="Cambria Math" panose="02040503050406030204" pitchFamily="18" charset="0"/>
                                    </a:rPr>
                                  </m:ctrlPr>
                                </m:sSubPr>
                                <m:e>
                                  <m:r>
                                    <a:rPr lang="it-IT" sz="3100" b="0" i="1" smtClean="0">
                                      <a:solidFill>
                                        <a:srgbClr val="000000"/>
                                      </a:solidFill>
                                      <a:latin typeface="Cambria Math" panose="02040503050406030204" pitchFamily="18" charset="0"/>
                                    </a:rPr>
                                    <m:t>𝐹</m:t>
                                  </m:r>
                                </m:e>
                                <m:sub>
                                  <m:r>
                                    <a:rPr lang="it-IT" sz="3100" b="0" i="1" smtClean="0">
                                      <a:solidFill>
                                        <a:srgbClr val="000000"/>
                                      </a:solidFill>
                                      <a:latin typeface="Cambria Math" panose="02040503050406030204" pitchFamily="18" charset="0"/>
                                    </a:rPr>
                                    <m:t>𝑧</m:t>
                                  </m:r>
                                </m:sub>
                              </m:sSub>
                            </m:e>
                          </m:eqArr>
                        </m:e>
                      </m:d>
                    </m:oMath>
                  </m:oMathPara>
                </a14:m>
                <a:endParaRPr lang="it-IT" sz="3100" b="0" dirty="0">
                  <a:solidFill>
                    <a:srgbClr val="000000"/>
                  </a:solidFill>
                </a:endParaRPr>
              </a:p>
              <a:p>
                <a:pPr marL="0" indent="0">
                  <a:buNone/>
                </a:pPr>
                <a:endParaRPr lang="it-IT" sz="3100" b="0" dirty="0">
                  <a:solidFill>
                    <a:srgbClr val="000000"/>
                  </a:solidFill>
                </a:endParaRPr>
              </a:p>
              <a:p>
                <a:pPr marL="0" indent="0">
                  <a:buNone/>
                </a:pPr>
                <a:r>
                  <a:rPr lang="it-IT" sz="3100" dirty="0">
                    <a:solidFill>
                      <a:srgbClr val="000000"/>
                    </a:solidFill>
                  </a:rPr>
                  <a:t>si ottiene</a:t>
                </a:r>
              </a:p>
              <a:p>
                <a:pPr marL="0" indent="0">
                  <a:buNone/>
                </a:pPr>
                <a:endParaRPr lang="it-IT" sz="2400" i="1" dirty="0">
                  <a:solidFill>
                    <a:srgbClr val="00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it-IT" sz="2400" b="0" i="1" smtClean="0">
                              <a:solidFill>
                                <a:srgbClr val="000000"/>
                              </a:solidFill>
                              <a:latin typeface="Cambria Math" panose="02040503050406030204" pitchFamily="18" charset="0"/>
                            </a:rPr>
                          </m:ctrlPr>
                        </m:dPr>
                        <m:e>
                          <m:m>
                            <m:mPr>
                              <m:plcHide m:val="on"/>
                              <m:mcs>
                                <m:mc>
                                  <m:mcPr>
                                    <m:count m:val="1"/>
                                    <m:mcJc m:val="center"/>
                                  </m:mcPr>
                                </m:mc>
                              </m:mcs>
                              <m:ctrlPr>
                                <a:rPr lang="it-IT" sz="2400" b="0" i="1" smtClean="0">
                                  <a:solidFill>
                                    <a:srgbClr val="000000"/>
                                  </a:solidFill>
                                  <a:latin typeface="Cambria Math" panose="02040503050406030204" pitchFamily="18" charset="0"/>
                                </a:rPr>
                              </m:ctrlPr>
                            </m:mPr>
                            <m:mr>
                              <m:e>
                                <m:eqArr>
                                  <m:eqArrPr>
                                    <m:ctrlPr>
                                      <a:rPr lang="it-IT" sz="3100" b="0" i="1" dirty="0" smtClean="0">
                                        <a:solidFill>
                                          <a:srgbClr val="000000"/>
                                        </a:solidFill>
                                        <a:latin typeface="Cambria Math" panose="02040503050406030204" pitchFamily="18" charset="0"/>
                                      </a:rPr>
                                    </m:ctrlPr>
                                  </m:eqArrPr>
                                  <m:e>
                                    <m:acc>
                                      <m:accPr>
                                        <m:chr m:val="̇"/>
                                        <m:ctrlPr>
                                          <a:rPr lang="it-IT" sz="3100" b="0" i="1" dirty="0" smtClean="0">
                                            <a:solidFill>
                                              <a:srgbClr val="000000"/>
                                            </a:solidFill>
                                            <a:latin typeface="Cambria Math" panose="02040503050406030204" pitchFamily="18" charset="0"/>
                                          </a:rPr>
                                        </m:ctrlPr>
                                      </m:accPr>
                                      <m:e>
                                        <m:sSub>
                                          <m:sSubPr>
                                            <m:ctrlPr>
                                              <a:rPr lang="it-IT" sz="3100" b="0" i="1" dirty="0" smtClean="0">
                                                <a:solidFill>
                                                  <a:srgbClr val="000000"/>
                                                </a:solidFill>
                                                <a:latin typeface="Cambria Math" panose="02040503050406030204" pitchFamily="18" charset="0"/>
                                              </a:rPr>
                                            </m:ctrlPr>
                                          </m:sSubPr>
                                          <m:e>
                                            <m:r>
                                              <a:rPr lang="it-IT" sz="3100" b="0" i="1" dirty="0" smtClean="0">
                                                <a:solidFill>
                                                  <a:srgbClr val="000000"/>
                                                </a:solidFill>
                                                <a:latin typeface="Cambria Math" panose="02040503050406030204" pitchFamily="18" charset="0"/>
                                              </a:rPr>
                                              <m:t>𝑥</m:t>
                                            </m:r>
                                          </m:e>
                                          <m:sub>
                                            <m:r>
                                              <a:rPr lang="it-IT" sz="3100" b="0" i="1" dirty="0" smtClean="0">
                                                <a:solidFill>
                                                  <a:srgbClr val="000000"/>
                                                </a:solidFill>
                                                <a:latin typeface="Cambria Math" panose="02040503050406030204" pitchFamily="18" charset="0"/>
                                              </a:rPr>
                                              <m:t>1</m:t>
                                            </m:r>
                                          </m:sub>
                                        </m:sSub>
                                      </m:e>
                                    </m:acc>
                                    <m:r>
                                      <a:rPr lang="it-IT" sz="2400" b="0" i="1" smtClean="0">
                                        <a:solidFill>
                                          <a:srgbClr val="000000"/>
                                        </a:solidFill>
                                        <a:latin typeface="Cambria Math" panose="02040503050406030204" pitchFamily="18" charset="0"/>
                                      </a:rPr>
                                      <m:t>=</m:t>
                                    </m:r>
                                    <m:f>
                                      <m:fPr>
                                        <m:ctrlPr>
                                          <a:rPr lang="it-IT" sz="2400" b="0" i="1" smtClean="0">
                                            <a:solidFill>
                                              <a:srgbClr val="000000"/>
                                            </a:solidFill>
                                            <a:latin typeface="Cambria Math" panose="02040503050406030204" pitchFamily="18" charset="0"/>
                                          </a:rPr>
                                        </m:ctrlPr>
                                      </m:fPr>
                                      <m:num>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𝑢</m:t>
                                            </m:r>
                                          </m:e>
                                          <m:sub>
                                            <m:r>
                                              <a:rPr lang="it-IT" sz="2400" b="0" i="1" smtClean="0">
                                                <a:solidFill>
                                                  <a:srgbClr val="000000"/>
                                                </a:solidFill>
                                                <a:latin typeface="Cambria Math" panose="02040503050406030204" pitchFamily="18" charset="0"/>
                                              </a:rPr>
                                              <m:t>1</m:t>
                                            </m:r>
                                          </m:sub>
                                        </m:sSub>
                                      </m:num>
                                      <m:den>
                                        <m:r>
                                          <a:rPr lang="it-IT" sz="2400" b="0" i="1" smtClean="0">
                                            <a:solidFill>
                                              <a:srgbClr val="000000"/>
                                            </a:solidFill>
                                            <a:latin typeface="Cambria Math" panose="02040503050406030204" pitchFamily="18" charset="0"/>
                                          </a:rPr>
                                          <m:t>𝑐</m:t>
                                        </m:r>
                                      </m:den>
                                    </m:f>
                                    <m:r>
                                      <a:rPr lang="it-IT" sz="2400" b="0" i="1" smtClean="0">
                                        <a:solidFill>
                                          <a:srgbClr val="000000"/>
                                        </a:solidFill>
                                        <a:latin typeface="Cambria Math" panose="02040503050406030204" pitchFamily="18" charset="0"/>
                                      </a:rPr>
                                      <m:t>−</m:t>
                                    </m:r>
                                    <m:f>
                                      <m:fPr>
                                        <m:ctrlPr>
                                          <a:rPr lang="it-IT" sz="2400" b="0" i="1" smtClean="0">
                                            <a:solidFill>
                                              <a:srgbClr val="000000"/>
                                            </a:solidFill>
                                            <a:latin typeface="Cambria Math" panose="02040503050406030204" pitchFamily="18" charset="0"/>
                                          </a:rPr>
                                        </m:ctrlPr>
                                      </m:fPr>
                                      <m:num>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𝑘</m:t>
                                            </m:r>
                                          </m:e>
                                          <m:sub>
                                            <m:r>
                                              <a:rPr lang="it-IT" sz="2400" b="0" i="1" smtClean="0">
                                                <a:solidFill>
                                                  <a:srgbClr val="000000"/>
                                                </a:solidFill>
                                                <a:latin typeface="Cambria Math" panose="02040503050406030204" pitchFamily="18" charset="0"/>
                                              </a:rPr>
                                              <m:t>𝑇</m:t>
                                            </m:r>
                                          </m:sub>
                                        </m:sSub>
                                      </m:num>
                                      <m:den>
                                        <m:r>
                                          <a:rPr lang="it-IT" sz="2400" b="0" i="1" smtClean="0">
                                            <a:solidFill>
                                              <a:srgbClr val="000000"/>
                                            </a:solidFill>
                                            <a:latin typeface="Cambria Math" panose="02040503050406030204" pitchFamily="18" charset="0"/>
                                          </a:rPr>
                                          <m:t>𝑐</m:t>
                                        </m:r>
                                      </m:den>
                                    </m:f>
                                    <m:d>
                                      <m:dPr>
                                        <m:ctrlPr>
                                          <a:rPr lang="it-IT" sz="2400" b="0" i="1" smtClean="0">
                                            <a:solidFill>
                                              <a:srgbClr val="000000"/>
                                            </a:solidFill>
                                            <a:latin typeface="Cambria Math" panose="02040503050406030204" pitchFamily="18" charset="0"/>
                                          </a:rPr>
                                        </m:ctrlPr>
                                      </m:d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1</m:t>
                                            </m:r>
                                          </m:sub>
                                        </m:sSub>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𝑇</m:t>
                                        </m:r>
                                      </m:e>
                                    </m:d>
                                  </m:e>
                                  <m:e>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2</m:t>
                                            </m:r>
                                          </m:sub>
                                        </m:sSub>
                                      </m:e>
                                    </m:acc>
                                    <m:r>
                                      <a:rPr lang="it-IT" sz="3100" b="0" i="1" dirty="0" smtClean="0">
                                        <a:solidFill>
                                          <a:srgbClr val="000000"/>
                                        </a:solidFill>
                                        <a:latin typeface="Cambria Math" panose="02040503050406030204" pitchFamily="18" charset="0"/>
                                      </a:rPr>
                                      <m:t>=</m:t>
                                    </m:r>
                                    <m:sSub>
                                      <m:sSubPr>
                                        <m:ctrlPr>
                                          <a:rPr lang="it-IT" sz="3100" b="0" i="1" dirty="0" smtClean="0">
                                            <a:solidFill>
                                              <a:srgbClr val="000000"/>
                                            </a:solidFill>
                                            <a:latin typeface="Cambria Math" panose="02040503050406030204" pitchFamily="18" charset="0"/>
                                          </a:rPr>
                                        </m:ctrlPr>
                                      </m:sSubPr>
                                      <m:e>
                                        <m:r>
                                          <a:rPr lang="it-IT" sz="3100" b="0" i="1" dirty="0" smtClean="0">
                                            <a:solidFill>
                                              <a:srgbClr val="000000"/>
                                            </a:solidFill>
                                            <a:latin typeface="Cambria Math" panose="02040503050406030204" pitchFamily="18" charset="0"/>
                                          </a:rPr>
                                          <m:t>𝑥</m:t>
                                        </m:r>
                                      </m:e>
                                      <m:sub>
                                        <m:r>
                                          <a:rPr lang="it-IT" sz="3100" b="0" i="1" dirty="0" smtClean="0">
                                            <a:solidFill>
                                              <a:srgbClr val="000000"/>
                                            </a:solidFill>
                                            <a:latin typeface="Cambria Math" panose="02040503050406030204" pitchFamily="18" charset="0"/>
                                          </a:rPr>
                                          <m:t>3</m:t>
                                        </m:r>
                                      </m:sub>
                                    </m:sSub>
                                  </m:e>
                                </m:eqArr>
                              </m:e>
                            </m:mr>
                            <m:mr>
                              <m:e>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3</m:t>
                                        </m:r>
                                      </m:sub>
                                    </m:sSub>
                                  </m:e>
                                </m:acc>
                                <m:r>
                                  <a:rPr lang="it-IT" sz="2400" b="0" i="1" smtClean="0">
                                    <a:solidFill>
                                      <a:srgbClr val="000000"/>
                                    </a:solidFill>
                                    <a:latin typeface="Cambria Math" panose="02040503050406030204" pitchFamily="18" charset="0"/>
                                  </a:rPr>
                                  <m:t>=</m:t>
                                </m:r>
                                <m:f>
                                  <m:fPr>
                                    <m:ctrlPr>
                                      <a:rPr lang="it-IT" sz="2400" b="0" i="1" smtClean="0">
                                        <a:solidFill>
                                          <a:srgbClr val="000000"/>
                                        </a:solidFill>
                                        <a:latin typeface="Cambria Math" panose="02040503050406030204" pitchFamily="18" charset="0"/>
                                      </a:rPr>
                                    </m:ctrlPr>
                                  </m:fPr>
                                  <m:num>
                                    <m:r>
                                      <a:rPr lang="it-IT" sz="2400" i="1">
                                        <a:solidFill>
                                          <a:srgbClr val="000000"/>
                                        </a:solidFill>
                                        <a:latin typeface="Cambria Math" panose="02040503050406030204" pitchFamily="18" charset="0"/>
                                      </a:rPr>
                                      <m:t>𝜌</m:t>
                                    </m:r>
                                    <m:r>
                                      <a:rPr lang="it-IT" sz="2400" i="1">
                                        <a:solidFill>
                                          <a:srgbClr val="000000"/>
                                        </a:solidFill>
                                        <a:latin typeface="Cambria Math" panose="02040503050406030204" pitchFamily="18" charset="0"/>
                                      </a:rPr>
                                      <m:t>𝑉𝑔</m:t>
                                    </m:r>
                                    <m:r>
                                      <a:rPr lang="it-IT" sz="2400" i="1">
                                        <a:solidFill>
                                          <a:srgbClr val="000000"/>
                                        </a:solidFill>
                                        <a:latin typeface="Cambria Math" panose="02040503050406030204" pitchFamily="18" charset="0"/>
                                      </a:rPr>
                                      <m:t>+</m:t>
                                    </m:r>
                                    <m:r>
                                      <a:rPr lang="it-IT" sz="2400" i="1">
                                        <a:solidFill>
                                          <a:srgbClr val="000000"/>
                                        </a:solidFill>
                                        <a:latin typeface="Cambria Math" panose="02040503050406030204" pitchFamily="18" charset="0"/>
                                      </a:rPr>
                                      <m:t>𝜌</m:t>
                                    </m:r>
                                    <m:r>
                                      <a:rPr lang="it-IT" sz="2400" i="1">
                                        <a:solidFill>
                                          <a:srgbClr val="000000"/>
                                        </a:solidFill>
                                        <a:latin typeface="Cambria Math" panose="02040503050406030204" pitchFamily="18" charset="0"/>
                                      </a:rPr>
                                      <m:t>𝑇𝑉</m:t>
                                    </m:r>
                                    <m:f>
                                      <m:fPr>
                                        <m:ctrlPr>
                                          <a:rPr lang="it-IT" sz="2400" i="1">
                                            <a:solidFill>
                                              <a:srgbClr val="000000"/>
                                            </a:solidFill>
                                            <a:latin typeface="Cambria Math" panose="02040503050406030204" pitchFamily="18" charset="0"/>
                                          </a:rPr>
                                        </m:ctrlPr>
                                      </m:fPr>
                                      <m:num>
                                        <m:acc>
                                          <m:accPr>
                                            <m:chr m:val="̇"/>
                                            <m:ctrlPr>
                                              <a:rPr lang="it-IT" sz="2400" i="1">
                                                <a:solidFill>
                                                  <a:srgbClr val="000000"/>
                                                </a:solidFill>
                                                <a:latin typeface="Cambria Math" panose="02040503050406030204" pitchFamily="18" charset="0"/>
                                              </a:rPr>
                                            </m:ctrlPr>
                                          </m:accPr>
                                          <m:e>
                                            <m:sSub>
                                              <m:sSubPr>
                                                <m:ctrlPr>
                                                  <a:rPr lang="it-IT" sz="2400" i="1">
                                                    <a:solidFill>
                                                      <a:srgbClr val="000000"/>
                                                    </a:solidFill>
                                                    <a:latin typeface="Cambria Math" panose="02040503050406030204" pitchFamily="18" charset="0"/>
                                                  </a:rPr>
                                                </m:ctrlPr>
                                              </m:sSubPr>
                                              <m:e>
                                                <m:r>
                                                  <a:rPr lang="it-IT" sz="2400" i="1">
                                                    <a:solidFill>
                                                      <a:srgbClr val="000000"/>
                                                    </a:solidFill>
                                                    <a:latin typeface="Cambria Math" panose="02040503050406030204" pitchFamily="18" charset="0"/>
                                                  </a:rPr>
                                                  <m:t>𝑥</m:t>
                                                </m:r>
                                              </m:e>
                                              <m:sub>
                                                <m:r>
                                                  <a:rPr lang="it-IT" sz="2400" i="1">
                                                    <a:solidFill>
                                                      <a:srgbClr val="000000"/>
                                                    </a:solidFill>
                                                    <a:latin typeface="Cambria Math" panose="02040503050406030204" pitchFamily="18" charset="0"/>
                                                  </a:rPr>
                                                  <m:t>1</m:t>
                                                </m:r>
                                              </m:sub>
                                            </m:sSub>
                                          </m:e>
                                        </m:acc>
                                      </m:num>
                                      <m:den>
                                        <m:sSubSup>
                                          <m:sSubSupPr>
                                            <m:ctrlPr>
                                              <a:rPr lang="it-IT" sz="2400" i="1">
                                                <a:solidFill>
                                                  <a:srgbClr val="000000"/>
                                                </a:solidFill>
                                                <a:latin typeface="Cambria Math" panose="02040503050406030204" pitchFamily="18" charset="0"/>
                                              </a:rPr>
                                            </m:ctrlPr>
                                          </m:sSubSupPr>
                                          <m:e>
                                            <m:r>
                                              <a:rPr lang="it-IT" sz="2400" i="1">
                                                <a:solidFill>
                                                  <a:srgbClr val="000000"/>
                                                </a:solidFill>
                                                <a:latin typeface="Cambria Math" panose="02040503050406030204" pitchFamily="18" charset="0"/>
                                              </a:rPr>
                                              <m:t>𝑥</m:t>
                                            </m:r>
                                          </m:e>
                                          <m:sub>
                                            <m:r>
                                              <a:rPr lang="it-IT" sz="2400" i="1">
                                                <a:solidFill>
                                                  <a:srgbClr val="000000"/>
                                                </a:solidFill>
                                                <a:latin typeface="Cambria Math" panose="02040503050406030204" pitchFamily="18" charset="0"/>
                                              </a:rPr>
                                              <m:t>1</m:t>
                                            </m:r>
                                          </m:sub>
                                          <m:sup>
                                            <m:r>
                                              <a:rPr lang="it-IT" sz="2400" i="1">
                                                <a:solidFill>
                                                  <a:srgbClr val="000000"/>
                                                </a:solidFill>
                                                <a:latin typeface="Cambria Math" panose="02040503050406030204" pitchFamily="18" charset="0"/>
                                              </a:rPr>
                                              <m:t>2</m:t>
                                            </m:r>
                                          </m:sup>
                                        </m:sSubSup>
                                      </m:den>
                                    </m:f>
                                    <m:r>
                                      <a:rPr lang="it-IT" sz="2400" i="1">
                                        <a:solidFill>
                                          <a:srgbClr val="000000"/>
                                        </a:solidFill>
                                        <a:latin typeface="Cambria Math" panose="02040503050406030204" pitchFamily="18" charset="0"/>
                                      </a:rPr>
                                      <m:t> </m:t>
                                    </m:r>
                                    <m:sSub>
                                      <m:sSubPr>
                                        <m:ctrlPr>
                                          <a:rPr lang="it-IT" sz="2400" i="1">
                                            <a:solidFill>
                                              <a:srgbClr val="000000"/>
                                            </a:solidFill>
                                            <a:latin typeface="Cambria Math" panose="02040503050406030204" pitchFamily="18" charset="0"/>
                                          </a:rPr>
                                        </m:ctrlPr>
                                      </m:sSubPr>
                                      <m:e>
                                        <m:r>
                                          <a:rPr lang="it-IT" sz="2400" i="1">
                                            <a:solidFill>
                                              <a:srgbClr val="000000"/>
                                            </a:solidFill>
                                            <a:latin typeface="Cambria Math" panose="02040503050406030204" pitchFamily="18" charset="0"/>
                                          </a:rPr>
                                          <m:t>𝑥</m:t>
                                        </m:r>
                                      </m:e>
                                      <m:sub>
                                        <m:r>
                                          <a:rPr lang="it-IT" sz="2400" i="1">
                                            <a:solidFill>
                                              <a:srgbClr val="000000"/>
                                            </a:solidFill>
                                            <a:latin typeface="Cambria Math" panose="02040503050406030204" pitchFamily="18" charset="0"/>
                                          </a:rPr>
                                          <m:t>3</m:t>
                                        </m:r>
                                      </m:sub>
                                    </m:sSub>
                                    <m:r>
                                      <a:rPr lang="it-IT" sz="2400" i="1">
                                        <a:solidFill>
                                          <a:srgbClr val="000000"/>
                                        </a:solidFill>
                                        <a:latin typeface="Cambria Math" panose="02040503050406030204" pitchFamily="18" charset="0"/>
                                      </a:rPr>
                                      <m:t>−</m:t>
                                    </m:r>
                                    <m:r>
                                      <a:rPr lang="it-IT" sz="2400" i="1">
                                        <a:solidFill>
                                          <a:srgbClr val="000000"/>
                                        </a:solidFill>
                                        <a:latin typeface="Cambria Math" panose="02040503050406030204" pitchFamily="18" charset="0"/>
                                      </a:rPr>
                                      <m:t>𝑚𝑔</m:t>
                                    </m:r>
                                    <m:r>
                                      <a:rPr lang="it-IT" sz="2400" i="1">
                                        <a:solidFill>
                                          <a:srgbClr val="000000"/>
                                        </a:solidFill>
                                        <a:latin typeface="Cambria Math" panose="02040503050406030204" pitchFamily="18" charset="0"/>
                                      </a:rPr>
                                      <m:t>−</m:t>
                                    </m:r>
                                    <m:f>
                                      <m:fPr>
                                        <m:ctrlPr>
                                          <a:rPr lang="it-IT" sz="2400" i="1">
                                            <a:solidFill>
                                              <a:srgbClr val="000000"/>
                                            </a:solidFill>
                                            <a:latin typeface="Cambria Math" panose="02040503050406030204" pitchFamily="18" charset="0"/>
                                          </a:rPr>
                                        </m:ctrlPr>
                                      </m:fPr>
                                      <m:num>
                                        <m:r>
                                          <a:rPr lang="it-IT" sz="2400" i="1">
                                            <a:solidFill>
                                              <a:srgbClr val="000000"/>
                                            </a:solidFill>
                                            <a:latin typeface="Cambria Math" panose="02040503050406030204" pitchFamily="18" charset="0"/>
                                          </a:rPr>
                                          <m:t>1</m:t>
                                        </m:r>
                                      </m:num>
                                      <m:den>
                                        <m:r>
                                          <a:rPr lang="it-IT" sz="2400" i="1">
                                            <a:solidFill>
                                              <a:srgbClr val="000000"/>
                                            </a:solidFill>
                                            <a:latin typeface="Cambria Math" panose="02040503050406030204" pitchFamily="18" charset="0"/>
                                          </a:rPr>
                                          <m:t>2</m:t>
                                        </m:r>
                                      </m:den>
                                    </m:f>
                                    <m:sSub>
                                      <m:sSubPr>
                                        <m:ctrlPr>
                                          <a:rPr lang="it-IT" sz="2400" i="1">
                                            <a:solidFill>
                                              <a:srgbClr val="000000"/>
                                            </a:solidFill>
                                            <a:latin typeface="Cambria Math" panose="02040503050406030204" pitchFamily="18" charset="0"/>
                                          </a:rPr>
                                        </m:ctrlPr>
                                      </m:sSubPr>
                                      <m:e>
                                        <m:r>
                                          <a:rPr lang="it-IT" sz="2400" i="1">
                                            <a:solidFill>
                                              <a:srgbClr val="000000"/>
                                            </a:solidFill>
                                            <a:latin typeface="Cambria Math" panose="02040503050406030204" pitchFamily="18" charset="0"/>
                                          </a:rPr>
                                          <m:t>𝐶</m:t>
                                        </m:r>
                                      </m:e>
                                      <m:sub>
                                        <m:r>
                                          <a:rPr lang="it-IT" sz="2400" i="1">
                                            <a:solidFill>
                                              <a:srgbClr val="000000"/>
                                            </a:solidFill>
                                            <a:latin typeface="Cambria Math" panose="02040503050406030204" pitchFamily="18" charset="0"/>
                                          </a:rPr>
                                          <m:t>𝑧</m:t>
                                        </m:r>
                                      </m:sub>
                                    </m:sSub>
                                    <m:sSub>
                                      <m:sSubPr>
                                        <m:ctrlPr>
                                          <a:rPr lang="it-IT" sz="2400" i="1">
                                            <a:solidFill>
                                              <a:srgbClr val="000000"/>
                                            </a:solidFill>
                                            <a:latin typeface="Cambria Math" panose="02040503050406030204" pitchFamily="18" charset="0"/>
                                          </a:rPr>
                                        </m:ctrlPr>
                                      </m:sSubPr>
                                      <m:e>
                                        <m:r>
                                          <a:rPr lang="it-IT" sz="2400" i="1">
                                            <a:solidFill>
                                              <a:srgbClr val="000000"/>
                                            </a:solidFill>
                                            <a:latin typeface="Cambria Math" panose="02040503050406030204" pitchFamily="18" charset="0"/>
                                          </a:rPr>
                                          <m:t>𝑆</m:t>
                                        </m:r>
                                      </m:e>
                                      <m:sub>
                                        <m:r>
                                          <a:rPr lang="it-IT" sz="2400" i="1">
                                            <a:solidFill>
                                              <a:srgbClr val="000000"/>
                                            </a:solidFill>
                                            <a:latin typeface="Cambria Math" panose="02040503050406030204" pitchFamily="18" charset="0"/>
                                          </a:rPr>
                                          <m:t>𝑧</m:t>
                                        </m:r>
                                      </m:sub>
                                    </m:sSub>
                                    <m:r>
                                      <a:rPr lang="it-IT" sz="2400" i="1">
                                        <a:solidFill>
                                          <a:srgbClr val="000000"/>
                                        </a:solidFill>
                                        <a:latin typeface="Cambria Math" panose="02040503050406030204" pitchFamily="18" charset="0"/>
                                      </a:rPr>
                                      <m:t>𝜌</m:t>
                                    </m:r>
                                    <m:sSubSup>
                                      <m:sSubSupPr>
                                        <m:ctrlPr>
                                          <a:rPr lang="it-IT" sz="2400" i="1">
                                            <a:solidFill>
                                              <a:srgbClr val="000000"/>
                                            </a:solidFill>
                                            <a:latin typeface="Cambria Math" panose="02040503050406030204" pitchFamily="18" charset="0"/>
                                          </a:rPr>
                                        </m:ctrlPr>
                                      </m:sSubSupPr>
                                      <m:e>
                                        <m:r>
                                          <a:rPr lang="it-IT" sz="2400" i="1">
                                            <a:solidFill>
                                              <a:srgbClr val="000000"/>
                                            </a:solidFill>
                                            <a:latin typeface="Cambria Math" panose="02040503050406030204" pitchFamily="18" charset="0"/>
                                          </a:rPr>
                                          <m:t>𝑥</m:t>
                                        </m:r>
                                      </m:e>
                                      <m:sub>
                                        <m:r>
                                          <a:rPr lang="it-IT" sz="2400" i="1">
                                            <a:solidFill>
                                              <a:srgbClr val="000000"/>
                                            </a:solidFill>
                                            <a:latin typeface="Cambria Math" panose="02040503050406030204" pitchFamily="18" charset="0"/>
                                          </a:rPr>
                                          <m:t>3</m:t>
                                        </m:r>
                                      </m:sub>
                                      <m:sup>
                                        <m:r>
                                          <a:rPr lang="it-IT" sz="2400" i="1">
                                            <a:solidFill>
                                              <a:srgbClr val="000000"/>
                                            </a:solidFill>
                                            <a:latin typeface="Cambria Math" panose="02040503050406030204" pitchFamily="18" charset="0"/>
                                          </a:rPr>
                                          <m:t>2</m:t>
                                        </m:r>
                                      </m:sup>
                                    </m:sSubSup>
                                    <m:r>
                                      <a:rPr lang="it-IT" sz="2400" i="1">
                                        <a:solidFill>
                                          <a:srgbClr val="000000"/>
                                        </a:solidFill>
                                        <a:latin typeface="Cambria Math" panose="02040503050406030204" pitchFamily="18" charset="0"/>
                                      </a:rPr>
                                      <m:t>−</m:t>
                                    </m:r>
                                    <m:sSub>
                                      <m:sSubPr>
                                        <m:ctrlPr>
                                          <a:rPr lang="it-IT" sz="2400" i="1">
                                            <a:solidFill>
                                              <a:srgbClr val="000000"/>
                                            </a:solidFill>
                                            <a:latin typeface="Cambria Math" panose="02040503050406030204" pitchFamily="18" charset="0"/>
                                          </a:rPr>
                                        </m:ctrlPr>
                                      </m:sSubPr>
                                      <m:e>
                                        <m:r>
                                          <a:rPr lang="it-IT" sz="2400" i="1">
                                            <a:solidFill>
                                              <a:srgbClr val="000000"/>
                                            </a:solidFill>
                                            <a:latin typeface="Cambria Math" panose="02040503050406030204" pitchFamily="18" charset="0"/>
                                          </a:rPr>
                                          <m:t>𝑢</m:t>
                                        </m:r>
                                      </m:e>
                                      <m:sub>
                                        <m:r>
                                          <a:rPr lang="it-IT" sz="2400" i="1">
                                            <a:solidFill>
                                              <a:srgbClr val="000000"/>
                                            </a:solidFill>
                                            <a:latin typeface="Cambria Math" panose="02040503050406030204" pitchFamily="18" charset="0"/>
                                          </a:rPr>
                                          <m:t>2</m:t>
                                        </m:r>
                                      </m:sub>
                                    </m:sSub>
                                  </m:num>
                                  <m:den>
                                    <m:r>
                                      <a:rPr lang="it-IT" sz="2400" b="0" i="1" smtClean="0">
                                        <a:solidFill>
                                          <a:srgbClr val="000000"/>
                                        </a:solidFill>
                                        <a:latin typeface="Cambria Math" panose="02040503050406030204" pitchFamily="18" charset="0"/>
                                      </a:rPr>
                                      <m:t>𝑚</m:t>
                                    </m:r>
                                  </m:den>
                                </m:f>
                              </m:e>
                            </m:mr>
                          </m:m>
                        </m:e>
                      </m:d>
                    </m:oMath>
                  </m:oMathPara>
                </a14:m>
                <a:endParaRPr lang="it-IT" sz="2400" b="0" dirty="0">
                  <a:solidFill>
                    <a:srgbClr val="000000"/>
                  </a:solidFill>
                </a:endParaRPr>
              </a:p>
            </p:txBody>
          </p:sp>
        </mc:Choice>
        <mc:Fallback xmlns="">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6172200" y="804672"/>
                <a:ext cx="5221224" cy="5230368"/>
              </a:xfrm>
              <a:blipFill>
                <a:blip r:embed="rId3"/>
                <a:stretch>
                  <a:fillRect l="-1869"/>
                </a:stretch>
              </a:blipFill>
            </p:spPr>
            <p:txBody>
              <a:bodyPr/>
              <a:lstStyle/>
              <a:p>
                <a:r>
                  <a:rPr lang="it-IT">
                    <a:noFill/>
                  </a:rPr>
                  <a:t> </a:t>
                </a:r>
              </a:p>
            </p:txBody>
          </p:sp>
        </mc:Fallback>
      </mc:AlternateContent>
    </p:spTree>
    <p:extLst>
      <p:ext uri="{BB962C8B-B14F-4D97-AF65-F5344CB8AC3E}">
        <p14:creationId xmlns:p14="http://schemas.microsoft.com/office/powerpoint/2010/main" val="11020715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Equilibri</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fontScale="92500"/>
              </a:bodyPr>
              <a:lstStyle/>
              <a:p>
                <a:pPr marL="0" indent="0">
                  <a:buNone/>
                </a:pPr>
                <a:r>
                  <a:rPr lang="it-IT" sz="2400" dirty="0">
                    <a:solidFill>
                      <a:srgbClr val="000000"/>
                    </a:solidFill>
                  </a:rPr>
                  <a:t>In assenza di disturbo si vuole calcolare le posizioni di equilibrio. Si ha quindi che ponendo </a:t>
                </a:r>
                <a14:m>
                  <m:oMath xmlns:m="http://schemas.openxmlformats.org/officeDocument/2006/math">
                    <m:acc>
                      <m:accPr>
                        <m:chr m:val="̇"/>
                        <m:ctrlPr>
                          <a:rPr lang="it-IT" sz="2400" b="1" i="1" smtClean="0">
                            <a:solidFill>
                              <a:srgbClr val="000000"/>
                            </a:solidFill>
                            <a:latin typeface="Cambria Math" panose="02040503050406030204" pitchFamily="18" charset="0"/>
                          </a:rPr>
                        </m:ctrlPr>
                      </m:accPr>
                      <m:e>
                        <m:r>
                          <a:rPr lang="it-IT" sz="2400" b="1" i="1" smtClean="0">
                            <a:solidFill>
                              <a:srgbClr val="000000"/>
                            </a:solidFill>
                            <a:latin typeface="Cambria Math" panose="02040503050406030204" pitchFamily="18" charset="0"/>
                          </a:rPr>
                          <m:t>𝒙</m:t>
                        </m:r>
                      </m:e>
                    </m:acc>
                    <m:r>
                      <a:rPr lang="it-IT" sz="2400" i="1">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0</m:t>
                    </m:r>
                  </m:oMath>
                </a14:m>
                <a:r>
                  <a:rPr lang="it-IT" sz="2400" dirty="0">
                    <a:solidFill>
                      <a:srgbClr val="000000"/>
                    </a:solidFill>
                  </a:rPr>
                  <a:t> e avendo </a:t>
                </a:r>
                <a14:m>
                  <m:oMath xmlns:m="http://schemas.openxmlformats.org/officeDocument/2006/math">
                    <m:acc>
                      <m:accPr>
                        <m:chr m:val="̅"/>
                        <m:ctrlPr>
                          <a:rPr lang="it-IT" sz="2400" i="1">
                            <a:solidFill>
                              <a:srgbClr val="000000"/>
                            </a:solidFill>
                            <a:latin typeface="Cambria Math" panose="02040503050406030204" pitchFamily="18" charset="0"/>
                          </a:rPr>
                        </m:ctrlPr>
                      </m:accPr>
                      <m:e>
                        <m:sSub>
                          <m:sSubPr>
                            <m:ctrlPr>
                              <a:rPr lang="it-IT" sz="2400" i="1">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2</m:t>
                            </m:r>
                          </m:sub>
                        </m:sSub>
                      </m:e>
                    </m:acc>
                  </m:oMath>
                </a14:m>
                <a:r>
                  <a:rPr lang="it-IT" sz="2400" dirty="0">
                    <a:solidFill>
                      <a:srgbClr val="000000"/>
                    </a:solidFill>
                  </a:rPr>
                  <a:t>= </a:t>
                </a:r>
                <a14:m>
                  <m:oMath xmlns:m="http://schemas.openxmlformats.org/officeDocument/2006/math">
                    <m:acc>
                      <m:accPr>
                        <m:chr m:val="̅"/>
                        <m:ctrlPr>
                          <a:rPr lang="it-IT" sz="2400" i="1">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𝑧</m:t>
                        </m:r>
                      </m:e>
                    </m:acc>
                  </m:oMath>
                </a14:m>
                <a:r>
                  <a:rPr lang="it-IT" sz="2400" dirty="0">
                    <a:solidFill>
                      <a:srgbClr val="000000"/>
                    </a:solidFill>
                  </a:rPr>
                  <a:t> come quota di interesse</a:t>
                </a:r>
              </a:p>
              <a:p>
                <a:pPr marL="0" indent="0">
                  <a:buNone/>
                </a:pPr>
                <a:endParaRPr lang="it-IT" sz="2400" i="1" dirty="0">
                  <a:solidFill>
                    <a:srgbClr val="00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it-IT" sz="2400" b="0" i="1" smtClean="0">
                              <a:solidFill>
                                <a:srgbClr val="000000"/>
                              </a:solidFill>
                              <a:latin typeface="Cambria Math" panose="02040503050406030204" pitchFamily="18" charset="0"/>
                            </a:rPr>
                          </m:ctrlPr>
                        </m:dPr>
                        <m:e>
                          <m:m>
                            <m:mPr>
                              <m:plcHide m:val="on"/>
                              <m:mcs>
                                <m:mc>
                                  <m:mcPr>
                                    <m:count m:val="1"/>
                                    <m:mcJc m:val="center"/>
                                  </m:mcPr>
                                </m:mc>
                              </m:mcs>
                              <m:ctrlPr>
                                <a:rPr lang="it-IT" sz="2400" b="0" i="1" smtClean="0">
                                  <a:solidFill>
                                    <a:srgbClr val="000000"/>
                                  </a:solidFill>
                                  <a:latin typeface="Cambria Math" panose="02040503050406030204" pitchFamily="18" charset="0"/>
                                </a:rPr>
                              </m:ctrlPr>
                            </m:mPr>
                            <m:mr>
                              <m:e>
                                <m:eqArr>
                                  <m:eqArrPr>
                                    <m:ctrlPr>
                                      <a:rPr lang="it-IT" sz="2400" b="0" i="1" dirty="0" smtClean="0">
                                        <a:solidFill>
                                          <a:srgbClr val="000000"/>
                                        </a:solidFill>
                                        <a:latin typeface="Cambria Math" panose="02040503050406030204" pitchFamily="18" charset="0"/>
                                      </a:rPr>
                                    </m:ctrlPr>
                                  </m:eqArrPr>
                                  <m:e>
                                    <m:acc>
                                      <m:accPr>
                                        <m:chr m:val="̅"/>
                                        <m:ctrlPr>
                                          <a:rPr lang="it-IT" sz="2400" b="0" i="1" dirty="0" smtClean="0">
                                            <a:solidFill>
                                              <a:srgbClr val="000000"/>
                                            </a:solidFill>
                                            <a:latin typeface="Cambria Math" panose="02040503050406030204" pitchFamily="18" charset="0"/>
                                          </a:rPr>
                                        </m:ctrlPr>
                                      </m:accPr>
                                      <m:e>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𝑢</m:t>
                                            </m:r>
                                          </m:e>
                                          <m:sub>
                                            <m:r>
                                              <a:rPr lang="it-IT" sz="2400" b="0" i="1" dirty="0" smtClean="0">
                                                <a:solidFill>
                                                  <a:srgbClr val="000000"/>
                                                </a:solidFill>
                                                <a:latin typeface="Cambria Math" panose="02040503050406030204" pitchFamily="18" charset="0"/>
                                              </a:rPr>
                                              <m:t>1</m:t>
                                            </m:r>
                                          </m:sub>
                                        </m:sSub>
                                      </m:e>
                                    </m:acc>
                                    <m:r>
                                      <a:rPr lang="it-IT" sz="2400" b="0" i="1" smtClean="0">
                                        <a:solidFill>
                                          <a:srgbClr val="000000"/>
                                        </a:solidFill>
                                        <a:latin typeface="Cambria Math" panose="02040503050406030204" pitchFamily="18" charset="0"/>
                                      </a:rPr>
                                      <m:t>=</m:t>
                                    </m:r>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𝑘</m:t>
                                        </m:r>
                                      </m:e>
                                      <m:sub>
                                        <m:r>
                                          <a:rPr lang="it-IT" sz="2400" b="0" i="1" smtClean="0">
                                            <a:solidFill>
                                              <a:srgbClr val="000000"/>
                                            </a:solidFill>
                                            <a:latin typeface="Cambria Math" panose="02040503050406030204" pitchFamily="18" charset="0"/>
                                          </a:rPr>
                                          <m:t>𝑇</m:t>
                                        </m:r>
                                      </m:sub>
                                    </m:sSub>
                                    <m:d>
                                      <m:dPr>
                                        <m:ctrlPr>
                                          <a:rPr lang="it-IT" sz="2400" b="0" i="1" smtClean="0">
                                            <a:solidFill>
                                              <a:srgbClr val="000000"/>
                                            </a:solidFill>
                                            <a:latin typeface="Cambria Math" panose="02040503050406030204" pitchFamily="18" charset="0"/>
                                          </a:rPr>
                                        </m:ctrlPr>
                                      </m:dPr>
                                      <m:e>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1</m:t>
                                                </m:r>
                                              </m:sub>
                                            </m:sSub>
                                          </m:e>
                                        </m:acc>
                                        <m:r>
                                          <a:rPr lang="it-IT" sz="2400" b="0" i="1" smtClean="0">
                                            <a:solidFill>
                                              <a:srgbClr val="000000"/>
                                            </a:solidFill>
                                            <a:latin typeface="Cambria Math" panose="02040503050406030204" pitchFamily="18" charset="0"/>
                                          </a:rPr>
                                          <m:t>−</m:t>
                                        </m:r>
                                        <m:acc>
                                          <m:accPr>
                                            <m:chr m:val="̅"/>
                                            <m:ctrlPr>
                                              <a:rPr lang="it-IT" sz="2400" b="0"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𝑇</m:t>
                                            </m:r>
                                          </m:e>
                                        </m:acc>
                                      </m:e>
                                    </m:d>
                                    <m:r>
                                      <a:rPr lang="it-IT" sz="2400" b="0" i="1" smtClean="0">
                                        <a:solidFill>
                                          <a:srgbClr val="000000"/>
                                        </a:solidFill>
                                        <a:latin typeface="Cambria Math" panose="02040503050406030204" pitchFamily="18" charset="0"/>
                                      </a:rPr>
                                      <m:t>=</m:t>
                                    </m:r>
                                    <m:acc>
                                      <m:accPr>
                                        <m:chr m:val="̅"/>
                                        <m:ctrlPr>
                                          <a:rPr lang="it-IT" sz="2400" b="0"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𝑣</m:t>
                                        </m:r>
                                      </m:e>
                                    </m:acc>
                                  </m:e>
                                  <m:e>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3</m:t>
                                            </m:r>
                                          </m:sub>
                                        </m:sSub>
                                      </m:e>
                                    </m:acc>
                                    <m:r>
                                      <a:rPr lang="it-IT" sz="2400" b="0" i="1" dirty="0" smtClean="0">
                                        <a:solidFill>
                                          <a:srgbClr val="000000"/>
                                        </a:solidFill>
                                        <a:latin typeface="Cambria Math" panose="02040503050406030204" pitchFamily="18" charset="0"/>
                                      </a:rPr>
                                      <m:t>=0=</m:t>
                                    </m:r>
                                    <m:acc>
                                      <m:accPr>
                                        <m:chr m:val="̅"/>
                                        <m:ctrlPr>
                                          <a:rPr lang="it-IT" sz="2400" b="0" i="1" dirty="0" smtClean="0">
                                            <a:solidFill>
                                              <a:srgbClr val="000000"/>
                                            </a:solidFill>
                                            <a:latin typeface="Cambria Math" panose="02040503050406030204" pitchFamily="18" charset="0"/>
                                          </a:rPr>
                                        </m:ctrlPr>
                                      </m:accPr>
                                      <m:e>
                                        <m:acc>
                                          <m:accPr>
                                            <m:chr m:val="̇"/>
                                            <m:ctrlPr>
                                              <a:rPr lang="it-IT" sz="2400" b="0" i="1" dirty="0" smtClean="0">
                                                <a:solidFill>
                                                  <a:srgbClr val="000000"/>
                                                </a:solidFill>
                                                <a:latin typeface="Cambria Math" panose="02040503050406030204" pitchFamily="18" charset="0"/>
                                              </a:rPr>
                                            </m:ctrlPr>
                                          </m:accPr>
                                          <m:e>
                                            <m:r>
                                              <a:rPr lang="it-IT" sz="2400" b="0" i="1" dirty="0" smtClean="0">
                                                <a:solidFill>
                                                  <a:srgbClr val="000000"/>
                                                </a:solidFill>
                                                <a:latin typeface="Cambria Math" panose="02040503050406030204" pitchFamily="18" charset="0"/>
                                              </a:rPr>
                                              <m:t>𝑧</m:t>
                                            </m:r>
                                          </m:e>
                                        </m:acc>
                                      </m:e>
                                    </m:acc>
                                  </m:e>
                                  <m:e>
                                    <m:acc>
                                      <m:accPr>
                                        <m:chr m:val="̅"/>
                                        <m:ctrlPr>
                                          <a:rPr lang="it-IT" sz="2400" b="0" i="1" dirty="0" smtClean="0">
                                            <a:solidFill>
                                              <a:srgbClr val="000000"/>
                                            </a:solidFill>
                                            <a:latin typeface="Cambria Math" panose="02040503050406030204" pitchFamily="18" charset="0"/>
                                          </a:rPr>
                                        </m:ctrlPr>
                                      </m:accPr>
                                      <m:e>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𝑥</m:t>
                                            </m:r>
                                          </m:e>
                                          <m:sub>
                                            <m:r>
                                              <a:rPr lang="it-IT" sz="2400" b="0" i="1" dirty="0" smtClean="0">
                                                <a:solidFill>
                                                  <a:srgbClr val="000000"/>
                                                </a:solidFill>
                                                <a:latin typeface="Cambria Math" panose="02040503050406030204" pitchFamily="18" charset="0"/>
                                              </a:rPr>
                                              <m:t>1</m:t>
                                            </m:r>
                                          </m:sub>
                                        </m:sSub>
                                      </m:e>
                                    </m:acc>
                                    <m:r>
                                      <a:rPr lang="it-IT" sz="2400" b="0" i="1" dirty="0" smtClean="0">
                                        <a:solidFill>
                                          <a:srgbClr val="000000"/>
                                        </a:solidFill>
                                        <a:latin typeface="Cambria Math" panose="02040503050406030204" pitchFamily="18" charset="0"/>
                                      </a:rPr>
                                      <m:t>=</m:t>
                                    </m:r>
                                    <m:f>
                                      <m:fPr>
                                        <m:ctrlPr>
                                          <a:rPr lang="it-IT" sz="2400" b="0" i="1" dirty="0" smtClean="0">
                                            <a:solidFill>
                                              <a:srgbClr val="000000"/>
                                            </a:solidFill>
                                            <a:latin typeface="Cambria Math" panose="02040503050406030204" pitchFamily="18" charset="0"/>
                                          </a:rPr>
                                        </m:ctrlPr>
                                      </m:fPr>
                                      <m:num>
                                        <m:acc>
                                          <m:accPr>
                                            <m:chr m:val="̅"/>
                                            <m:ctrlPr>
                                              <a:rPr lang="it-IT" sz="2400" b="0" i="1" dirty="0" smtClean="0">
                                                <a:solidFill>
                                                  <a:srgbClr val="000000"/>
                                                </a:solidFill>
                                                <a:latin typeface="Cambria Math" panose="02040503050406030204" pitchFamily="18" charset="0"/>
                                              </a:rPr>
                                            </m:ctrlPr>
                                          </m:accPr>
                                          <m:e>
                                            <m:r>
                                              <a:rPr lang="it-IT" sz="2400" b="0" i="1" dirty="0" smtClean="0">
                                                <a:solidFill>
                                                  <a:srgbClr val="000000"/>
                                                </a:solidFill>
                                                <a:latin typeface="Cambria Math" panose="02040503050406030204" pitchFamily="18" charset="0"/>
                                              </a:rPr>
                                              <m:t>𝑇</m:t>
                                            </m:r>
                                          </m:e>
                                        </m:acc>
                                      </m:num>
                                      <m:den>
                                        <m:r>
                                          <a:rPr lang="it-IT" sz="2400" b="0" i="1" dirty="0" smtClean="0">
                                            <a:solidFill>
                                              <a:srgbClr val="000000"/>
                                            </a:solidFill>
                                            <a:latin typeface="Cambria Math" panose="02040503050406030204" pitchFamily="18" charset="0"/>
                                          </a:rPr>
                                          <m:t>1−</m:t>
                                        </m:r>
                                        <m:f>
                                          <m:fPr>
                                            <m:ctrlPr>
                                              <a:rPr lang="it-IT" sz="2400" b="0" i="1" dirty="0" smtClean="0">
                                                <a:solidFill>
                                                  <a:srgbClr val="000000"/>
                                                </a:solidFill>
                                                <a:latin typeface="Cambria Math" panose="02040503050406030204" pitchFamily="18" charset="0"/>
                                              </a:rPr>
                                            </m:ctrlPr>
                                          </m:fPr>
                                          <m:num>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𝑚</m:t>
                                                </m:r>
                                              </m:e>
                                              <m:sub>
                                                <m:r>
                                                  <a:rPr lang="it-IT" sz="2400" b="0" i="1" dirty="0" smtClean="0">
                                                    <a:solidFill>
                                                      <a:srgbClr val="000000"/>
                                                    </a:solidFill>
                                                    <a:latin typeface="Cambria Math" panose="02040503050406030204" pitchFamily="18" charset="0"/>
                                                  </a:rPr>
                                                  <m:t>0</m:t>
                                                </m:r>
                                              </m:sub>
                                            </m:sSub>
                                          </m:num>
                                          <m:den>
                                            <m:acc>
                                              <m:accPr>
                                                <m:chr m:val="̅"/>
                                                <m:ctrlPr>
                                                  <a:rPr lang="it-IT" sz="2400" b="0" i="1" dirty="0" smtClean="0">
                                                    <a:solidFill>
                                                      <a:srgbClr val="000000"/>
                                                    </a:solidFill>
                                                    <a:latin typeface="Cambria Math" panose="02040503050406030204" pitchFamily="18" charset="0"/>
                                                  </a:rPr>
                                                </m:ctrlPr>
                                              </m:accPr>
                                              <m:e>
                                                <m:r>
                                                  <a:rPr lang="it-IT" sz="2400" b="0" i="1" dirty="0" smtClean="0">
                                                    <a:solidFill>
                                                      <a:srgbClr val="000000"/>
                                                    </a:solidFill>
                                                    <a:latin typeface="Cambria Math" panose="02040503050406030204" pitchFamily="18" charset="0"/>
                                                  </a:rPr>
                                                  <m:t>𝜌</m:t>
                                                </m:r>
                                              </m:e>
                                            </m:acc>
                                            <m:r>
                                              <a:rPr lang="it-IT" sz="2400" b="0" i="1" dirty="0" smtClean="0">
                                                <a:solidFill>
                                                  <a:srgbClr val="000000"/>
                                                </a:solidFill>
                                                <a:latin typeface="Cambria Math" panose="02040503050406030204" pitchFamily="18" charset="0"/>
                                              </a:rPr>
                                              <m:t>𝑉</m:t>
                                            </m:r>
                                          </m:den>
                                        </m:f>
                                      </m:den>
                                    </m:f>
                                    <m:r>
                                      <a:rPr lang="it-IT" sz="2400" b="0" i="1" dirty="0" smtClean="0">
                                        <a:solidFill>
                                          <a:srgbClr val="000000"/>
                                        </a:solidFill>
                                        <a:latin typeface="Cambria Math" panose="02040503050406030204" pitchFamily="18" charset="0"/>
                                      </a:rPr>
                                      <m:t>=</m:t>
                                    </m:r>
                                    <m:acc>
                                      <m:accPr>
                                        <m:chr m:val="̅"/>
                                        <m:ctrlPr>
                                          <a:rPr lang="it-IT" sz="2400" b="0" i="1" dirty="0" smtClean="0">
                                            <a:solidFill>
                                              <a:srgbClr val="000000"/>
                                            </a:solidFill>
                                            <a:latin typeface="Cambria Math" panose="02040503050406030204" pitchFamily="18" charset="0"/>
                                          </a:rPr>
                                        </m:ctrlPr>
                                      </m:accPr>
                                      <m:e>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𝑇</m:t>
                                            </m:r>
                                          </m:e>
                                          <m:sub>
                                            <m:r>
                                              <a:rPr lang="it-IT" sz="2400" b="0" i="1" dirty="0" smtClean="0">
                                                <a:solidFill>
                                                  <a:srgbClr val="000000"/>
                                                </a:solidFill>
                                                <a:latin typeface="Cambria Math" panose="02040503050406030204" pitchFamily="18" charset="0"/>
                                              </a:rPr>
                                              <m:t>𝑖</m:t>
                                            </m:r>
                                          </m:sub>
                                        </m:sSub>
                                      </m:e>
                                    </m:acc>
                                  </m:e>
                                </m:eqArr>
                              </m:e>
                            </m:mr>
                            <m:mr>
                              <m:e/>
                            </m:mr>
                          </m:m>
                        </m:e>
                      </m:d>
                    </m:oMath>
                  </m:oMathPara>
                </a14:m>
                <a:endParaRPr lang="it-IT" sz="2400" b="0" dirty="0">
                  <a:solidFill>
                    <a:srgbClr val="000000"/>
                  </a:solidFill>
                </a:endParaRPr>
              </a:p>
              <a:p>
                <a:pPr marL="0" indent="0">
                  <a:buNone/>
                </a:pPr>
                <a:endParaRPr lang="it-IT" sz="2400" b="0" dirty="0">
                  <a:solidFill>
                    <a:srgbClr val="000000"/>
                  </a:solidFill>
                </a:endParaRPr>
              </a:p>
              <a:p>
                <a:pPr marL="0" indent="0">
                  <a:buNone/>
                </a:pPr>
                <a:r>
                  <a:rPr lang="it-IT" sz="2400" b="0" dirty="0">
                    <a:solidFill>
                      <a:srgbClr val="000000"/>
                    </a:solidFill>
                  </a:rPr>
                  <a:t>La posizione d’equilibrio quindi è caratterizzata da avere velocità nulla e temperatura che dipende in modo non lineare dalla quota di equilibrio.</a:t>
                </a:r>
              </a:p>
            </p:txBody>
          </p:sp>
        </mc:Choice>
        <mc:Fallback xmlns="">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6172200" y="804672"/>
                <a:ext cx="5221224" cy="5230368"/>
              </a:xfrm>
              <a:blipFill>
                <a:blip r:embed="rId3"/>
                <a:stretch>
                  <a:fillRect l="-1519" t="-1049" r="-1051" b="-1865"/>
                </a:stretch>
              </a:blipFill>
            </p:spPr>
            <p:txBody>
              <a:bodyPr/>
              <a:lstStyle/>
              <a:p>
                <a:r>
                  <a:rPr lang="it-IT">
                    <a:noFill/>
                  </a:rPr>
                  <a:t> </a:t>
                </a:r>
              </a:p>
            </p:txBody>
          </p:sp>
        </mc:Fallback>
      </mc:AlternateContent>
    </p:spTree>
    <p:extLst>
      <p:ext uri="{BB962C8B-B14F-4D97-AF65-F5344CB8AC3E}">
        <p14:creationId xmlns:p14="http://schemas.microsoft.com/office/powerpoint/2010/main" val="13069172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Linearizzazione attorno alla posizione di equilibrio</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6172200" y="804672"/>
                <a:ext cx="5221224" cy="5230368"/>
              </a:xfrm>
            </p:spPr>
            <p:txBody>
              <a:bodyPr anchor="ctr">
                <a:normAutofit fontScale="70000" lnSpcReduction="20000"/>
              </a:bodyPr>
              <a:lstStyle/>
              <a:p>
                <a:pPr marL="0" indent="0">
                  <a:buNone/>
                </a:pPr>
                <a:r>
                  <a:rPr lang="it-IT" sz="2400" dirty="0">
                    <a:solidFill>
                      <a:srgbClr val="000000"/>
                    </a:solidFill>
                  </a:rPr>
                  <a:t>Scegliendo</a:t>
                </a:r>
              </a:p>
              <a:p>
                <a:pPr marL="0" indent="0">
                  <a:buNone/>
                </a:pPr>
                <a14:m>
                  <m:oMathPara xmlns:m="http://schemas.openxmlformats.org/officeDocument/2006/math">
                    <m:oMathParaPr>
                      <m:jc m:val="centerGroup"/>
                    </m:oMathParaPr>
                    <m:oMath xmlns:m="http://schemas.openxmlformats.org/officeDocument/2006/math">
                      <m:acc>
                        <m:accPr>
                          <m:chr m:val="̃"/>
                          <m:ctrlPr>
                            <a:rPr lang="it-IT" sz="2400" b="1"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𝑥</m:t>
                          </m:r>
                        </m:e>
                      </m:acc>
                      <m:r>
                        <a:rPr lang="it-IT" sz="2400" b="0" i="1" smtClean="0">
                          <a:solidFill>
                            <a:srgbClr val="000000"/>
                          </a:solidFill>
                          <a:latin typeface="Cambria Math" panose="02040503050406030204" pitchFamily="18" charset="0"/>
                        </a:rPr>
                        <m:t>=</m:t>
                      </m:r>
                      <m:d>
                        <m:dPr>
                          <m:ctrlPr>
                            <a:rPr lang="it-IT" sz="2400" b="0" i="1" smtClean="0">
                              <a:solidFill>
                                <a:srgbClr val="000000"/>
                              </a:solidFill>
                              <a:latin typeface="Cambria Math" panose="02040503050406030204" pitchFamily="18" charset="0"/>
                            </a:rPr>
                          </m:ctrlPr>
                        </m:dPr>
                        <m:e>
                          <m:eqArr>
                            <m:eqArrPr>
                              <m:ctrlPr>
                                <a:rPr lang="it-IT" sz="2400" b="0" i="1" smtClean="0">
                                  <a:solidFill>
                                    <a:srgbClr val="000000"/>
                                  </a:solidFill>
                                  <a:latin typeface="Cambria Math" panose="02040503050406030204" pitchFamily="18" charset="0"/>
                                </a:rPr>
                              </m:ctrlPr>
                            </m:eqArrPr>
                            <m:e>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1</m:t>
                                      </m:r>
                                    </m:sub>
                                  </m:sSub>
                                </m:e>
                              </m:acc>
                            </m:e>
                            <m:e>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2</m:t>
                                      </m:r>
                                    </m:sub>
                                  </m:sSub>
                                </m:e>
                              </m:acc>
                            </m:e>
                            <m:e>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3</m:t>
                                      </m:r>
                                    </m:sub>
                                  </m:sSub>
                                </m:e>
                              </m:acc>
                            </m:e>
                          </m:eqArr>
                        </m:e>
                      </m:d>
                      <m:r>
                        <a:rPr lang="it-IT" sz="2400" b="0" i="1" smtClean="0">
                          <a:solidFill>
                            <a:srgbClr val="000000"/>
                          </a:solidFill>
                          <a:latin typeface="Cambria Math" panose="02040503050406030204" pitchFamily="18" charset="0"/>
                        </a:rPr>
                        <m:t>=</m:t>
                      </m:r>
                      <m:d>
                        <m:dPr>
                          <m:ctrlPr>
                            <a:rPr lang="it-IT" sz="2400" b="0" i="1" smtClean="0">
                              <a:solidFill>
                                <a:srgbClr val="000000"/>
                              </a:solidFill>
                              <a:latin typeface="Cambria Math" panose="02040503050406030204" pitchFamily="18" charset="0"/>
                            </a:rPr>
                          </m:ctrlPr>
                        </m:dPr>
                        <m:e>
                          <m:eqArr>
                            <m:eqArrPr>
                              <m:ctrlPr>
                                <a:rPr lang="it-IT" sz="2400" b="0" i="1" smtClean="0">
                                  <a:solidFill>
                                    <a:srgbClr val="000000"/>
                                  </a:solidFill>
                                  <a:latin typeface="Cambria Math" panose="02040503050406030204" pitchFamily="18" charset="0"/>
                                </a:rPr>
                              </m:ctrlPr>
                            </m:eqArr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𝑇</m:t>
                                  </m:r>
                                </m:e>
                                <m:sub>
                                  <m:r>
                                    <a:rPr lang="it-IT" sz="2400" b="0" i="1" smtClean="0">
                                      <a:solidFill>
                                        <a:srgbClr val="000000"/>
                                      </a:solidFill>
                                      <a:latin typeface="Cambria Math" panose="02040503050406030204" pitchFamily="18" charset="0"/>
                                    </a:rPr>
                                    <m:t>𝑖</m:t>
                                  </m:r>
                                </m:sub>
                              </m:sSub>
                              <m:r>
                                <a:rPr lang="it-IT" sz="2400" b="0" i="1" smtClean="0">
                                  <a:solidFill>
                                    <a:srgbClr val="000000"/>
                                  </a:solidFill>
                                  <a:latin typeface="Cambria Math" panose="02040503050406030204" pitchFamily="18" charset="0"/>
                                </a:rPr>
                                <m:t>−</m:t>
                              </m:r>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𝑇</m:t>
                                      </m:r>
                                    </m:e>
                                    <m:sub>
                                      <m:r>
                                        <a:rPr lang="it-IT" sz="2400" b="0" i="1" smtClean="0">
                                          <a:solidFill>
                                            <a:srgbClr val="000000"/>
                                          </a:solidFill>
                                          <a:latin typeface="Cambria Math" panose="02040503050406030204" pitchFamily="18" charset="0"/>
                                        </a:rPr>
                                        <m:t>𝑖</m:t>
                                      </m:r>
                                    </m:sub>
                                  </m:sSub>
                                </m:e>
                              </m:acc>
                            </m:e>
                            <m:e>
                              <m:r>
                                <a:rPr lang="it-IT" sz="2400" b="0" i="1" smtClean="0">
                                  <a:solidFill>
                                    <a:srgbClr val="000000"/>
                                  </a:solidFill>
                                  <a:latin typeface="Cambria Math" panose="02040503050406030204" pitchFamily="18" charset="0"/>
                                </a:rPr>
                                <m:t>𝑧</m:t>
                              </m:r>
                              <m:r>
                                <a:rPr lang="it-IT" sz="2400" b="0" i="1" smtClean="0">
                                  <a:solidFill>
                                    <a:srgbClr val="000000"/>
                                  </a:solidFill>
                                  <a:latin typeface="Cambria Math" panose="02040503050406030204" pitchFamily="18" charset="0"/>
                                </a:rPr>
                                <m:t>−</m:t>
                              </m:r>
                              <m:acc>
                                <m:accPr>
                                  <m:chr m:val="̅"/>
                                  <m:ctrlPr>
                                    <a:rPr lang="it-IT" sz="2400" b="0"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𝑧</m:t>
                                  </m:r>
                                </m:e>
                              </m:acc>
                            </m:e>
                            <m:e>
                              <m:acc>
                                <m:accPr>
                                  <m:chr m:val="̇"/>
                                  <m:ctrlPr>
                                    <a:rPr lang="it-IT" sz="2400" b="0"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𝑧</m:t>
                                  </m:r>
                                </m:e>
                              </m:acc>
                            </m:e>
                          </m:eqArr>
                        </m:e>
                      </m:d>
                      <m:r>
                        <a:rPr lang="it-IT" sz="2400" b="0" i="1" smtClean="0">
                          <a:solidFill>
                            <a:srgbClr val="000000"/>
                          </a:solidFill>
                          <a:latin typeface="Cambria Math" panose="02040503050406030204" pitchFamily="18" charset="0"/>
                        </a:rPr>
                        <m:t>  </m:t>
                      </m:r>
                      <m:acc>
                        <m:accPr>
                          <m:chr m:val="̃"/>
                          <m:ctrlPr>
                            <a:rPr lang="it-IT" sz="2400" b="0"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𝑢</m:t>
                          </m:r>
                        </m:e>
                      </m:acc>
                      <m:r>
                        <a:rPr lang="it-IT" sz="2400" b="0" i="1" smtClean="0">
                          <a:solidFill>
                            <a:srgbClr val="000000"/>
                          </a:solidFill>
                          <a:latin typeface="Cambria Math" panose="02040503050406030204" pitchFamily="18" charset="0"/>
                        </a:rPr>
                        <m:t>=</m:t>
                      </m:r>
                      <m:d>
                        <m:dPr>
                          <m:ctrlPr>
                            <a:rPr lang="it-IT" sz="2400" b="0" i="1" smtClean="0">
                              <a:solidFill>
                                <a:srgbClr val="000000"/>
                              </a:solidFill>
                              <a:latin typeface="Cambria Math" panose="02040503050406030204" pitchFamily="18" charset="0"/>
                            </a:rPr>
                          </m:ctrlPr>
                        </m:dPr>
                        <m:e>
                          <m:eqArr>
                            <m:eqArrPr>
                              <m:ctrlPr>
                                <a:rPr lang="it-IT" sz="2400" b="0" i="1" smtClean="0">
                                  <a:solidFill>
                                    <a:srgbClr val="000000"/>
                                  </a:solidFill>
                                  <a:latin typeface="Cambria Math" panose="02040503050406030204" pitchFamily="18" charset="0"/>
                                </a:rPr>
                              </m:ctrlPr>
                            </m:eqArrPr>
                            <m:e>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𝑢</m:t>
                                      </m:r>
                                    </m:e>
                                    <m:sub>
                                      <m:r>
                                        <a:rPr lang="it-IT" sz="2400" b="0" i="1" smtClean="0">
                                          <a:solidFill>
                                            <a:srgbClr val="000000"/>
                                          </a:solidFill>
                                          <a:latin typeface="Cambria Math" panose="02040503050406030204" pitchFamily="18" charset="0"/>
                                        </a:rPr>
                                        <m:t>1</m:t>
                                      </m:r>
                                    </m:sub>
                                  </m:sSub>
                                </m:e>
                              </m:acc>
                            </m:e>
                            <m:e>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𝑢</m:t>
                                      </m:r>
                                    </m:e>
                                    <m:sub>
                                      <m:r>
                                        <a:rPr lang="it-IT" sz="2400" b="0" i="1" smtClean="0">
                                          <a:solidFill>
                                            <a:srgbClr val="000000"/>
                                          </a:solidFill>
                                          <a:latin typeface="Cambria Math" panose="02040503050406030204" pitchFamily="18" charset="0"/>
                                        </a:rPr>
                                        <m:t>2</m:t>
                                      </m:r>
                                    </m:sub>
                                  </m:sSub>
                                </m:e>
                              </m:acc>
                            </m:e>
                          </m:eqArr>
                        </m:e>
                      </m:d>
                      <m:r>
                        <a:rPr lang="it-IT" sz="2400" b="0" i="1" smtClean="0">
                          <a:solidFill>
                            <a:srgbClr val="000000"/>
                          </a:solidFill>
                          <a:latin typeface="Cambria Math" panose="02040503050406030204" pitchFamily="18" charset="0"/>
                        </a:rPr>
                        <m:t>=</m:t>
                      </m:r>
                      <m:d>
                        <m:dPr>
                          <m:ctrlPr>
                            <a:rPr lang="it-IT" sz="2400" b="0" i="1" smtClean="0">
                              <a:solidFill>
                                <a:srgbClr val="000000"/>
                              </a:solidFill>
                              <a:latin typeface="Cambria Math" panose="02040503050406030204" pitchFamily="18" charset="0"/>
                            </a:rPr>
                          </m:ctrlPr>
                        </m:dPr>
                        <m:e>
                          <m:eqArr>
                            <m:eqArrPr>
                              <m:ctrlPr>
                                <a:rPr lang="it-IT" sz="2400" b="0" i="1" smtClean="0">
                                  <a:solidFill>
                                    <a:srgbClr val="000000"/>
                                  </a:solidFill>
                                  <a:latin typeface="Cambria Math" panose="02040503050406030204" pitchFamily="18" charset="0"/>
                                </a:rPr>
                              </m:ctrlPr>
                            </m:eqArrPr>
                            <m:e>
                              <m:r>
                                <a:rPr lang="it-IT" sz="2400" b="0" i="1" smtClean="0">
                                  <a:solidFill>
                                    <a:srgbClr val="000000"/>
                                  </a:solidFill>
                                  <a:latin typeface="Cambria Math" panose="02040503050406030204" pitchFamily="18" charset="0"/>
                                </a:rPr>
                                <m:t>𝑣</m:t>
                              </m:r>
                              <m:r>
                                <a:rPr lang="it-IT" sz="2400" b="0" i="1" smtClean="0">
                                  <a:solidFill>
                                    <a:srgbClr val="000000"/>
                                  </a:solidFill>
                                  <a:latin typeface="Cambria Math" panose="02040503050406030204" pitchFamily="18" charset="0"/>
                                </a:rPr>
                                <m:t>−</m:t>
                              </m:r>
                              <m:acc>
                                <m:accPr>
                                  <m:chr m:val="̅"/>
                                  <m:ctrlPr>
                                    <a:rPr lang="it-IT" sz="2400" b="0"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𝑣</m:t>
                                  </m:r>
                                </m:e>
                              </m:acc>
                            </m:e>
                            <m:e>
                              <m:r>
                                <a:rPr lang="it-IT" sz="2400" b="0" i="1" smtClean="0">
                                  <a:solidFill>
                                    <a:srgbClr val="000000"/>
                                  </a:solidFill>
                                  <a:latin typeface="Cambria Math" panose="02040503050406030204" pitchFamily="18" charset="0"/>
                                </a:rPr>
                                <m:t>0</m:t>
                              </m:r>
                            </m:e>
                          </m:eqArr>
                        </m:e>
                      </m:d>
                    </m:oMath>
                  </m:oMathPara>
                </a14:m>
                <a:endParaRPr lang="it-IT" sz="2400" dirty="0">
                  <a:solidFill>
                    <a:srgbClr val="000000"/>
                  </a:solidFill>
                </a:endParaRPr>
              </a:p>
              <a:p>
                <a:pPr marL="0" indent="0">
                  <a:buNone/>
                </a:pPr>
                <a:r>
                  <a:rPr lang="it-IT" sz="2500" dirty="0">
                    <a:solidFill>
                      <a:srgbClr val="000000"/>
                    </a:solidFill>
                  </a:rPr>
                  <a:t>si ottiene</a:t>
                </a:r>
              </a:p>
              <a:p>
                <a:pPr marL="0" indent="0">
                  <a:buNone/>
                </a:pPr>
                <a:endParaRPr lang="it-IT" sz="2400" i="1" dirty="0">
                  <a:solidFill>
                    <a:srgbClr val="00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it-IT" sz="2400" i="1">
                              <a:solidFill>
                                <a:srgbClr val="000000"/>
                              </a:solidFill>
                              <a:latin typeface="Cambria Math" panose="02040503050406030204" pitchFamily="18" charset="0"/>
                            </a:rPr>
                          </m:ctrlPr>
                        </m:dPr>
                        <m:e>
                          <m:m>
                            <m:mPr>
                              <m:plcHide m:val="on"/>
                              <m:mcs>
                                <m:mc>
                                  <m:mcPr>
                                    <m:count m:val="1"/>
                                    <m:mcJc m:val="center"/>
                                  </m:mcPr>
                                </m:mc>
                              </m:mcs>
                              <m:ctrlPr>
                                <a:rPr lang="it-IT" sz="2400" i="1">
                                  <a:solidFill>
                                    <a:srgbClr val="000000"/>
                                  </a:solidFill>
                                  <a:latin typeface="Cambria Math" panose="02040503050406030204" pitchFamily="18" charset="0"/>
                                </a:rPr>
                              </m:ctrlPr>
                            </m:mPr>
                            <m:mr>
                              <m:e>
                                <m:eqArr>
                                  <m:eqArrPr>
                                    <m:ctrlPr>
                                      <a:rPr lang="it-IT" sz="3100" i="1" dirty="0">
                                        <a:solidFill>
                                          <a:srgbClr val="000000"/>
                                        </a:solidFill>
                                        <a:latin typeface="Cambria Math" panose="02040503050406030204" pitchFamily="18" charset="0"/>
                                      </a:rPr>
                                    </m:ctrlPr>
                                  </m:eqArrPr>
                                  <m:e>
                                    <m:acc>
                                      <m:accPr>
                                        <m:chr m:val="̇"/>
                                        <m:ctrlPr>
                                          <a:rPr lang="it-IT" sz="3100" b="0" i="1" dirty="0" smtClean="0">
                                            <a:solidFill>
                                              <a:srgbClr val="000000"/>
                                            </a:solidFill>
                                            <a:latin typeface="Cambria Math" panose="02040503050406030204" pitchFamily="18" charset="0"/>
                                          </a:rPr>
                                        </m:ctrlPr>
                                      </m:accPr>
                                      <m:e>
                                        <m:acc>
                                          <m:accPr>
                                            <m:chr m:val="̃"/>
                                            <m:ctrlPr>
                                              <a:rPr lang="it-IT" sz="3100" b="0" i="1" dirty="0" smtClean="0">
                                                <a:solidFill>
                                                  <a:srgbClr val="000000"/>
                                                </a:solidFill>
                                                <a:latin typeface="Cambria Math" panose="02040503050406030204" pitchFamily="18" charset="0"/>
                                              </a:rPr>
                                            </m:ctrlPr>
                                          </m:accPr>
                                          <m:e>
                                            <m:sSub>
                                              <m:sSubPr>
                                                <m:ctrlPr>
                                                  <a:rPr lang="it-IT" sz="3100" b="0" i="1" dirty="0" smtClean="0">
                                                    <a:solidFill>
                                                      <a:srgbClr val="000000"/>
                                                    </a:solidFill>
                                                    <a:latin typeface="Cambria Math" panose="02040503050406030204" pitchFamily="18" charset="0"/>
                                                  </a:rPr>
                                                </m:ctrlPr>
                                              </m:sSubPr>
                                              <m:e>
                                                <m:r>
                                                  <a:rPr lang="it-IT" sz="3100" b="0" i="1" dirty="0" smtClean="0">
                                                    <a:solidFill>
                                                      <a:srgbClr val="000000"/>
                                                    </a:solidFill>
                                                    <a:latin typeface="Cambria Math" panose="02040503050406030204" pitchFamily="18" charset="0"/>
                                                  </a:rPr>
                                                  <m:t>𝑥</m:t>
                                                </m:r>
                                              </m:e>
                                              <m:sub>
                                                <m:r>
                                                  <a:rPr lang="it-IT" sz="3100" b="0" i="1" dirty="0" smtClean="0">
                                                    <a:solidFill>
                                                      <a:srgbClr val="000000"/>
                                                    </a:solidFill>
                                                    <a:latin typeface="Cambria Math" panose="02040503050406030204" pitchFamily="18" charset="0"/>
                                                  </a:rPr>
                                                  <m:t>1</m:t>
                                                </m:r>
                                              </m:sub>
                                            </m:sSub>
                                          </m:e>
                                        </m:acc>
                                      </m:e>
                                    </m:acc>
                                    <m:r>
                                      <a:rPr lang="it-IT" sz="2400" i="1">
                                        <a:solidFill>
                                          <a:srgbClr val="000000"/>
                                        </a:solidFill>
                                        <a:latin typeface="Cambria Math" panose="02040503050406030204" pitchFamily="18" charset="0"/>
                                      </a:rPr>
                                      <m:t>=</m:t>
                                    </m:r>
                                    <m:f>
                                      <m:fPr>
                                        <m:ctrlPr>
                                          <a:rPr lang="it-IT" sz="2400" i="1">
                                            <a:solidFill>
                                              <a:srgbClr val="000000"/>
                                            </a:solidFill>
                                            <a:latin typeface="Cambria Math" panose="02040503050406030204" pitchFamily="18" charset="0"/>
                                          </a:rPr>
                                        </m:ctrlPr>
                                      </m:fPr>
                                      <m:num>
                                        <m:acc>
                                          <m:accPr>
                                            <m:chr m:val="̃"/>
                                            <m:ctrlPr>
                                              <a:rPr lang="it-IT" sz="2400" b="0" i="1" dirty="0" smtClean="0">
                                                <a:solidFill>
                                                  <a:srgbClr val="000000"/>
                                                </a:solidFill>
                                                <a:latin typeface="Cambria Math" panose="02040503050406030204" pitchFamily="18" charset="0"/>
                                              </a:rPr>
                                            </m:ctrlPr>
                                          </m:accPr>
                                          <m:e>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𝑢</m:t>
                                                </m:r>
                                              </m:e>
                                              <m:sub>
                                                <m:r>
                                                  <a:rPr lang="it-IT" sz="2400" b="0" i="1" dirty="0" smtClean="0">
                                                    <a:solidFill>
                                                      <a:srgbClr val="000000"/>
                                                    </a:solidFill>
                                                    <a:latin typeface="Cambria Math" panose="02040503050406030204" pitchFamily="18" charset="0"/>
                                                  </a:rPr>
                                                  <m:t>1</m:t>
                                                </m:r>
                                              </m:sub>
                                            </m:sSub>
                                          </m:e>
                                        </m:acc>
                                        <m:r>
                                          <a:rPr lang="it-IT" sz="2400" b="0" i="1" dirty="0" smtClean="0">
                                            <a:solidFill>
                                              <a:srgbClr val="000000"/>
                                            </a:solidFill>
                                            <a:latin typeface="Cambria Math" panose="02040503050406030204" pitchFamily="18" charset="0"/>
                                          </a:rPr>
                                          <m:t>−</m:t>
                                        </m:r>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𝑘</m:t>
                                            </m:r>
                                          </m:e>
                                          <m:sub>
                                            <m:r>
                                              <a:rPr lang="it-IT" sz="2400" b="0" i="1" dirty="0" smtClean="0">
                                                <a:solidFill>
                                                  <a:srgbClr val="000000"/>
                                                </a:solidFill>
                                                <a:latin typeface="Cambria Math" panose="02040503050406030204" pitchFamily="18" charset="0"/>
                                              </a:rPr>
                                              <m:t>𝑇</m:t>
                                            </m:r>
                                          </m:sub>
                                        </m:sSub>
                                        <m:acc>
                                          <m:accPr>
                                            <m:chr m:val="̃"/>
                                            <m:ctrlPr>
                                              <a:rPr lang="it-IT" sz="2400" b="0" i="1" dirty="0" smtClean="0">
                                                <a:solidFill>
                                                  <a:srgbClr val="000000"/>
                                                </a:solidFill>
                                                <a:latin typeface="Cambria Math" panose="02040503050406030204" pitchFamily="18" charset="0"/>
                                              </a:rPr>
                                            </m:ctrlPr>
                                          </m:accPr>
                                          <m:e>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𝑥</m:t>
                                                </m:r>
                                              </m:e>
                                              <m:sub>
                                                <m:r>
                                                  <a:rPr lang="it-IT" sz="2400" b="0" i="1" dirty="0" smtClean="0">
                                                    <a:solidFill>
                                                      <a:srgbClr val="000000"/>
                                                    </a:solidFill>
                                                    <a:latin typeface="Cambria Math" panose="02040503050406030204" pitchFamily="18" charset="0"/>
                                                  </a:rPr>
                                                  <m:t>1</m:t>
                                                </m:r>
                                              </m:sub>
                                            </m:sSub>
                                          </m:e>
                                        </m:acc>
                                      </m:num>
                                      <m:den>
                                        <m:r>
                                          <a:rPr lang="it-IT" sz="2400" i="1">
                                            <a:solidFill>
                                              <a:srgbClr val="000000"/>
                                            </a:solidFill>
                                            <a:latin typeface="Cambria Math" panose="02040503050406030204" pitchFamily="18" charset="0"/>
                                          </a:rPr>
                                          <m:t>𝑐</m:t>
                                        </m:r>
                                      </m:den>
                                    </m:f>
                                  </m:e>
                                  <m:e>
                                    <m:acc>
                                      <m:accPr>
                                        <m:chr m:val="̇"/>
                                        <m:ctrlPr>
                                          <a:rPr lang="it-IT" sz="2400" b="0" i="1" dirty="0" smtClean="0">
                                            <a:solidFill>
                                              <a:srgbClr val="000000"/>
                                            </a:solidFill>
                                            <a:latin typeface="Cambria Math" panose="02040503050406030204" pitchFamily="18" charset="0"/>
                                          </a:rPr>
                                        </m:ctrlPr>
                                      </m:accPr>
                                      <m:e>
                                        <m:acc>
                                          <m:accPr>
                                            <m:chr m:val="̃"/>
                                            <m:ctrlPr>
                                              <a:rPr lang="it-IT" sz="2400" b="0" i="1" dirty="0" smtClean="0">
                                                <a:solidFill>
                                                  <a:srgbClr val="000000"/>
                                                </a:solidFill>
                                                <a:latin typeface="Cambria Math" panose="02040503050406030204" pitchFamily="18" charset="0"/>
                                              </a:rPr>
                                            </m:ctrlPr>
                                          </m:accPr>
                                          <m:e>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𝑥</m:t>
                                                </m:r>
                                              </m:e>
                                              <m:sub>
                                                <m:r>
                                                  <a:rPr lang="it-IT" sz="2400" b="0" i="1" dirty="0" smtClean="0">
                                                    <a:solidFill>
                                                      <a:srgbClr val="000000"/>
                                                    </a:solidFill>
                                                    <a:latin typeface="Cambria Math" panose="02040503050406030204" pitchFamily="18" charset="0"/>
                                                  </a:rPr>
                                                  <m:t>2</m:t>
                                                </m:r>
                                              </m:sub>
                                            </m:sSub>
                                          </m:e>
                                        </m:acc>
                                      </m:e>
                                    </m:acc>
                                    <m:r>
                                      <a:rPr lang="it-IT" sz="2400" b="0" i="1" dirty="0" smtClean="0">
                                        <a:solidFill>
                                          <a:srgbClr val="000000"/>
                                        </a:solidFill>
                                        <a:latin typeface="Cambria Math" panose="02040503050406030204" pitchFamily="18" charset="0"/>
                                      </a:rPr>
                                      <m:t>=</m:t>
                                    </m:r>
                                    <m:acc>
                                      <m:accPr>
                                        <m:chr m:val="̃"/>
                                        <m:ctrlPr>
                                          <a:rPr lang="it-IT" sz="2400" b="0" i="1" dirty="0" smtClean="0">
                                            <a:solidFill>
                                              <a:srgbClr val="000000"/>
                                            </a:solidFill>
                                            <a:latin typeface="Cambria Math" panose="02040503050406030204" pitchFamily="18" charset="0"/>
                                          </a:rPr>
                                        </m:ctrlPr>
                                      </m:accPr>
                                      <m:e>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𝑥</m:t>
                                            </m:r>
                                          </m:e>
                                          <m:sub>
                                            <m:r>
                                              <a:rPr lang="it-IT" sz="2400" b="0" i="1" dirty="0" smtClean="0">
                                                <a:solidFill>
                                                  <a:srgbClr val="000000"/>
                                                </a:solidFill>
                                                <a:latin typeface="Cambria Math" panose="02040503050406030204" pitchFamily="18" charset="0"/>
                                              </a:rPr>
                                              <m:t>3</m:t>
                                            </m:r>
                                          </m:sub>
                                        </m:sSub>
                                      </m:e>
                                    </m:acc>
                                  </m:e>
                                </m:eqArr>
                              </m:e>
                            </m:mr>
                            <m:mr>
                              <m:e>
                                <m:acc>
                                  <m:accPr>
                                    <m:chr m:val="̈"/>
                                    <m:ctrlPr>
                                      <a:rPr lang="it-IT" sz="2400" i="1">
                                        <a:solidFill>
                                          <a:srgbClr val="000000"/>
                                        </a:solidFill>
                                        <a:latin typeface="Cambria Math" panose="02040503050406030204" pitchFamily="18" charset="0"/>
                                      </a:rPr>
                                    </m:ctrlPr>
                                  </m:accPr>
                                  <m:e>
                                    <m:acc>
                                      <m:accPr>
                                        <m:chr m:val="̃"/>
                                        <m:ctrlPr>
                                          <a:rPr lang="it-IT" sz="2400" b="0" i="1" dirty="0" smtClean="0">
                                            <a:solidFill>
                                              <a:srgbClr val="000000"/>
                                            </a:solidFill>
                                            <a:latin typeface="Cambria Math" panose="02040503050406030204" pitchFamily="18" charset="0"/>
                                          </a:rPr>
                                        </m:ctrlPr>
                                      </m:accPr>
                                      <m:e>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𝑥</m:t>
                                            </m:r>
                                          </m:e>
                                          <m:sub>
                                            <m:r>
                                              <a:rPr lang="it-IT" sz="2400" b="0" i="1" dirty="0" smtClean="0">
                                                <a:solidFill>
                                                  <a:srgbClr val="000000"/>
                                                </a:solidFill>
                                                <a:latin typeface="Cambria Math" panose="02040503050406030204" pitchFamily="18" charset="0"/>
                                              </a:rPr>
                                              <m:t>3</m:t>
                                            </m:r>
                                          </m:sub>
                                        </m:sSub>
                                      </m:e>
                                    </m:acc>
                                  </m:e>
                                </m:acc>
                                <m:r>
                                  <a:rPr lang="it-IT" sz="2400" i="1">
                                    <a:solidFill>
                                      <a:srgbClr val="000000"/>
                                    </a:solidFill>
                                    <a:latin typeface="Cambria Math" panose="02040503050406030204" pitchFamily="18" charset="0"/>
                                  </a:rPr>
                                  <m:t>=</m:t>
                                </m:r>
                                <m:f>
                                  <m:fPr>
                                    <m:ctrlPr>
                                      <a:rPr lang="it-IT" sz="2400" i="1">
                                        <a:solidFill>
                                          <a:srgbClr val="000000"/>
                                        </a:solidFill>
                                        <a:latin typeface="Cambria Math" panose="02040503050406030204" pitchFamily="18" charset="0"/>
                                      </a:rPr>
                                    </m:ctrlPr>
                                  </m:fPr>
                                  <m:num>
                                    <m:r>
                                      <a:rPr lang="it-IT" sz="2400" i="1" smtClean="0">
                                        <a:solidFill>
                                          <a:srgbClr val="000000"/>
                                        </a:solidFill>
                                        <a:latin typeface="Cambria Math" panose="02040503050406030204" pitchFamily="18" charset="0"/>
                                      </a:rPr>
                                      <m:t>𝜌</m:t>
                                    </m:r>
                                    <m:r>
                                      <a:rPr lang="it-IT" sz="2400" i="1">
                                        <a:solidFill>
                                          <a:srgbClr val="000000"/>
                                        </a:solidFill>
                                        <a:latin typeface="Cambria Math" panose="02040503050406030204" pitchFamily="18" charset="0"/>
                                      </a:rPr>
                                      <m:t>𝑉𝑔</m:t>
                                    </m:r>
                                    <m:r>
                                      <a:rPr lang="it-IT" sz="2400" i="1">
                                        <a:solidFill>
                                          <a:srgbClr val="000000"/>
                                        </a:solidFill>
                                        <a:latin typeface="Cambria Math" panose="02040503050406030204" pitchFamily="18" charset="0"/>
                                      </a:rPr>
                                      <m:t>+</m:t>
                                    </m:r>
                                    <m:r>
                                      <a:rPr lang="it-IT" sz="2400" i="1">
                                        <a:solidFill>
                                          <a:srgbClr val="000000"/>
                                        </a:solidFill>
                                        <a:latin typeface="Cambria Math" panose="02040503050406030204" pitchFamily="18" charset="0"/>
                                      </a:rPr>
                                      <m:t>𝜌</m:t>
                                    </m:r>
                                    <m:r>
                                      <a:rPr lang="it-IT" sz="2400" i="1">
                                        <a:solidFill>
                                          <a:srgbClr val="000000"/>
                                        </a:solidFill>
                                        <a:latin typeface="Cambria Math" panose="02040503050406030204" pitchFamily="18" charset="0"/>
                                      </a:rPr>
                                      <m:t>𝑇𝑉</m:t>
                                    </m:r>
                                    <m:f>
                                      <m:fPr>
                                        <m:ctrlPr>
                                          <a:rPr lang="it-IT" sz="2400" i="1">
                                            <a:solidFill>
                                              <a:srgbClr val="000000"/>
                                            </a:solidFill>
                                            <a:latin typeface="Cambria Math" panose="02040503050406030204" pitchFamily="18" charset="0"/>
                                          </a:rPr>
                                        </m:ctrlPr>
                                      </m:fPr>
                                      <m:num>
                                        <m:acc>
                                          <m:accPr>
                                            <m:chr m:val="̃"/>
                                            <m:ctrlPr>
                                              <a:rPr lang="it-IT" sz="2400" b="0" i="1" dirty="0" smtClean="0">
                                                <a:solidFill>
                                                  <a:srgbClr val="000000"/>
                                                </a:solidFill>
                                                <a:latin typeface="Cambria Math" panose="02040503050406030204" pitchFamily="18" charset="0"/>
                                              </a:rPr>
                                            </m:ctrlPr>
                                          </m:accPr>
                                          <m:e>
                                            <m:acc>
                                              <m:accPr>
                                                <m:chr m:val="̇"/>
                                                <m:ctrlPr>
                                                  <a:rPr lang="it-IT" sz="2400" b="0" i="1" dirty="0" smtClean="0">
                                                    <a:solidFill>
                                                      <a:srgbClr val="000000"/>
                                                    </a:solidFill>
                                                    <a:latin typeface="Cambria Math" panose="02040503050406030204" pitchFamily="18" charset="0"/>
                                                  </a:rPr>
                                                </m:ctrlPr>
                                              </m:accPr>
                                              <m:e>
                                                <m:sSub>
                                                  <m:sSubPr>
                                                    <m:ctrlPr>
                                                      <a:rPr lang="it-IT" sz="2400" b="0" i="1" dirty="0" smtClean="0">
                                                        <a:solidFill>
                                                          <a:srgbClr val="000000"/>
                                                        </a:solidFill>
                                                        <a:latin typeface="Cambria Math" panose="02040503050406030204" pitchFamily="18" charset="0"/>
                                                      </a:rPr>
                                                    </m:ctrlPr>
                                                  </m:sSubPr>
                                                  <m:e>
                                                    <m:r>
                                                      <a:rPr lang="it-IT" sz="2400" b="0" i="1" dirty="0" smtClean="0">
                                                        <a:solidFill>
                                                          <a:srgbClr val="000000"/>
                                                        </a:solidFill>
                                                        <a:latin typeface="Cambria Math" panose="02040503050406030204" pitchFamily="18" charset="0"/>
                                                      </a:rPr>
                                                      <m:t>𝑥</m:t>
                                                    </m:r>
                                                  </m:e>
                                                  <m:sub>
                                                    <m:r>
                                                      <a:rPr lang="it-IT" sz="2400" b="0" i="1" dirty="0" smtClean="0">
                                                        <a:solidFill>
                                                          <a:srgbClr val="000000"/>
                                                        </a:solidFill>
                                                        <a:latin typeface="Cambria Math" panose="02040503050406030204" pitchFamily="18" charset="0"/>
                                                      </a:rPr>
                                                      <m:t>1</m:t>
                                                    </m:r>
                                                  </m:sub>
                                                </m:sSub>
                                              </m:e>
                                            </m:acc>
                                          </m:e>
                                        </m:acc>
                                      </m:num>
                                      <m:den>
                                        <m:sSup>
                                          <m:sSupPr>
                                            <m:ctrlPr>
                                              <a:rPr lang="it-IT" sz="2400" b="0" i="1" smtClean="0">
                                                <a:solidFill>
                                                  <a:srgbClr val="000000"/>
                                                </a:solidFill>
                                                <a:latin typeface="Cambria Math" panose="02040503050406030204" pitchFamily="18" charset="0"/>
                                              </a:rPr>
                                            </m:ctrlPr>
                                          </m:sSupPr>
                                          <m:e>
                                            <m:d>
                                              <m:dPr>
                                                <m:ctrlPr>
                                                  <a:rPr lang="it-IT" sz="2400" b="0" i="1" smtClean="0">
                                                    <a:solidFill>
                                                      <a:srgbClr val="000000"/>
                                                    </a:solidFill>
                                                    <a:latin typeface="Cambria Math" panose="02040503050406030204" pitchFamily="18" charset="0"/>
                                                  </a:rPr>
                                                </m:ctrlPr>
                                              </m:d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1</m:t>
                                                    </m:r>
                                                  </m:sub>
                                                </m:sSub>
                                                <m:r>
                                                  <a:rPr lang="it-IT" sz="2400" b="0" i="1" smtClean="0">
                                                    <a:solidFill>
                                                      <a:srgbClr val="000000"/>
                                                    </a:solidFill>
                                                    <a:latin typeface="Cambria Math" panose="02040503050406030204" pitchFamily="18" charset="0"/>
                                                  </a:rPr>
                                                  <m:t>+</m:t>
                                                </m:r>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1</m:t>
                                                        </m:r>
                                                      </m:sub>
                                                    </m:sSub>
                                                  </m:e>
                                                </m:acc>
                                              </m:e>
                                            </m:d>
                                          </m:e>
                                          <m:sup>
                                            <m:r>
                                              <a:rPr lang="it-IT" sz="2400" b="0" i="1" smtClean="0">
                                                <a:solidFill>
                                                  <a:srgbClr val="000000"/>
                                                </a:solidFill>
                                                <a:latin typeface="Cambria Math" panose="02040503050406030204" pitchFamily="18" charset="0"/>
                                              </a:rPr>
                                              <m:t>2</m:t>
                                            </m:r>
                                          </m:sup>
                                        </m:sSup>
                                      </m:den>
                                    </m:f>
                                    <m:r>
                                      <a:rPr lang="it-IT" sz="2400" i="1">
                                        <a:solidFill>
                                          <a:srgbClr val="000000"/>
                                        </a:solidFill>
                                        <a:latin typeface="Cambria Math" panose="02040503050406030204" pitchFamily="18" charset="0"/>
                                      </a:rPr>
                                      <m:t> </m:t>
                                    </m:r>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3</m:t>
                                            </m:r>
                                          </m:sub>
                                        </m:sSub>
                                      </m:e>
                                    </m:acc>
                                    <m:r>
                                      <a:rPr lang="it-IT" sz="2400" i="1">
                                        <a:solidFill>
                                          <a:srgbClr val="000000"/>
                                        </a:solidFill>
                                        <a:latin typeface="Cambria Math" panose="02040503050406030204" pitchFamily="18" charset="0"/>
                                      </a:rPr>
                                      <m:t>−</m:t>
                                    </m:r>
                                    <m:r>
                                      <a:rPr lang="it-IT" sz="2400" i="1">
                                        <a:solidFill>
                                          <a:srgbClr val="000000"/>
                                        </a:solidFill>
                                        <a:latin typeface="Cambria Math" panose="02040503050406030204" pitchFamily="18" charset="0"/>
                                      </a:rPr>
                                      <m:t>𝑚𝑔</m:t>
                                    </m:r>
                                    <m:r>
                                      <a:rPr lang="it-IT" sz="2400" i="1">
                                        <a:solidFill>
                                          <a:srgbClr val="000000"/>
                                        </a:solidFill>
                                        <a:latin typeface="Cambria Math" panose="02040503050406030204" pitchFamily="18" charset="0"/>
                                      </a:rPr>
                                      <m:t>−</m:t>
                                    </m:r>
                                    <m:f>
                                      <m:fPr>
                                        <m:ctrlPr>
                                          <a:rPr lang="it-IT" sz="2400" i="1">
                                            <a:solidFill>
                                              <a:srgbClr val="000000"/>
                                            </a:solidFill>
                                            <a:latin typeface="Cambria Math" panose="02040503050406030204" pitchFamily="18" charset="0"/>
                                          </a:rPr>
                                        </m:ctrlPr>
                                      </m:fPr>
                                      <m:num>
                                        <m:r>
                                          <a:rPr lang="it-IT" sz="2400" i="1">
                                            <a:solidFill>
                                              <a:srgbClr val="000000"/>
                                            </a:solidFill>
                                            <a:latin typeface="Cambria Math" panose="02040503050406030204" pitchFamily="18" charset="0"/>
                                          </a:rPr>
                                          <m:t>1</m:t>
                                        </m:r>
                                      </m:num>
                                      <m:den>
                                        <m:r>
                                          <a:rPr lang="it-IT" sz="2400" i="1">
                                            <a:solidFill>
                                              <a:srgbClr val="000000"/>
                                            </a:solidFill>
                                            <a:latin typeface="Cambria Math" panose="02040503050406030204" pitchFamily="18" charset="0"/>
                                          </a:rPr>
                                          <m:t>2</m:t>
                                        </m:r>
                                      </m:den>
                                    </m:f>
                                    <m:sSub>
                                      <m:sSubPr>
                                        <m:ctrlPr>
                                          <a:rPr lang="it-IT" sz="2400" i="1">
                                            <a:solidFill>
                                              <a:srgbClr val="000000"/>
                                            </a:solidFill>
                                            <a:latin typeface="Cambria Math" panose="02040503050406030204" pitchFamily="18" charset="0"/>
                                          </a:rPr>
                                        </m:ctrlPr>
                                      </m:sSubPr>
                                      <m:e>
                                        <m:r>
                                          <a:rPr lang="it-IT" sz="2400" i="1">
                                            <a:solidFill>
                                              <a:srgbClr val="000000"/>
                                            </a:solidFill>
                                            <a:latin typeface="Cambria Math" panose="02040503050406030204" pitchFamily="18" charset="0"/>
                                          </a:rPr>
                                          <m:t>𝐶</m:t>
                                        </m:r>
                                      </m:e>
                                      <m:sub>
                                        <m:r>
                                          <a:rPr lang="it-IT" sz="2400" i="1">
                                            <a:solidFill>
                                              <a:srgbClr val="000000"/>
                                            </a:solidFill>
                                            <a:latin typeface="Cambria Math" panose="02040503050406030204" pitchFamily="18" charset="0"/>
                                          </a:rPr>
                                          <m:t>𝑧</m:t>
                                        </m:r>
                                      </m:sub>
                                    </m:sSub>
                                    <m:sSub>
                                      <m:sSubPr>
                                        <m:ctrlPr>
                                          <a:rPr lang="it-IT" sz="2400" i="1">
                                            <a:solidFill>
                                              <a:srgbClr val="000000"/>
                                            </a:solidFill>
                                            <a:latin typeface="Cambria Math" panose="02040503050406030204" pitchFamily="18" charset="0"/>
                                          </a:rPr>
                                        </m:ctrlPr>
                                      </m:sSubPr>
                                      <m:e>
                                        <m:r>
                                          <a:rPr lang="it-IT" sz="2400" i="1">
                                            <a:solidFill>
                                              <a:srgbClr val="000000"/>
                                            </a:solidFill>
                                            <a:latin typeface="Cambria Math" panose="02040503050406030204" pitchFamily="18" charset="0"/>
                                          </a:rPr>
                                          <m:t>𝑆</m:t>
                                        </m:r>
                                      </m:e>
                                      <m:sub>
                                        <m:r>
                                          <a:rPr lang="it-IT" sz="2400" i="1">
                                            <a:solidFill>
                                              <a:srgbClr val="000000"/>
                                            </a:solidFill>
                                            <a:latin typeface="Cambria Math" panose="02040503050406030204" pitchFamily="18" charset="0"/>
                                          </a:rPr>
                                          <m:t>𝑧</m:t>
                                        </m:r>
                                      </m:sub>
                                    </m:sSub>
                                    <m:r>
                                      <a:rPr lang="it-IT" sz="2400" i="1">
                                        <a:solidFill>
                                          <a:srgbClr val="000000"/>
                                        </a:solidFill>
                                        <a:latin typeface="Cambria Math" panose="02040503050406030204" pitchFamily="18" charset="0"/>
                                      </a:rPr>
                                      <m:t>𝜌</m:t>
                                    </m:r>
                                    <m:r>
                                      <a:rPr lang="it-IT" sz="2400" b="0" i="1" smtClean="0">
                                        <a:solidFill>
                                          <a:srgbClr val="000000"/>
                                        </a:solidFill>
                                        <a:latin typeface="Cambria Math" panose="02040503050406030204" pitchFamily="18" charset="0"/>
                                      </a:rPr>
                                      <m:t> </m:t>
                                    </m:r>
                                    <m:sSup>
                                      <m:sSupPr>
                                        <m:ctrlPr>
                                          <a:rPr lang="it-IT" sz="2400" b="0" i="1" smtClean="0">
                                            <a:solidFill>
                                              <a:srgbClr val="000000"/>
                                            </a:solidFill>
                                            <a:latin typeface="Cambria Math" panose="02040503050406030204" pitchFamily="18" charset="0"/>
                                          </a:rPr>
                                        </m:ctrlPr>
                                      </m:sSupPr>
                                      <m:e>
                                        <m:acc>
                                          <m:accPr>
                                            <m:chr m:val="̃"/>
                                            <m:ctrlPr>
                                              <a:rPr lang="it-IT" sz="2400" b="0" i="1" smtClean="0">
                                                <a:solidFill>
                                                  <a:srgbClr val="000000"/>
                                                </a:solidFill>
                                                <a:latin typeface="Cambria Math" panose="02040503050406030204" pitchFamily="18" charset="0"/>
                                              </a:rPr>
                                            </m:ctrlPr>
                                          </m:accPr>
                                          <m:e>
                                            <m:sSub>
                                              <m:sSubPr>
                                                <m:ctrlPr>
                                                  <a:rPr lang="it-IT" sz="2400" b="0" i="1" smtClean="0">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𝑥</m:t>
                                                </m:r>
                                              </m:e>
                                              <m:sub>
                                                <m:r>
                                                  <a:rPr lang="it-IT" sz="2400" b="0" i="1" smtClean="0">
                                                    <a:solidFill>
                                                      <a:srgbClr val="000000"/>
                                                    </a:solidFill>
                                                    <a:latin typeface="Cambria Math" panose="02040503050406030204" pitchFamily="18" charset="0"/>
                                                  </a:rPr>
                                                  <m:t>3</m:t>
                                                </m:r>
                                              </m:sub>
                                            </m:sSub>
                                          </m:e>
                                        </m:acc>
                                      </m:e>
                                      <m:sup>
                                        <m:r>
                                          <a:rPr lang="it-IT" sz="2400" b="0" i="1" smtClean="0">
                                            <a:solidFill>
                                              <a:srgbClr val="000000"/>
                                            </a:solidFill>
                                            <a:latin typeface="Cambria Math" panose="02040503050406030204" pitchFamily="18" charset="0"/>
                                          </a:rPr>
                                          <m:t>2</m:t>
                                        </m:r>
                                      </m:sup>
                                    </m:sSup>
                                  </m:num>
                                  <m:den>
                                    <m:r>
                                      <a:rPr lang="it-IT" sz="2400" i="1">
                                        <a:solidFill>
                                          <a:srgbClr val="000000"/>
                                        </a:solidFill>
                                        <a:latin typeface="Cambria Math" panose="02040503050406030204" pitchFamily="18" charset="0"/>
                                      </a:rPr>
                                      <m:t>𝑚</m:t>
                                    </m:r>
                                  </m:den>
                                </m:f>
                              </m:e>
                            </m:mr>
                          </m:m>
                        </m:e>
                      </m:d>
                    </m:oMath>
                  </m:oMathPara>
                </a14:m>
                <a:endParaRPr lang="it-IT" sz="2400" b="0" dirty="0">
                  <a:solidFill>
                    <a:srgbClr val="000000"/>
                  </a:solidFill>
                </a:endParaRPr>
              </a:p>
            </p:txBody>
          </p:sp>
        </mc:Choice>
        <mc:Fallback>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6172200" y="804672"/>
                <a:ext cx="5221224" cy="5230368"/>
              </a:xfrm>
              <a:blipFill>
                <a:blip r:embed="rId3"/>
                <a:stretch>
                  <a:fillRect l="-1051"/>
                </a:stretch>
              </a:blipFill>
            </p:spPr>
            <p:txBody>
              <a:bodyPr/>
              <a:lstStyle/>
              <a:p>
                <a:r>
                  <a:rPr lang="it-IT">
                    <a:noFill/>
                  </a:rPr>
                  <a:t> </a:t>
                </a:r>
              </a:p>
            </p:txBody>
          </p:sp>
        </mc:Fallback>
      </mc:AlternateContent>
    </p:spTree>
    <p:extLst>
      <p:ext uri="{BB962C8B-B14F-4D97-AF65-F5344CB8AC3E}">
        <p14:creationId xmlns:p14="http://schemas.microsoft.com/office/powerpoint/2010/main" val="77854638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3" name="Picture 4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olo 1">
            <a:extLst>
              <a:ext uri="{FF2B5EF4-FFF2-40B4-BE49-F238E27FC236}">
                <a16:creationId xmlns:a16="http://schemas.microsoft.com/office/drawing/2014/main" id="{33D7B9E6-0614-4170-A8A9-F11BDC26F501}"/>
              </a:ext>
            </a:extLst>
          </p:cNvPr>
          <p:cNvSpPr>
            <a:spLocks noGrp="1"/>
          </p:cNvSpPr>
          <p:nvPr>
            <p:ph type="title"/>
          </p:nvPr>
        </p:nvSpPr>
        <p:spPr>
          <a:xfrm>
            <a:off x="640080" y="1243013"/>
            <a:ext cx="3855720" cy="4371974"/>
          </a:xfrm>
        </p:spPr>
        <p:txBody>
          <a:bodyPr>
            <a:normAutofit/>
          </a:bodyPr>
          <a:lstStyle/>
          <a:p>
            <a:r>
              <a:rPr lang="it-IT" dirty="0">
                <a:solidFill>
                  <a:srgbClr val="FFFFFF"/>
                </a:solidFill>
              </a:rPr>
              <a:t>Linearizzazione attorno alla posizione di equilibrio</a:t>
            </a:r>
          </a:p>
        </p:txBody>
      </p:sp>
      <p:sp>
        <p:nvSpPr>
          <p:cNvPr id="45" name="Rectangle 4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21F8B164-3C27-4245-AAE0-107A49408A80}"/>
                  </a:ext>
                </a:extLst>
              </p:cNvPr>
              <p:cNvSpPr>
                <a:spLocks noGrp="1"/>
              </p:cNvSpPr>
              <p:nvPr>
                <p:ph idx="1"/>
              </p:nvPr>
            </p:nvSpPr>
            <p:spPr>
              <a:xfrm>
                <a:off x="5738191" y="804672"/>
                <a:ext cx="5812181" cy="5230368"/>
              </a:xfrm>
            </p:spPr>
            <p:txBody>
              <a:bodyPr anchor="ctr">
                <a:normAutofit fontScale="92500" lnSpcReduction="20000"/>
              </a:bodyPr>
              <a:lstStyle/>
              <a:p>
                <a:pPr marL="0" indent="0">
                  <a:buNone/>
                </a:pPr>
                <a:r>
                  <a:rPr lang="it-IT" sz="2400" dirty="0">
                    <a:solidFill>
                      <a:srgbClr val="000000"/>
                    </a:solidFill>
                  </a:rPr>
                  <a:t>Disponendo della misura della quota </a:t>
                </a:r>
                <a14:m>
                  <m:oMath xmlns:m="http://schemas.openxmlformats.org/officeDocument/2006/math">
                    <m:r>
                      <a:rPr lang="it-IT" sz="2400" b="0" i="1" smtClean="0">
                        <a:solidFill>
                          <a:srgbClr val="000000"/>
                        </a:solidFill>
                        <a:latin typeface="Cambria Math" panose="02040503050406030204" pitchFamily="18" charset="0"/>
                      </a:rPr>
                      <m:t>𝑧</m:t>
                    </m:r>
                  </m:oMath>
                </a14:m>
                <a:r>
                  <a:rPr lang="it-IT" sz="2400" dirty="0">
                    <a:solidFill>
                      <a:srgbClr val="000000"/>
                    </a:solidFill>
                  </a:rPr>
                  <a:t> si può scrivere una rappresentazione in forma di stato per il sistema linearizzato</a:t>
                </a:r>
              </a:p>
              <a:p>
                <a:pPr marL="0" indent="0">
                  <a:buNone/>
                </a:pPr>
                <a14:m>
                  <m:oMathPara xmlns:m="http://schemas.openxmlformats.org/officeDocument/2006/math">
                    <m:oMathParaPr>
                      <m:jc m:val="centerGroup"/>
                    </m:oMathParaPr>
                    <m:oMath xmlns:m="http://schemas.openxmlformats.org/officeDocument/2006/math">
                      <m:acc>
                        <m:accPr>
                          <m:chr m:val="̇"/>
                          <m:ctrlPr>
                            <a:rPr lang="it-IT" sz="2400" i="1" smtClean="0">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𝑥</m:t>
                          </m:r>
                        </m:e>
                      </m:acc>
                      <m:r>
                        <a:rPr lang="it-IT" sz="2400" i="1" smtClean="0">
                          <a:solidFill>
                            <a:srgbClr val="000000"/>
                          </a:solidFill>
                          <a:latin typeface="Cambria Math" panose="02040503050406030204" pitchFamily="18" charset="0"/>
                        </a:rPr>
                        <m:t>=</m:t>
                      </m:r>
                      <m:r>
                        <a:rPr lang="it-IT" sz="2400" i="1" smtClean="0">
                          <a:solidFill>
                            <a:srgbClr val="000000"/>
                          </a:solidFill>
                          <a:latin typeface="Cambria Math" panose="02040503050406030204" pitchFamily="18" charset="0"/>
                        </a:rPr>
                        <m:t>𝐴𝑥</m:t>
                      </m:r>
                      <m:r>
                        <a:rPr lang="it-IT" sz="2400" i="1" smtClean="0">
                          <a:solidFill>
                            <a:srgbClr val="000000"/>
                          </a:solidFill>
                          <a:latin typeface="Cambria Math" panose="02040503050406030204" pitchFamily="18" charset="0"/>
                        </a:rPr>
                        <m:t>+</m:t>
                      </m:r>
                      <m:r>
                        <a:rPr lang="it-IT" sz="2400" i="1" smtClean="0">
                          <a:solidFill>
                            <a:srgbClr val="000000"/>
                          </a:solidFill>
                          <a:latin typeface="Cambria Math" panose="02040503050406030204" pitchFamily="18" charset="0"/>
                        </a:rPr>
                        <m:t>𝐵𝑢</m:t>
                      </m:r>
                    </m:oMath>
                  </m:oMathPara>
                </a14:m>
                <a:endParaRPr lang="it-IT" sz="2400" b="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it-IT" sz="2400" b="0" i="1" smtClean="0">
                          <a:solidFill>
                            <a:srgbClr val="000000"/>
                          </a:solidFill>
                          <a:latin typeface="Cambria Math" panose="02040503050406030204" pitchFamily="18" charset="0"/>
                        </a:rPr>
                        <m:t>𝑦</m:t>
                      </m:r>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𝐶𝑥</m:t>
                      </m:r>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𝐷𝑢</m:t>
                      </m:r>
                    </m:oMath>
                  </m:oMathPara>
                </a14:m>
                <a:endParaRPr lang="it-IT" sz="2400" b="0" dirty="0">
                  <a:solidFill>
                    <a:srgbClr val="000000"/>
                  </a:solidFill>
                </a:endParaRPr>
              </a:p>
              <a:p>
                <a:pPr marL="0" indent="0">
                  <a:buNone/>
                </a:pPr>
                <a:r>
                  <a:rPr lang="it-IT" sz="2400" b="0" dirty="0">
                    <a:solidFill>
                      <a:srgbClr val="000000"/>
                    </a:solidFill>
                  </a:rPr>
                  <a:t>Dove</a:t>
                </a:r>
              </a:p>
              <a:p>
                <a:pPr marL="0" indent="0">
                  <a:buNone/>
                </a:pPr>
                <a14:m>
                  <m:oMathPara xmlns:m="http://schemas.openxmlformats.org/officeDocument/2006/math">
                    <m:oMathParaPr>
                      <m:jc m:val="centerGroup"/>
                    </m:oMathParaPr>
                    <m:oMath xmlns:m="http://schemas.openxmlformats.org/officeDocument/2006/math">
                      <m:r>
                        <a:rPr lang="it-IT" sz="2400" b="0" i="1" smtClean="0">
                          <a:solidFill>
                            <a:srgbClr val="000000"/>
                          </a:solidFill>
                          <a:latin typeface="Cambria Math" panose="02040503050406030204" pitchFamily="18" charset="0"/>
                        </a:rPr>
                        <m:t>𝐴</m:t>
                      </m:r>
                      <m:r>
                        <a:rPr lang="it-IT" sz="2400" b="0" i="1" smtClean="0">
                          <a:solidFill>
                            <a:srgbClr val="000000"/>
                          </a:solidFill>
                          <a:latin typeface="Cambria Math" panose="02040503050406030204" pitchFamily="18" charset="0"/>
                        </a:rPr>
                        <m:t>=</m:t>
                      </m:r>
                      <m:d>
                        <m:dPr>
                          <m:ctrlPr>
                            <a:rPr lang="it-IT" sz="2400" i="1">
                              <a:solidFill>
                                <a:srgbClr val="000000"/>
                              </a:solidFill>
                              <a:latin typeface="Cambria Math" panose="02040503050406030204" pitchFamily="18" charset="0"/>
                            </a:rPr>
                          </m:ctrlPr>
                        </m:dPr>
                        <m:e>
                          <m:m>
                            <m:mPr>
                              <m:mcs>
                                <m:mc>
                                  <m:mcPr>
                                    <m:count m:val="3"/>
                                    <m:mcJc m:val="center"/>
                                  </m:mcPr>
                                </m:mc>
                              </m:mcs>
                              <m:ctrlPr>
                                <a:rPr lang="it-IT" sz="2400" i="1">
                                  <a:solidFill>
                                    <a:srgbClr val="000000"/>
                                  </a:solidFill>
                                  <a:latin typeface="Cambria Math" panose="02040503050406030204" pitchFamily="18" charset="0"/>
                                </a:rPr>
                              </m:ctrlPr>
                            </m:mPr>
                            <m:mr>
                              <m:e>
                                <m:r>
                                  <m:rPr>
                                    <m:brk m:alnAt="7"/>
                                  </m:rPr>
                                  <a:rPr lang="it-IT" sz="2400" i="1">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1</m:t>
                                </m:r>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rPr>
                                  <m:t>4</m:t>
                                </m:r>
                                <m:r>
                                  <a:rPr lang="it-IT" sz="2400" b="0" i="1" smtClean="0">
                                    <a:solidFill>
                                      <a:srgbClr val="000000"/>
                                    </a:solidFill>
                                    <a:latin typeface="Cambria Math" panose="02040503050406030204" pitchFamily="18" charset="0"/>
                                  </a:rPr>
                                  <m:t>⋅</m:t>
                                </m:r>
                                <m:sSup>
                                  <m:sSupPr>
                                    <m:ctrlPr>
                                      <a:rPr lang="it-IT" sz="2400" b="0" i="1" smtClean="0">
                                        <a:solidFill>
                                          <a:srgbClr val="000000"/>
                                        </a:solidFill>
                                        <a:latin typeface="Cambria Math" panose="02040503050406030204" pitchFamily="18" charset="0"/>
                                      </a:rPr>
                                    </m:ctrlPr>
                                  </m:sSupPr>
                                  <m:e>
                                    <m:r>
                                      <a:rPr lang="it-IT" sz="2400" b="0" i="1" smtClean="0">
                                        <a:solidFill>
                                          <a:srgbClr val="000000"/>
                                        </a:solidFill>
                                        <a:latin typeface="Cambria Math" panose="02040503050406030204" pitchFamily="18" charset="0"/>
                                      </a:rPr>
                                      <m:t>10</m:t>
                                    </m:r>
                                  </m:e>
                                  <m:sup>
                                    <m:r>
                                      <a:rPr lang="it-IT" sz="2400" b="0" i="1" smtClean="0">
                                        <a:solidFill>
                                          <a:srgbClr val="000000"/>
                                        </a:solidFill>
                                        <a:latin typeface="Cambria Math" panose="02040503050406030204" pitchFamily="18" charset="0"/>
                                      </a:rPr>
                                      <m:t>−3</m:t>
                                    </m:r>
                                  </m:sup>
                                </m:sSup>
                              </m:e>
                              <m:e>
                                <m:r>
                                  <a:rPr lang="it-IT" sz="2400" i="1">
                                    <a:solidFill>
                                      <a:srgbClr val="000000"/>
                                    </a:solidFill>
                                    <a:latin typeface="Cambria Math" panose="02040503050406030204" pitchFamily="18" charset="0"/>
                                  </a:rPr>
                                  <m:t>−9⋅</m:t>
                                </m:r>
                                <m:sSup>
                                  <m:sSupPr>
                                    <m:ctrlPr>
                                      <a:rPr lang="it-IT" sz="2400" i="1">
                                        <a:solidFill>
                                          <a:srgbClr val="000000"/>
                                        </a:solidFill>
                                        <a:latin typeface="Cambria Math" panose="02040503050406030204" pitchFamily="18" charset="0"/>
                                      </a:rPr>
                                    </m:ctrlPr>
                                  </m:sSupPr>
                                  <m:e>
                                    <m:r>
                                      <a:rPr lang="it-IT" sz="2400" i="1">
                                        <a:solidFill>
                                          <a:srgbClr val="000000"/>
                                        </a:solidFill>
                                        <a:latin typeface="Cambria Math" panose="02040503050406030204" pitchFamily="18" charset="0"/>
                                      </a:rPr>
                                      <m:t>10</m:t>
                                    </m:r>
                                  </m:e>
                                  <m:sup>
                                    <m:r>
                                      <a:rPr lang="it-IT" sz="2400" i="1">
                                        <a:solidFill>
                                          <a:srgbClr val="000000"/>
                                        </a:solidFill>
                                        <a:latin typeface="Cambria Math" panose="02040503050406030204" pitchFamily="18" charset="0"/>
                                      </a:rPr>
                                      <m:t>−6</m:t>
                                    </m:r>
                                  </m:sup>
                                </m:sSup>
                              </m:e>
                              <m:e>
                                <m:r>
                                  <a:rPr lang="it-IT" sz="2400" i="1">
                                    <a:solidFill>
                                      <a:srgbClr val="000000"/>
                                    </a:solidFill>
                                    <a:latin typeface="Cambria Math" panose="02040503050406030204" pitchFamily="18" charset="0"/>
                                  </a:rPr>
                                  <m:t>0</m:t>
                                </m:r>
                              </m:e>
                            </m:mr>
                            <m:mr>
                              <m:e>
                                <m:r>
                                  <a:rPr lang="it-IT" sz="2400" i="1">
                                    <a:solidFill>
                                      <a:srgbClr val="000000"/>
                                    </a:solidFill>
                                    <a:latin typeface="Cambria Math" panose="02040503050406030204" pitchFamily="18" charset="0"/>
                                  </a:rPr>
                                  <m:t>0</m:t>
                                </m:r>
                              </m:e>
                              <m:e>
                                <m:r>
                                  <a:rPr lang="it-IT" sz="2400" i="1">
                                    <a:solidFill>
                                      <a:srgbClr val="000000"/>
                                    </a:solidFill>
                                    <a:latin typeface="Cambria Math" panose="02040503050406030204" pitchFamily="18" charset="0"/>
                                  </a:rPr>
                                  <m:t>0</m:t>
                                </m:r>
                              </m:e>
                              <m:e>
                                <m:r>
                                  <a:rPr lang="it-IT" sz="2400" i="1">
                                    <a:solidFill>
                                      <a:srgbClr val="000000"/>
                                    </a:solidFill>
                                    <a:latin typeface="Cambria Math" panose="02040503050406030204" pitchFamily="18" charset="0"/>
                                  </a:rPr>
                                  <m:t>1</m:t>
                                </m:r>
                              </m:e>
                            </m:mr>
                            <m:mr>
                              <m:e>
                                <m:r>
                                  <a:rPr lang="it-IT" sz="2400" i="1">
                                    <a:solidFill>
                                      <a:srgbClr val="000000"/>
                                    </a:solidFill>
                                    <a:latin typeface="Cambria Math" panose="02040503050406030204" pitchFamily="18" charset="0"/>
                                  </a:rPr>
                                  <m:t>1</m:t>
                                </m:r>
                                <m:r>
                                  <a:rPr lang="it-IT" sz="2400" b="0" i="1" smtClean="0">
                                    <a:solidFill>
                                      <a:srgbClr val="000000"/>
                                    </a:solidFill>
                                    <a:latin typeface="Cambria Math" panose="02040503050406030204" pitchFamily="18" charset="0"/>
                                  </a:rPr>
                                  <m:t>.5⋅</m:t>
                                </m:r>
                                <m:sSup>
                                  <m:sSupPr>
                                    <m:ctrlPr>
                                      <a:rPr lang="it-IT" sz="2400" b="0" i="1" smtClean="0">
                                        <a:solidFill>
                                          <a:srgbClr val="000000"/>
                                        </a:solidFill>
                                        <a:latin typeface="Cambria Math" panose="02040503050406030204" pitchFamily="18" charset="0"/>
                                      </a:rPr>
                                    </m:ctrlPr>
                                  </m:sSupPr>
                                  <m:e>
                                    <m:r>
                                      <a:rPr lang="it-IT" sz="2400" b="0" i="1" smtClean="0">
                                        <a:solidFill>
                                          <a:srgbClr val="000000"/>
                                        </a:solidFill>
                                        <a:latin typeface="Cambria Math" panose="02040503050406030204" pitchFamily="18" charset="0"/>
                                      </a:rPr>
                                      <m:t>10</m:t>
                                    </m:r>
                                  </m:e>
                                  <m:sup>
                                    <m:r>
                                      <a:rPr lang="it-IT" sz="2400" b="0" i="1" smtClean="0">
                                        <a:solidFill>
                                          <a:srgbClr val="000000"/>
                                        </a:solidFill>
                                        <a:latin typeface="Cambria Math" panose="02040503050406030204" pitchFamily="18" charset="0"/>
                                      </a:rPr>
                                      <m:t>−2</m:t>
                                    </m:r>
                                  </m:sup>
                                </m:sSup>
                              </m:e>
                              <m:e>
                                <m:r>
                                  <a:rPr lang="it-IT" sz="2400" i="1">
                                    <a:solidFill>
                                      <a:srgbClr val="000000"/>
                                    </a:solidFill>
                                    <a:latin typeface="Cambria Math" panose="02040503050406030204" pitchFamily="18" charset="0"/>
                                  </a:rPr>
                                  <m:t>−1.8</m:t>
                                </m:r>
                                <m:r>
                                  <a:rPr lang="it-IT" sz="2400" i="1" smtClean="0">
                                    <a:solidFill>
                                      <a:srgbClr val="000000"/>
                                    </a:solidFill>
                                    <a:latin typeface="Cambria Math" panose="02040503050406030204" pitchFamily="18" charset="0"/>
                                  </a:rPr>
                                  <m:t>⋅</m:t>
                                </m:r>
                                <m:sSup>
                                  <m:sSupPr>
                                    <m:ctrlPr>
                                      <a:rPr lang="it-IT" sz="2400" i="1" smtClean="0">
                                        <a:solidFill>
                                          <a:srgbClr val="000000"/>
                                        </a:solidFill>
                                        <a:latin typeface="Cambria Math" panose="02040503050406030204" pitchFamily="18" charset="0"/>
                                      </a:rPr>
                                    </m:ctrlPr>
                                  </m:sSupPr>
                                  <m:e>
                                    <m:r>
                                      <a:rPr lang="it-IT" sz="2400" i="1">
                                        <a:solidFill>
                                          <a:srgbClr val="000000"/>
                                        </a:solidFill>
                                        <a:latin typeface="Cambria Math" panose="02040503050406030204" pitchFamily="18" charset="0"/>
                                      </a:rPr>
                                      <m:t>10</m:t>
                                    </m:r>
                                  </m:e>
                                  <m:sup>
                                    <m:r>
                                      <a:rPr lang="it-IT" sz="2400" i="1">
                                        <a:solidFill>
                                          <a:srgbClr val="000000"/>
                                        </a:solidFill>
                                        <a:latin typeface="Cambria Math" panose="02040503050406030204" pitchFamily="18" charset="0"/>
                                      </a:rPr>
                                      <m:t>−4</m:t>
                                    </m:r>
                                  </m:sup>
                                </m:sSup>
                              </m:e>
                              <m:e>
                                <m:r>
                                  <a:rPr lang="it-IT" sz="2400" i="1">
                                    <a:solidFill>
                                      <a:srgbClr val="000000"/>
                                    </a:solidFill>
                                    <a:latin typeface="Cambria Math" panose="02040503050406030204" pitchFamily="18" charset="0"/>
                                  </a:rPr>
                                  <m:t>4.8⋅</m:t>
                                </m:r>
                                <m:sSup>
                                  <m:sSupPr>
                                    <m:ctrlPr>
                                      <a:rPr lang="it-IT" sz="2400" i="1">
                                        <a:solidFill>
                                          <a:srgbClr val="000000"/>
                                        </a:solidFill>
                                        <a:latin typeface="Cambria Math" panose="02040503050406030204" pitchFamily="18" charset="0"/>
                                      </a:rPr>
                                    </m:ctrlPr>
                                  </m:sSupPr>
                                  <m:e>
                                    <m:r>
                                      <a:rPr lang="it-IT" sz="2400" i="1">
                                        <a:solidFill>
                                          <a:srgbClr val="000000"/>
                                        </a:solidFill>
                                        <a:latin typeface="Cambria Math" panose="02040503050406030204" pitchFamily="18" charset="0"/>
                                      </a:rPr>
                                      <m:t>10</m:t>
                                    </m:r>
                                  </m:e>
                                  <m:sup>
                                    <m:r>
                                      <a:rPr lang="it-IT" sz="2400" i="1">
                                        <a:solidFill>
                                          <a:srgbClr val="000000"/>
                                        </a:solidFill>
                                        <a:latin typeface="Cambria Math" panose="02040503050406030204" pitchFamily="18" charset="0"/>
                                      </a:rPr>
                                      <m:t>−20</m:t>
                                    </m:r>
                                  </m:sup>
                                </m:sSup>
                              </m:e>
                            </m:mr>
                          </m:m>
                        </m:e>
                      </m:d>
                      <m:r>
                        <a:rPr lang="it-IT" sz="2400" b="1" i="1" smtClean="0">
                          <a:solidFill>
                            <a:srgbClr val="000000"/>
                          </a:solidFill>
                          <a:latin typeface="Cambria Math" panose="02040503050406030204" pitchFamily="18" charset="0"/>
                        </a:rPr>
                        <m:t> </m:t>
                      </m:r>
                    </m:oMath>
                  </m:oMathPara>
                </a14:m>
                <a:endParaRPr lang="it-IT" sz="2400" b="0" dirty="0">
                  <a:solidFill>
                    <a:srgbClr val="000000"/>
                  </a:solidFill>
                </a:endParaRPr>
              </a:p>
              <a:p>
                <a:pPr marL="0" indent="0">
                  <a:buNone/>
                </a:pPr>
                <a:endParaRPr lang="it-IT" sz="2000" b="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it-IT" sz="2600" b="0" i="1" smtClean="0">
                          <a:solidFill>
                            <a:srgbClr val="000000"/>
                          </a:solidFill>
                          <a:latin typeface="Cambria Math" panose="02040503050406030204" pitchFamily="18" charset="0"/>
                        </a:rPr>
                        <m:t>𝐵</m:t>
                      </m:r>
                      <m:r>
                        <a:rPr lang="it-IT" sz="2600" b="0" i="1" smtClean="0">
                          <a:solidFill>
                            <a:srgbClr val="000000"/>
                          </a:solidFill>
                          <a:latin typeface="Cambria Math" panose="02040503050406030204" pitchFamily="18" charset="0"/>
                        </a:rPr>
                        <m:t>=</m:t>
                      </m:r>
                      <m:d>
                        <m:dPr>
                          <m:ctrlPr>
                            <a:rPr lang="it-IT" sz="2600" b="0" i="1" smtClean="0">
                              <a:solidFill>
                                <a:srgbClr val="000000"/>
                              </a:solidFill>
                              <a:latin typeface="Cambria Math" panose="02040503050406030204" pitchFamily="18" charset="0"/>
                            </a:rPr>
                          </m:ctrlPr>
                        </m:dPr>
                        <m:e>
                          <m:m>
                            <m:mPr>
                              <m:plcHide m:val="on"/>
                              <m:mcs>
                                <m:mc>
                                  <m:mcPr>
                                    <m:count m:val="2"/>
                                    <m:mcJc m:val="center"/>
                                  </m:mcPr>
                                </m:mc>
                              </m:mcs>
                              <m:ctrlPr>
                                <a:rPr lang="it-IT" sz="2600" b="0" i="1" smtClean="0">
                                  <a:solidFill>
                                    <a:srgbClr val="000000"/>
                                  </a:solidFill>
                                  <a:latin typeface="Cambria Math" panose="02040503050406030204" pitchFamily="18" charset="0"/>
                                </a:rPr>
                              </m:ctrlPr>
                            </m:mPr>
                            <m:mr>
                              <m:e>
                                <m:r>
                                  <a:rPr lang="it-IT" sz="2600" b="0" i="1" smtClean="0">
                                    <a:solidFill>
                                      <a:srgbClr val="000000"/>
                                    </a:solidFill>
                                    <a:latin typeface="Cambria Math" panose="02040503050406030204" pitchFamily="18" charset="0"/>
                                  </a:rPr>
                                  <m:t>1.4⋅</m:t>
                                </m:r>
                                <m:sSup>
                                  <m:sSupPr>
                                    <m:ctrlPr>
                                      <a:rPr lang="it-IT" sz="2600" b="0" i="1" smtClean="0">
                                        <a:solidFill>
                                          <a:srgbClr val="000000"/>
                                        </a:solidFill>
                                        <a:latin typeface="Cambria Math" panose="02040503050406030204" pitchFamily="18" charset="0"/>
                                      </a:rPr>
                                    </m:ctrlPr>
                                  </m:sSupPr>
                                  <m:e>
                                    <m:r>
                                      <a:rPr lang="it-IT" sz="2600" b="0" i="1" smtClean="0">
                                        <a:solidFill>
                                          <a:srgbClr val="000000"/>
                                        </a:solidFill>
                                        <a:latin typeface="Cambria Math" panose="02040503050406030204" pitchFamily="18" charset="0"/>
                                      </a:rPr>
                                      <m:t>10</m:t>
                                    </m:r>
                                  </m:e>
                                  <m:sup>
                                    <m:r>
                                      <a:rPr lang="it-IT" sz="2600" b="0" i="1" smtClean="0">
                                        <a:solidFill>
                                          <a:srgbClr val="000000"/>
                                        </a:solidFill>
                                        <a:latin typeface="Cambria Math" panose="02040503050406030204" pitchFamily="18" charset="0"/>
                                      </a:rPr>
                                      <m:t>−3</m:t>
                                    </m:r>
                                  </m:sup>
                                </m:sSup>
                              </m:e>
                              <m:e>
                                <m:r>
                                  <a:rPr lang="it-IT" sz="2600" b="0" i="1" smtClean="0">
                                    <a:solidFill>
                                      <a:srgbClr val="000000"/>
                                    </a:solidFill>
                                    <a:latin typeface="Cambria Math" panose="02040503050406030204" pitchFamily="18" charset="0"/>
                                  </a:rPr>
                                  <m:t>0</m:t>
                                </m:r>
                              </m:e>
                            </m:mr>
                            <m:mr>
                              <m:e>
                                <m:r>
                                  <a:rPr lang="it-IT" sz="2600" b="0" i="1" smtClean="0">
                                    <a:solidFill>
                                      <a:srgbClr val="000000"/>
                                    </a:solidFill>
                                    <a:latin typeface="Cambria Math" panose="02040503050406030204" pitchFamily="18" charset="0"/>
                                  </a:rPr>
                                  <m:t>0</m:t>
                                </m:r>
                              </m:e>
                              <m:e>
                                <m:r>
                                  <a:rPr lang="it-IT" sz="2600" b="0" i="1" smtClean="0">
                                    <a:solidFill>
                                      <a:srgbClr val="000000"/>
                                    </a:solidFill>
                                    <a:latin typeface="Cambria Math" panose="02040503050406030204" pitchFamily="18" charset="0"/>
                                  </a:rPr>
                                  <m:t>0</m:t>
                                </m:r>
                              </m:e>
                            </m:mr>
                            <m:mr>
                              <m:e>
                                <m:r>
                                  <a:rPr lang="it-IT" sz="2600" b="0" i="1" smtClean="0">
                                    <a:solidFill>
                                      <a:srgbClr val="000000"/>
                                    </a:solidFill>
                                    <a:latin typeface="Cambria Math" panose="02040503050406030204" pitchFamily="18" charset="0"/>
                                  </a:rPr>
                                  <m:t>0</m:t>
                                </m:r>
                              </m:e>
                              <m:e>
                                <m:r>
                                  <a:rPr lang="it-IT" sz="2600" b="0" i="1" smtClean="0">
                                    <a:solidFill>
                                      <a:srgbClr val="000000"/>
                                    </a:solidFill>
                                    <a:latin typeface="Cambria Math" panose="02040503050406030204" pitchFamily="18" charset="0"/>
                                  </a:rPr>
                                  <m:t>1.7⋅</m:t>
                                </m:r>
                                <m:sSup>
                                  <m:sSupPr>
                                    <m:ctrlPr>
                                      <a:rPr lang="it-IT" sz="2600" b="0" i="1" smtClean="0">
                                        <a:solidFill>
                                          <a:srgbClr val="000000"/>
                                        </a:solidFill>
                                        <a:latin typeface="Cambria Math" panose="02040503050406030204" pitchFamily="18" charset="0"/>
                                      </a:rPr>
                                    </m:ctrlPr>
                                  </m:sSupPr>
                                  <m:e>
                                    <m:r>
                                      <a:rPr lang="it-IT" sz="2600" b="0" i="1" smtClean="0">
                                        <a:solidFill>
                                          <a:srgbClr val="000000"/>
                                        </a:solidFill>
                                        <a:latin typeface="Cambria Math" panose="02040503050406030204" pitchFamily="18" charset="0"/>
                                      </a:rPr>
                                      <m:t>10</m:t>
                                    </m:r>
                                  </m:e>
                                  <m:sup>
                                    <m:r>
                                      <a:rPr lang="it-IT" sz="2600" b="0" i="1" smtClean="0">
                                        <a:solidFill>
                                          <a:srgbClr val="000000"/>
                                        </a:solidFill>
                                        <a:latin typeface="Cambria Math" panose="02040503050406030204" pitchFamily="18" charset="0"/>
                                      </a:rPr>
                                      <m:t>−4</m:t>
                                    </m:r>
                                  </m:sup>
                                </m:sSup>
                              </m:e>
                            </m:mr>
                          </m:m>
                        </m:e>
                      </m:d>
                    </m:oMath>
                  </m:oMathPara>
                </a14:m>
                <a:endParaRPr lang="it-IT" sz="2000" b="0" dirty="0">
                  <a:solidFill>
                    <a:srgbClr val="000000"/>
                  </a:solidFill>
                </a:endParaRPr>
              </a:p>
              <a:p>
                <a:pPr marL="0" indent="0">
                  <a:buNone/>
                </a:pPr>
                <a:endParaRPr lang="it-IT" sz="2000" b="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it-IT" sz="2600" i="1" dirty="0" smtClean="0">
                          <a:solidFill>
                            <a:srgbClr val="000000"/>
                          </a:solidFill>
                          <a:latin typeface="Cambria Math" panose="02040503050406030204" pitchFamily="18" charset="0"/>
                        </a:rPr>
                        <m:t>𝐶</m:t>
                      </m:r>
                      <m:r>
                        <a:rPr lang="it-IT" sz="2600" i="0" dirty="0">
                          <a:solidFill>
                            <a:srgbClr val="000000"/>
                          </a:solidFill>
                          <a:latin typeface="Cambria Math" panose="02040503050406030204" pitchFamily="18" charset="0"/>
                        </a:rPr>
                        <m:t>=</m:t>
                      </m:r>
                      <m:d>
                        <m:dPr>
                          <m:ctrlPr>
                            <a:rPr lang="it-IT" sz="2600" i="1" dirty="0">
                              <a:solidFill>
                                <a:srgbClr val="000000"/>
                              </a:solidFill>
                              <a:latin typeface="Cambria Math" panose="02040503050406030204" pitchFamily="18" charset="0"/>
                            </a:rPr>
                          </m:ctrlPr>
                        </m:dPr>
                        <m:e>
                          <m:m>
                            <m:mPr>
                              <m:plcHide m:val="on"/>
                              <m:mcs>
                                <m:mc>
                                  <m:mcPr>
                                    <m:count m:val="3"/>
                                    <m:mcJc m:val="center"/>
                                  </m:mcPr>
                                </m:mc>
                              </m:mcs>
                              <m:ctrlPr>
                                <a:rPr lang="it-IT" sz="2600" i="1" dirty="0">
                                  <a:solidFill>
                                    <a:srgbClr val="000000"/>
                                  </a:solidFill>
                                  <a:latin typeface="Cambria Math" panose="02040503050406030204" pitchFamily="18" charset="0"/>
                                </a:rPr>
                              </m:ctrlPr>
                            </m:mPr>
                            <m:mr>
                              <m:e>
                                <m:r>
                                  <a:rPr lang="it-IT" sz="2600" i="0" dirty="0">
                                    <a:solidFill>
                                      <a:srgbClr val="000000"/>
                                    </a:solidFill>
                                    <a:latin typeface="Cambria Math" panose="02040503050406030204" pitchFamily="18" charset="0"/>
                                  </a:rPr>
                                  <m:t>0</m:t>
                                </m:r>
                              </m:e>
                              <m:e>
                                <m:r>
                                  <a:rPr lang="it-IT" sz="2600" i="0" dirty="0">
                                    <a:solidFill>
                                      <a:srgbClr val="000000"/>
                                    </a:solidFill>
                                    <a:latin typeface="Cambria Math" panose="02040503050406030204" pitchFamily="18" charset="0"/>
                                  </a:rPr>
                                  <m:t>1</m:t>
                                </m:r>
                              </m:e>
                              <m:e>
                                <m:r>
                                  <a:rPr lang="it-IT" sz="2600" i="0" dirty="0">
                                    <a:solidFill>
                                      <a:srgbClr val="000000"/>
                                    </a:solidFill>
                                    <a:latin typeface="Cambria Math" panose="02040503050406030204" pitchFamily="18" charset="0"/>
                                  </a:rPr>
                                  <m:t>0</m:t>
                                </m:r>
                              </m:e>
                            </m:mr>
                          </m:m>
                        </m:e>
                      </m:d>
                    </m:oMath>
                  </m:oMathPara>
                </a14:m>
                <a:endParaRPr lang="it-IT" sz="2600" i="1" dirty="0">
                  <a:solidFill>
                    <a:srgbClr val="000000"/>
                  </a:solidFill>
                  <a:latin typeface="Cambria Math" panose="02040503050406030204" pitchFamily="18" charset="0"/>
                </a:endParaRPr>
              </a:p>
              <a:p>
                <a:pPr marL="0" indent="0">
                  <a:buNone/>
                </a:pPr>
                <a:endParaRPr lang="it-IT" sz="2000" i="1" dirty="0">
                  <a:solidFill>
                    <a:srgbClr val="00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sz="2600" b="0" i="1" dirty="0" smtClean="0">
                          <a:solidFill>
                            <a:srgbClr val="000000"/>
                          </a:solidFill>
                          <a:latin typeface="Cambria Math" panose="02040503050406030204" pitchFamily="18" charset="0"/>
                        </a:rPr>
                        <m:t>𝐷</m:t>
                      </m:r>
                      <m:r>
                        <a:rPr lang="it-IT" sz="2600" i="0" dirty="0">
                          <a:solidFill>
                            <a:srgbClr val="000000"/>
                          </a:solidFill>
                          <a:latin typeface="Cambria Math" panose="02040503050406030204" pitchFamily="18" charset="0"/>
                        </a:rPr>
                        <m:t>=</m:t>
                      </m:r>
                      <m:d>
                        <m:dPr>
                          <m:ctrlPr>
                            <a:rPr lang="it-IT" sz="2600" i="1" dirty="0">
                              <a:solidFill>
                                <a:srgbClr val="000000"/>
                              </a:solidFill>
                              <a:latin typeface="Cambria Math" panose="02040503050406030204" pitchFamily="18" charset="0"/>
                            </a:rPr>
                          </m:ctrlPr>
                        </m:dPr>
                        <m:e>
                          <m:m>
                            <m:mPr>
                              <m:plcHide m:val="on"/>
                              <m:mcs>
                                <m:mc>
                                  <m:mcPr>
                                    <m:count m:val="2"/>
                                    <m:mcJc m:val="center"/>
                                  </m:mcPr>
                                </m:mc>
                              </m:mcs>
                              <m:ctrlPr>
                                <a:rPr lang="it-IT" sz="2600" i="1" dirty="0">
                                  <a:solidFill>
                                    <a:srgbClr val="000000"/>
                                  </a:solidFill>
                                  <a:latin typeface="Cambria Math" panose="02040503050406030204" pitchFamily="18" charset="0"/>
                                </a:rPr>
                              </m:ctrlPr>
                            </m:mPr>
                            <m:mr>
                              <m:e>
                                <m:r>
                                  <a:rPr lang="it-IT" sz="2600" i="0" dirty="0">
                                    <a:solidFill>
                                      <a:srgbClr val="000000"/>
                                    </a:solidFill>
                                    <a:latin typeface="Cambria Math" panose="02040503050406030204" pitchFamily="18" charset="0"/>
                                  </a:rPr>
                                  <m:t>0</m:t>
                                </m:r>
                              </m:e>
                              <m:e>
                                <m:r>
                                  <a:rPr lang="it-IT" sz="2600" i="0" dirty="0">
                                    <a:solidFill>
                                      <a:srgbClr val="000000"/>
                                    </a:solidFill>
                                    <a:latin typeface="Cambria Math" panose="02040503050406030204" pitchFamily="18" charset="0"/>
                                  </a:rPr>
                                  <m:t>0</m:t>
                                </m:r>
                              </m:e>
                            </m:mr>
                          </m:m>
                        </m:e>
                      </m:d>
                    </m:oMath>
                  </m:oMathPara>
                </a14:m>
                <a:endParaRPr lang="it-IT" sz="2600" b="0" dirty="0">
                  <a:solidFill>
                    <a:srgbClr val="000000"/>
                  </a:solidFill>
                </a:endParaRPr>
              </a:p>
            </p:txBody>
          </p:sp>
        </mc:Choice>
        <mc:Fallback>
          <p:sp>
            <p:nvSpPr>
              <p:cNvPr id="3" name="Segnaposto contenuto 2">
                <a:extLst>
                  <a:ext uri="{FF2B5EF4-FFF2-40B4-BE49-F238E27FC236}">
                    <a16:creationId xmlns:a16="http://schemas.microsoft.com/office/drawing/2014/main" id="{21F8B164-3C27-4245-AAE0-107A49408A80}"/>
                  </a:ext>
                </a:extLst>
              </p:cNvPr>
              <p:cNvSpPr>
                <a:spLocks noGrp="1" noRot="1" noChangeAspect="1" noMove="1" noResize="1" noEditPoints="1" noAdjustHandles="1" noChangeArrowheads="1" noChangeShapeType="1" noTextEdit="1"/>
              </p:cNvSpPr>
              <p:nvPr>
                <p:ph idx="1"/>
              </p:nvPr>
            </p:nvSpPr>
            <p:spPr>
              <a:xfrm>
                <a:off x="5738191" y="804672"/>
                <a:ext cx="5812181" cy="5230368"/>
              </a:xfrm>
              <a:blipFill>
                <a:blip r:embed="rId3"/>
                <a:stretch>
                  <a:fillRect l="-1363" t="-1748"/>
                </a:stretch>
              </a:blipFill>
            </p:spPr>
            <p:txBody>
              <a:bodyPr/>
              <a:lstStyle/>
              <a:p>
                <a:r>
                  <a:rPr lang="it-IT">
                    <a:noFill/>
                  </a:rPr>
                  <a:t> </a:t>
                </a:r>
              </a:p>
            </p:txBody>
          </p:sp>
        </mc:Fallback>
      </mc:AlternateContent>
    </p:spTree>
    <p:extLst>
      <p:ext uri="{BB962C8B-B14F-4D97-AF65-F5344CB8AC3E}">
        <p14:creationId xmlns:p14="http://schemas.microsoft.com/office/powerpoint/2010/main" val="193726182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832</Words>
  <Application>Microsoft Office PowerPoint</Application>
  <PresentationFormat>Widescreen</PresentationFormat>
  <Paragraphs>103</Paragraphs>
  <Slides>16</Slides>
  <Notes>1</Notes>
  <HiddenSlides>0</HiddenSlides>
  <MMClips>0</MMClips>
  <ScaleCrop>false</ScaleCrop>
  <HeadingPairs>
    <vt:vector size="8" baseType="variant">
      <vt:variant>
        <vt:lpstr>Caratteri utilizzati</vt:lpstr>
      </vt:variant>
      <vt:variant>
        <vt:i4>4</vt:i4>
      </vt:variant>
      <vt:variant>
        <vt:lpstr>Tema</vt:lpstr>
      </vt:variant>
      <vt:variant>
        <vt:i4>1</vt:i4>
      </vt:variant>
      <vt:variant>
        <vt:lpstr>Server OLE incorporati</vt:lpstr>
      </vt:variant>
      <vt:variant>
        <vt:i4>1</vt:i4>
      </vt:variant>
      <vt:variant>
        <vt:lpstr>Titoli diapositive</vt:lpstr>
      </vt:variant>
      <vt:variant>
        <vt:i4>16</vt:i4>
      </vt:variant>
    </vt:vector>
  </HeadingPairs>
  <TitlesOfParts>
    <vt:vector size="22" baseType="lpstr">
      <vt:lpstr>Arial</vt:lpstr>
      <vt:lpstr>Calibri</vt:lpstr>
      <vt:lpstr>Calibri Light</vt:lpstr>
      <vt:lpstr>Cambria Math</vt:lpstr>
      <vt:lpstr>Tema di Office</vt:lpstr>
      <vt:lpstr>Equation</vt:lpstr>
      <vt:lpstr> Gefa-Flug Six Seat Airship GD6</vt:lpstr>
      <vt:lpstr>Descrizione sistema e tasks</vt:lpstr>
      <vt:lpstr>Dati numerici</vt:lpstr>
      <vt:lpstr>Equazioni del moto</vt:lpstr>
      <vt:lpstr>Equazioni del moto</vt:lpstr>
      <vt:lpstr>Equazioni del moto in forma di stato</vt:lpstr>
      <vt:lpstr>Equilibri</vt:lpstr>
      <vt:lpstr>Linearizzazione attorno alla posizione di equilibrio</vt:lpstr>
      <vt:lpstr>Linearizzazione attorno alla posizione di equilibrio</vt:lpstr>
      <vt:lpstr>Discussione sulla stabilità</vt:lpstr>
      <vt:lpstr>Pianificazione ottima</vt:lpstr>
      <vt:lpstr>Pianificazione ottima</vt:lpstr>
      <vt:lpstr>Pianificazione senza vincoli</vt:lpstr>
      <vt:lpstr>Pianificazione con vincoli sull’ingresso</vt:lpstr>
      <vt:lpstr>Pianificazione che minimizza le differenze degli ingressi</vt:lpstr>
      <vt:lpstr>Pianificazione con vincoli sullo stato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Gefa-Flug Six Seat Airship GD6</dc:title>
  <dc:creator>Andrea Marino</dc:creator>
  <cp:lastModifiedBy>Andrea Marino</cp:lastModifiedBy>
  <cp:revision>10</cp:revision>
  <dcterms:created xsi:type="dcterms:W3CDTF">2020-09-04T14:44:58Z</dcterms:created>
  <dcterms:modified xsi:type="dcterms:W3CDTF">2020-09-05T16:30:52Z</dcterms:modified>
</cp:coreProperties>
</file>