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4" r:id="rId5"/>
    <p:sldId id="271" r:id="rId6"/>
    <p:sldId id="278" r:id="rId7"/>
    <p:sldId id="274" r:id="rId8"/>
    <p:sldId id="275" r:id="rId9"/>
    <p:sldId id="276" r:id="rId10"/>
    <p:sldId id="270" r:id="rId11"/>
    <p:sldId id="277" r:id="rId12"/>
    <p:sldId id="27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2" d="100"/>
          <a:sy n="62" d="100"/>
        </p:scale>
        <p:origin x="86"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9796-8BFC-487B-9843-EFA68CC67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4BC3E0C-FF8A-4E7D-BCCA-7DA6E7BCB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115CF521-9CEA-48A5-9ACD-6F19B628A5A3}"/>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C1263857-8CA3-400F-ADFF-CB51C16012C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84F0BBD-9064-4E1C-AB79-3A22B98743EE}"/>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267819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CF8-45F2-4381-A39B-FDCF78E6EB9A}"/>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C7D33F0-62E4-4E64-9C97-EE4CF56CCA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105C94B-1B5B-403F-96FC-4FDF808F13CA}"/>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3DE688B6-0037-4AEB-9DE4-D1AEBFCD5F1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3F0EA41-E111-48E8-9E64-ECBC512398F4}"/>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288311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B8ED6-E8DE-4489-88EB-38F1170866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2DE322-2058-45BB-9FCB-BD5654A51C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D06B33D-5922-40BA-B9CA-40B539739454}"/>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470CB210-6CA6-45D8-B426-5F3853A6080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33338FC-D01E-43B4-BCD2-8E620FD3CF37}"/>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135368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DDE5-F6C9-4017-B14E-18A8A9AB3DE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89900181-D55E-46F8-B69A-0FBCBCD295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19D2D72-2A6A-4783-800B-B6865ED7509C}"/>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8152DD87-0D84-4FB7-BDF0-AB612540CA3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9C56BDB-1F06-4A93-ABC1-F77166E118C9}"/>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3230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AEC8-B759-4D83-8C4C-55FA84931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4145B97-6BEC-4701-AFA3-3D06A1BE4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E69682-5801-4E7B-9C3C-AEA0199341EA}"/>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5EC473D9-52FF-434E-B284-75FD4F49940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D268325-5FF6-46A7-99AD-AE742156DF21}"/>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98424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DC1-5E69-46A7-A8F0-E4E18A3E12E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A19EAB2-D58D-4AE8-8AF4-1F062ACC3F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F624F56C-D2CF-46C4-9700-B89C8EE76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E5DDFF97-AE0B-4288-8BD7-0A55409E356F}"/>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6" name="Footer Placeholder 5">
            <a:extLst>
              <a:ext uri="{FF2B5EF4-FFF2-40B4-BE49-F238E27FC236}">
                <a16:creationId xmlns:a16="http://schemas.microsoft.com/office/drawing/2014/main" id="{DB565D0F-FE1F-42C3-8EE2-632FF3C9A6B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3953055-E015-4BF6-9E45-EB5CF1F74811}"/>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7156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1795-6776-43E0-8DEB-A1A2ACC2D780}"/>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057C6CE-0CDF-4194-B65B-F5442EBF7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DA6F68-D557-443B-BA38-5AEC0D84F9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D69C9112-72E3-40C8-9112-D312317A9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F0A50D-56E7-40C8-AAA6-A9C0B61EF2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170D89B9-3013-4CAB-AC08-1EC0F5F8C2C4}"/>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8" name="Footer Placeholder 7">
            <a:extLst>
              <a:ext uri="{FF2B5EF4-FFF2-40B4-BE49-F238E27FC236}">
                <a16:creationId xmlns:a16="http://schemas.microsoft.com/office/drawing/2014/main" id="{908E90A6-5CA5-4C56-BA39-9EB31373127D}"/>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31DD0FEE-5C29-426B-942B-BEC2D7B886D7}"/>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325852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E42F-8E99-495D-842A-48D6DE0221FE}"/>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835B7870-F5FF-4254-9BAF-E184CF7CC96F}"/>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4" name="Footer Placeholder 3">
            <a:extLst>
              <a:ext uri="{FF2B5EF4-FFF2-40B4-BE49-F238E27FC236}">
                <a16:creationId xmlns:a16="http://schemas.microsoft.com/office/drawing/2014/main" id="{1E9681FC-C5FA-4135-9B96-E760CB8D5201}"/>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7708135-C632-488A-BD69-1C2AEA75534D}"/>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76354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3DFF8-989A-4B9F-9785-0545ECB3D1C6}"/>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3" name="Footer Placeholder 2">
            <a:extLst>
              <a:ext uri="{FF2B5EF4-FFF2-40B4-BE49-F238E27FC236}">
                <a16:creationId xmlns:a16="http://schemas.microsoft.com/office/drawing/2014/main" id="{8DFF8096-489B-4926-877E-A2A670A04B76}"/>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EB50DB4C-4D01-449D-90B9-08C1165FFF2D}"/>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2880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444-B92F-4951-A92A-AF33B29C7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6D61BD46-16E5-4637-AACE-25048E0B3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CB392A5-9503-4F5A-A002-5CAA81003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756FDC-770B-40D1-AC4A-DA26FA3928B5}"/>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6" name="Footer Placeholder 5">
            <a:extLst>
              <a:ext uri="{FF2B5EF4-FFF2-40B4-BE49-F238E27FC236}">
                <a16:creationId xmlns:a16="http://schemas.microsoft.com/office/drawing/2014/main" id="{A704975B-18C4-4CF1-B4A1-C637B1841C8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4E8B282-7BB3-4194-9448-AD3AD53897BC}"/>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409833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0B89-4973-410D-80E3-5D20FB693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DADD461-EA62-4F2D-8764-77729B8F5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5B5D52D7-C7F9-40B5-803E-DA8B7919E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46C33B-33C8-435E-A284-1114C6847794}"/>
              </a:ext>
            </a:extLst>
          </p:cNvPr>
          <p:cNvSpPr>
            <a:spLocks noGrp="1"/>
          </p:cNvSpPr>
          <p:nvPr>
            <p:ph type="dt" sz="half" idx="10"/>
          </p:nvPr>
        </p:nvSpPr>
        <p:spPr/>
        <p:txBody>
          <a:bodyPr/>
          <a:lstStyle/>
          <a:p>
            <a:fld id="{5B5D7084-111C-4D6A-A3D1-4DFD8779D86B}" type="datetimeFigureOut">
              <a:rPr lang="it-IT" smtClean="0"/>
              <a:t>17/02/2020</a:t>
            </a:fld>
            <a:endParaRPr lang="it-IT"/>
          </a:p>
        </p:txBody>
      </p:sp>
      <p:sp>
        <p:nvSpPr>
          <p:cNvPr id="6" name="Footer Placeholder 5">
            <a:extLst>
              <a:ext uri="{FF2B5EF4-FFF2-40B4-BE49-F238E27FC236}">
                <a16:creationId xmlns:a16="http://schemas.microsoft.com/office/drawing/2014/main" id="{82D84E68-EEBF-4537-8951-7035AD7E46D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4D64A3C-0244-4071-9469-8B8F851A559B}"/>
              </a:ext>
            </a:extLst>
          </p:cNvPr>
          <p:cNvSpPr>
            <a:spLocks noGrp="1"/>
          </p:cNvSpPr>
          <p:nvPr>
            <p:ph type="sldNum" sz="quarter" idx="12"/>
          </p:nvPr>
        </p:nvSpPr>
        <p:spPr/>
        <p:txBody>
          <a:bodyPr/>
          <a:lstStyle/>
          <a:p>
            <a:fld id="{D6823918-DE64-47C5-95AC-BA089DB9E177}" type="slidenum">
              <a:rPr lang="it-IT" smtClean="0"/>
              <a:t>‹#›</a:t>
            </a:fld>
            <a:endParaRPr lang="it-IT"/>
          </a:p>
        </p:txBody>
      </p:sp>
    </p:spTree>
    <p:extLst>
      <p:ext uri="{BB962C8B-B14F-4D97-AF65-F5344CB8AC3E}">
        <p14:creationId xmlns:p14="http://schemas.microsoft.com/office/powerpoint/2010/main" val="304635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400DD-1474-41EE-A6BF-F84787885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00CE8DC-04BD-4CC4-B6C3-6673A6CA3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6DC0260-5A4C-4FBD-9A19-C6464C595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D7084-111C-4D6A-A3D1-4DFD8779D86B}" type="datetimeFigureOut">
              <a:rPr lang="it-IT" smtClean="0"/>
              <a:t>17/02/2020</a:t>
            </a:fld>
            <a:endParaRPr lang="it-IT"/>
          </a:p>
        </p:txBody>
      </p:sp>
      <p:sp>
        <p:nvSpPr>
          <p:cNvPr id="5" name="Footer Placeholder 4">
            <a:extLst>
              <a:ext uri="{FF2B5EF4-FFF2-40B4-BE49-F238E27FC236}">
                <a16:creationId xmlns:a16="http://schemas.microsoft.com/office/drawing/2014/main" id="{9AC5C7FF-9AEA-425C-969A-2658BFE8A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ECA0156-A848-482E-A57D-D921E1987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23918-DE64-47C5-95AC-BA089DB9E177}" type="slidenum">
              <a:rPr lang="it-IT" smtClean="0"/>
              <a:t>‹#›</a:t>
            </a:fld>
            <a:endParaRPr lang="it-IT"/>
          </a:p>
        </p:txBody>
      </p:sp>
    </p:spTree>
    <p:extLst>
      <p:ext uri="{BB962C8B-B14F-4D97-AF65-F5344CB8AC3E}">
        <p14:creationId xmlns:p14="http://schemas.microsoft.com/office/powerpoint/2010/main" val="246411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9B01-46F5-4B18-BE1D-AEB659CF31A4}"/>
              </a:ext>
            </a:extLst>
          </p:cNvPr>
          <p:cNvSpPr>
            <a:spLocks noGrp="1"/>
          </p:cNvSpPr>
          <p:nvPr>
            <p:ph type="ctrTitle"/>
          </p:nvPr>
        </p:nvSpPr>
        <p:spPr>
          <a:xfrm>
            <a:off x="1030705" y="1704052"/>
            <a:ext cx="6597316" cy="687828"/>
          </a:xfrm>
        </p:spPr>
        <p:txBody>
          <a:bodyPr anchor="ctr">
            <a:noAutofit/>
          </a:bodyPr>
          <a:lstStyle/>
          <a:p>
            <a:r>
              <a:rPr lang="en-GB" sz="2800" b="1" noProof="1">
                <a:latin typeface="Century Gothic" panose="020B0502020202020204" pitchFamily="34" charset="0"/>
              </a:rPr>
              <a:t>Practical Machine Learning in Python</a:t>
            </a:r>
          </a:p>
        </p:txBody>
      </p:sp>
      <p:sp>
        <p:nvSpPr>
          <p:cNvPr id="5" name="Sottotitolo 4">
            <a:extLst>
              <a:ext uri="{FF2B5EF4-FFF2-40B4-BE49-F238E27FC236}">
                <a16:creationId xmlns:a16="http://schemas.microsoft.com/office/drawing/2014/main" id="{AF67CC2C-3072-4332-9FE5-207483C89497}"/>
              </a:ext>
            </a:extLst>
          </p:cNvPr>
          <p:cNvSpPr>
            <a:spLocks noGrp="1"/>
          </p:cNvSpPr>
          <p:nvPr>
            <p:ph type="subTitle" idx="1"/>
          </p:nvPr>
        </p:nvSpPr>
        <p:spPr>
          <a:xfrm>
            <a:off x="9390647" y="6333206"/>
            <a:ext cx="2554705" cy="356351"/>
          </a:xfrm>
        </p:spPr>
        <p:txBody>
          <a:bodyPr>
            <a:normAutofit fontScale="92500" lnSpcReduction="20000"/>
          </a:bodyPr>
          <a:lstStyle/>
          <a:p>
            <a:r>
              <a:rPr lang="en-GB" b="1" dirty="0">
                <a:solidFill>
                  <a:schemeClr val="bg1">
                    <a:lumMod val="50000"/>
                  </a:schemeClr>
                </a:solidFill>
              </a:rPr>
              <a:t>February</a:t>
            </a:r>
            <a:r>
              <a:rPr lang="it-IT" b="1" dirty="0">
                <a:solidFill>
                  <a:schemeClr val="bg1">
                    <a:lumMod val="50000"/>
                  </a:schemeClr>
                </a:solidFill>
              </a:rPr>
              <a:t> 2020</a:t>
            </a:r>
          </a:p>
        </p:txBody>
      </p:sp>
      <p:sp>
        <p:nvSpPr>
          <p:cNvPr id="6" name="Figura a mano libera 5">
            <a:extLst>
              <a:ext uri="{FF2B5EF4-FFF2-40B4-BE49-F238E27FC236}">
                <a16:creationId xmlns:a16="http://schemas.microsoft.com/office/drawing/2014/main" id="{6DFFB82D-1CA8-495A-B0A7-A1CF53A6AE99}"/>
              </a:ext>
            </a:extLst>
          </p:cNvPr>
          <p:cNvSpPr/>
          <p:nvPr/>
        </p:nvSpPr>
        <p:spPr>
          <a:xfrm rot="21015509">
            <a:off x="47625" y="-774700"/>
            <a:ext cx="9012238" cy="1549400"/>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7" name="Title 1">
            <a:extLst>
              <a:ext uri="{FF2B5EF4-FFF2-40B4-BE49-F238E27FC236}">
                <a16:creationId xmlns:a16="http://schemas.microsoft.com/office/drawing/2014/main" id="{1CCA1850-161D-40B7-BD5D-FD3160F9EDE2}"/>
              </a:ext>
            </a:extLst>
          </p:cNvPr>
          <p:cNvSpPr txBox="1">
            <a:spLocks/>
          </p:cNvSpPr>
          <p:nvPr/>
        </p:nvSpPr>
        <p:spPr>
          <a:xfrm>
            <a:off x="1411706" y="3945606"/>
            <a:ext cx="9144000" cy="238760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it-IT" sz="5400" b="1" dirty="0"/>
            </a:br>
            <a:endParaRPr lang="it-IT" sz="5400" b="1" dirty="0"/>
          </a:p>
        </p:txBody>
      </p:sp>
      <p:sp>
        <p:nvSpPr>
          <p:cNvPr id="8" name="Title 1">
            <a:extLst>
              <a:ext uri="{FF2B5EF4-FFF2-40B4-BE49-F238E27FC236}">
                <a16:creationId xmlns:a16="http://schemas.microsoft.com/office/drawing/2014/main" id="{36830B88-B595-43D9-B195-410E18C6F273}"/>
              </a:ext>
            </a:extLst>
          </p:cNvPr>
          <p:cNvSpPr txBox="1">
            <a:spLocks/>
          </p:cNvSpPr>
          <p:nvPr/>
        </p:nvSpPr>
        <p:spPr>
          <a:xfrm>
            <a:off x="1179094" y="2659153"/>
            <a:ext cx="6448927" cy="889819"/>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400" b="1" dirty="0">
                <a:latin typeface="Century Gothic" panose="020B0502020202020204" pitchFamily="34" charset="0"/>
              </a:rPr>
              <a:t>Sector Outlier Detector</a:t>
            </a:r>
            <a:endParaRPr lang="it-IT" sz="2200" b="1" dirty="0">
              <a:latin typeface="Century Gothic" panose="020B0502020202020204" pitchFamily="34" charset="0"/>
            </a:endParaRPr>
          </a:p>
        </p:txBody>
      </p:sp>
      <p:sp>
        <p:nvSpPr>
          <p:cNvPr id="9" name="Rettangolo 8">
            <a:extLst>
              <a:ext uri="{FF2B5EF4-FFF2-40B4-BE49-F238E27FC236}">
                <a16:creationId xmlns:a16="http://schemas.microsoft.com/office/drawing/2014/main" id="{FA0BE1BA-7A83-43A9-936E-9A394CB75796}"/>
              </a:ext>
            </a:extLst>
          </p:cNvPr>
          <p:cNvSpPr/>
          <p:nvPr/>
        </p:nvSpPr>
        <p:spPr>
          <a:xfrm>
            <a:off x="1403684" y="4165173"/>
            <a:ext cx="6641357" cy="1077218"/>
          </a:xfrm>
          <a:prstGeom prst="rect">
            <a:avLst/>
          </a:prstGeom>
        </p:spPr>
        <p:txBody>
          <a:bodyPr wrap="square">
            <a:spAutoFit/>
          </a:bodyPr>
          <a:lstStyle/>
          <a:p>
            <a:r>
              <a:rPr lang="it-IT" sz="2400" b="1" dirty="0">
                <a:latin typeface="Century Gothic" panose="020B0502020202020204" pitchFamily="34" charset="0"/>
              </a:rPr>
              <a:t>Gruppo 3: </a:t>
            </a:r>
          </a:p>
          <a:p>
            <a:r>
              <a:rPr lang="it-IT" sz="2000" b="1" dirty="0">
                <a:solidFill>
                  <a:schemeClr val="bg1">
                    <a:lumMod val="50000"/>
                  </a:schemeClr>
                </a:solidFill>
                <a:latin typeface="Century Gothic" panose="020B0502020202020204" pitchFamily="34" charset="0"/>
              </a:rPr>
              <a:t>Ercolessi Paolo, Martinelli Andrea, Merlino Umberto, Messeri Francesco, Mina Alberto</a:t>
            </a:r>
          </a:p>
        </p:txBody>
      </p:sp>
    </p:spTree>
    <p:extLst>
      <p:ext uri="{BB962C8B-B14F-4D97-AF65-F5344CB8AC3E}">
        <p14:creationId xmlns:p14="http://schemas.microsoft.com/office/powerpoint/2010/main" val="351832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392930" y="6351579"/>
            <a:ext cx="494270" cy="563231"/>
          </a:xfrm>
          <a:prstGeom prst="rect">
            <a:avLst/>
          </a:prstGeom>
        </p:spPr>
        <p:txBody>
          <a:bodyPr wrap="square">
            <a:spAutoFit/>
          </a:bodyPr>
          <a:lstStyle/>
          <a:p>
            <a:pPr algn="just">
              <a:lnSpc>
                <a:spcPct val="170000"/>
              </a:lnSpc>
            </a:pPr>
            <a:r>
              <a:rPr lang="it-IT" b="1" dirty="0">
                <a:solidFill>
                  <a:schemeClr val="bg1"/>
                </a:solidFill>
              </a:rPr>
              <a:t>10</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6">
            <a:extLst>
              <a:ext uri="{FF2B5EF4-FFF2-40B4-BE49-F238E27FC236}">
                <a16:creationId xmlns:a16="http://schemas.microsoft.com/office/drawing/2014/main" id="{382F3332-94A7-4012-B13C-9C740CC4BEA0}"/>
              </a:ext>
            </a:extLst>
          </p:cNvPr>
          <p:cNvSpPr/>
          <p:nvPr/>
        </p:nvSpPr>
        <p:spPr bwMode="auto">
          <a:xfrm>
            <a:off x="234485" y="933581"/>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3200" b="1" i="0" u="none" strike="noStrike" kern="0" cap="none" spc="0" normalizeH="0" baseline="0" dirty="0">
              <a:ln>
                <a:noFill/>
              </a:ln>
              <a:solidFill>
                <a:srgbClr val="000000"/>
              </a:solidFill>
              <a:effectLst/>
              <a:uLnTx/>
              <a:uFillTx/>
            </a:endParaRPr>
          </a:p>
        </p:txBody>
      </p:sp>
      <p:pic>
        <p:nvPicPr>
          <p:cNvPr id="12" name="Picture 4">
            <a:extLst>
              <a:ext uri="{FF2B5EF4-FFF2-40B4-BE49-F238E27FC236}">
                <a16:creationId xmlns:a16="http://schemas.microsoft.com/office/drawing/2014/main" id="{88E5FB0C-5142-4099-9CCF-2883F71DF1FD}"/>
              </a:ext>
            </a:extLst>
          </p:cNvPr>
          <p:cNvPicPr>
            <a:picLocks noChangeAspect="1"/>
          </p:cNvPicPr>
          <p:nvPr/>
        </p:nvPicPr>
        <p:blipFill>
          <a:blip r:embed="rId2"/>
          <a:stretch>
            <a:fillRect/>
          </a:stretch>
        </p:blipFill>
        <p:spPr>
          <a:xfrm>
            <a:off x="412905" y="1222833"/>
            <a:ext cx="5901397" cy="4869048"/>
          </a:xfrm>
          <a:prstGeom prst="rect">
            <a:avLst/>
          </a:prstGeom>
        </p:spPr>
      </p:pic>
      <p:sp>
        <p:nvSpPr>
          <p:cNvPr id="15" name="Title 1">
            <a:extLst>
              <a:ext uri="{FF2B5EF4-FFF2-40B4-BE49-F238E27FC236}">
                <a16:creationId xmlns:a16="http://schemas.microsoft.com/office/drawing/2014/main" id="{237AD06F-64DD-4500-AE44-888CF8E5840F}"/>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Output di modello</a:t>
            </a:r>
            <a:r>
              <a:rPr lang="it-IT" sz="2000" dirty="0">
                <a:latin typeface="Century Gothic" panose="020B0502020202020204" pitchFamily="34" charset="0"/>
              </a:rPr>
              <a:t>: Score</a:t>
            </a:r>
            <a:endParaRPr lang="it-IT" sz="2000" b="1" dirty="0">
              <a:latin typeface="Century Gothic" panose="020B0502020202020204" pitchFamily="34" charset="0"/>
            </a:endParaRPr>
          </a:p>
        </p:txBody>
      </p:sp>
      <p:sp>
        <p:nvSpPr>
          <p:cNvPr id="10" name="Rectangle 17">
            <a:extLst>
              <a:ext uri="{FF2B5EF4-FFF2-40B4-BE49-F238E27FC236}">
                <a16:creationId xmlns:a16="http://schemas.microsoft.com/office/drawing/2014/main" id="{A62AF4CE-2854-4831-AA08-1BDA346C634E}"/>
              </a:ext>
            </a:extLst>
          </p:cNvPr>
          <p:cNvSpPr>
            <a:spLocks noChangeAspect="1"/>
          </p:cNvSpPr>
          <p:nvPr/>
        </p:nvSpPr>
        <p:spPr bwMode="auto">
          <a:xfrm rot="5400000">
            <a:off x="1322283" y="-71186"/>
            <a:ext cx="265439" cy="1941398"/>
          </a:xfrm>
          <a:prstGeom prst="rect">
            <a:avLst/>
          </a:prstGeom>
          <a:solidFill>
            <a:srgbClr val="003A79"/>
          </a:solidFill>
          <a:ln w="28575">
            <a:noFill/>
          </a:ln>
          <a:effectLst/>
        </p:spPr>
        <p:txBody>
          <a:bodyPr vert="vert270" wrap="square" lIns="36000" tIns="36000" rIns="36000" bIns="36000" rtlCol="0" anchor="ctr">
            <a:noAutofit/>
          </a:bodyPr>
          <a:lstStyle/>
          <a:p>
            <a:pPr algn="ctr"/>
            <a:r>
              <a:rPr lang="it-IT" sz="1050" b="1" dirty="0">
                <a:solidFill>
                  <a:schemeClr val="bg1"/>
                </a:solidFill>
                <a:latin typeface="Century Gothic" panose="020B0502020202020204" pitchFamily="34" charset="0"/>
                <a:cs typeface="Arial" panose="020B0604020202020204" pitchFamily="34" charset="0"/>
              </a:rPr>
              <a:t>Risultati Novembre 2019</a:t>
            </a:r>
          </a:p>
        </p:txBody>
      </p:sp>
      <p:pic>
        <p:nvPicPr>
          <p:cNvPr id="5" name="Picture 4">
            <a:extLst>
              <a:ext uri="{FF2B5EF4-FFF2-40B4-BE49-F238E27FC236}">
                <a16:creationId xmlns:a16="http://schemas.microsoft.com/office/drawing/2014/main" id="{971032CC-0CF7-4EE8-A46C-98DC98C52352}"/>
              </a:ext>
            </a:extLst>
          </p:cNvPr>
          <p:cNvPicPr>
            <a:picLocks noChangeAspect="1"/>
          </p:cNvPicPr>
          <p:nvPr/>
        </p:nvPicPr>
        <p:blipFill>
          <a:blip r:embed="rId3"/>
          <a:stretch>
            <a:fillRect/>
          </a:stretch>
        </p:blipFill>
        <p:spPr>
          <a:xfrm>
            <a:off x="6442057" y="1530337"/>
            <a:ext cx="5064617" cy="1416384"/>
          </a:xfrm>
          <a:prstGeom prst="rect">
            <a:avLst/>
          </a:prstGeom>
        </p:spPr>
      </p:pic>
      <p:pic>
        <p:nvPicPr>
          <p:cNvPr id="6" name="Picture 5">
            <a:extLst>
              <a:ext uri="{FF2B5EF4-FFF2-40B4-BE49-F238E27FC236}">
                <a16:creationId xmlns:a16="http://schemas.microsoft.com/office/drawing/2014/main" id="{2F8929B0-6DAE-42AA-9DE9-277E0DD035B6}"/>
              </a:ext>
            </a:extLst>
          </p:cNvPr>
          <p:cNvPicPr>
            <a:picLocks noChangeAspect="1"/>
          </p:cNvPicPr>
          <p:nvPr/>
        </p:nvPicPr>
        <p:blipFill>
          <a:blip r:embed="rId4"/>
          <a:stretch>
            <a:fillRect/>
          </a:stretch>
        </p:blipFill>
        <p:spPr>
          <a:xfrm>
            <a:off x="6455520" y="3629184"/>
            <a:ext cx="5064617" cy="1705644"/>
          </a:xfrm>
          <a:prstGeom prst="rect">
            <a:avLst/>
          </a:prstGeom>
        </p:spPr>
      </p:pic>
    </p:spTree>
    <p:extLst>
      <p:ext uri="{BB962C8B-B14F-4D97-AF65-F5344CB8AC3E}">
        <p14:creationId xmlns:p14="http://schemas.microsoft.com/office/powerpoint/2010/main" val="9442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454714" y="6351579"/>
            <a:ext cx="432486" cy="506421"/>
          </a:xfrm>
          <a:prstGeom prst="rect">
            <a:avLst/>
          </a:prstGeom>
        </p:spPr>
        <p:txBody>
          <a:bodyPr wrap="square">
            <a:spAutoFit/>
          </a:bodyPr>
          <a:lstStyle/>
          <a:p>
            <a:pPr algn="just">
              <a:lnSpc>
                <a:spcPct val="170000"/>
              </a:lnSpc>
            </a:pPr>
            <a:r>
              <a:rPr lang="it-IT" b="1" dirty="0">
                <a:solidFill>
                  <a:schemeClr val="bg1"/>
                </a:solidFill>
              </a:rPr>
              <a:t>11</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6">
            <a:extLst>
              <a:ext uri="{FF2B5EF4-FFF2-40B4-BE49-F238E27FC236}">
                <a16:creationId xmlns:a16="http://schemas.microsoft.com/office/drawing/2014/main" id="{382F3332-94A7-4012-B13C-9C740CC4BEA0}"/>
              </a:ext>
            </a:extLst>
          </p:cNvPr>
          <p:cNvSpPr/>
          <p:nvPr/>
        </p:nvSpPr>
        <p:spPr bwMode="auto">
          <a:xfrm>
            <a:off x="234485" y="933581"/>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3200" b="1" i="0" u="none" strike="noStrike" kern="0" cap="none" spc="0" normalizeH="0" baseline="0" dirty="0">
              <a:ln>
                <a:noFill/>
              </a:ln>
              <a:solidFill>
                <a:srgbClr val="000000"/>
              </a:solidFill>
              <a:effectLst/>
              <a:uLnTx/>
              <a:uFillTx/>
            </a:endParaRPr>
          </a:p>
        </p:txBody>
      </p:sp>
      <p:sp>
        <p:nvSpPr>
          <p:cNvPr id="10" name="Rectangle 17">
            <a:extLst>
              <a:ext uri="{FF2B5EF4-FFF2-40B4-BE49-F238E27FC236}">
                <a16:creationId xmlns:a16="http://schemas.microsoft.com/office/drawing/2014/main" id="{A62AF4CE-2854-4831-AA08-1BDA346C634E}"/>
              </a:ext>
            </a:extLst>
          </p:cNvPr>
          <p:cNvSpPr>
            <a:spLocks noChangeAspect="1"/>
          </p:cNvSpPr>
          <p:nvPr/>
        </p:nvSpPr>
        <p:spPr bwMode="auto">
          <a:xfrm rot="5400000">
            <a:off x="1322283" y="-71186"/>
            <a:ext cx="265439" cy="1941398"/>
          </a:xfrm>
          <a:prstGeom prst="rect">
            <a:avLst/>
          </a:prstGeom>
          <a:solidFill>
            <a:srgbClr val="003A79"/>
          </a:solidFill>
          <a:ln w="28575">
            <a:noFill/>
          </a:ln>
          <a:effectLst/>
        </p:spPr>
        <p:txBody>
          <a:bodyPr vert="vert270" wrap="square" lIns="36000" tIns="36000" rIns="36000" bIns="36000" rtlCol="0" anchor="ctr">
            <a:noAutofit/>
          </a:bodyPr>
          <a:lstStyle/>
          <a:p>
            <a:pPr algn="ctr"/>
            <a:r>
              <a:rPr lang="it-IT" sz="1050" b="1" dirty="0">
                <a:solidFill>
                  <a:schemeClr val="bg1"/>
                </a:solidFill>
                <a:latin typeface="Century Gothic" panose="020B0502020202020204" pitchFamily="34" charset="0"/>
                <a:cs typeface="Arial" panose="020B0604020202020204" pitchFamily="34" charset="0"/>
              </a:rPr>
              <a:t>Risultati Novembre 2019</a:t>
            </a:r>
          </a:p>
        </p:txBody>
      </p:sp>
      <p:pic>
        <p:nvPicPr>
          <p:cNvPr id="8" name="Picture 7">
            <a:extLst>
              <a:ext uri="{FF2B5EF4-FFF2-40B4-BE49-F238E27FC236}">
                <a16:creationId xmlns:a16="http://schemas.microsoft.com/office/drawing/2014/main" id="{12D58BBF-2F5A-45FD-9054-DB613E6390A6}"/>
              </a:ext>
            </a:extLst>
          </p:cNvPr>
          <p:cNvPicPr>
            <a:picLocks noChangeAspect="1"/>
          </p:cNvPicPr>
          <p:nvPr/>
        </p:nvPicPr>
        <p:blipFill>
          <a:blip r:embed="rId2"/>
          <a:stretch>
            <a:fillRect/>
          </a:stretch>
        </p:blipFill>
        <p:spPr>
          <a:xfrm>
            <a:off x="5745892" y="1017490"/>
            <a:ext cx="6021363" cy="5251511"/>
          </a:xfrm>
          <a:prstGeom prst="rect">
            <a:avLst/>
          </a:prstGeom>
        </p:spPr>
      </p:pic>
      <p:pic>
        <p:nvPicPr>
          <p:cNvPr id="12" name="Picture 11">
            <a:extLst>
              <a:ext uri="{FF2B5EF4-FFF2-40B4-BE49-F238E27FC236}">
                <a16:creationId xmlns:a16="http://schemas.microsoft.com/office/drawing/2014/main" id="{893291DF-096A-49ED-BF3E-73192FAF33AB}"/>
              </a:ext>
            </a:extLst>
          </p:cNvPr>
          <p:cNvPicPr>
            <a:picLocks noChangeAspect="1"/>
          </p:cNvPicPr>
          <p:nvPr/>
        </p:nvPicPr>
        <p:blipFill>
          <a:blip r:embed="rId3"/>
          <a:stretch>
            <a:fillRect/>
          </a:stretch>
        </p:blipFill>
        <p:spPr>
          <a:xfrm>
            <a:off x="484303" y="1346688"/>
            <a:ext cx="5088383" cy="4361520"/>
          </a:xfrm>
          <a:prstGeom prst="rect">
            <a:avLst/>
          </a:prstGeom>
        </p:spPr>
      </p:pic>
      <p:sp>
        <p:nvSpPr>
          <p:cNvPr id="13" name="Title 1">
            <a:extLst>
              <a:ext uri="{FF2B5EF4-FFF2-40B4-BE49-F238E27FC236}">
                <a16:creationId xmlns:a16="http://schemas.microsoft.com/office/drawing/2014/main" id="{0DF2B2C3-DBF5-4129-81F6-8FEA04F23D4F}"/>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Output di modello</a:t>
            </a:r>
            <a:r>
              <a:rPr lang="it-IT" sz="2000" dirty="0">
                <a:latin typeface="Century Gothic" panose="020B0502020202020204" pitchFamily="34" charset="0"/>
              </a:rPr>
              <a:t>: Features </a:t>
            </a:r>
            <a:r>
              <a:rPr lang="it-IT" sz="2000" dirty="0" err="1">
                <a:latin typeface="Century Gothic" panose="020B0502020202020204" pitchFamily="34" charset="0"/>
              </a:rPr>
              <a:t>Importance</a:t>
            </a:r>
            <a:endParaRPr lang="it-IT" sz="2000" b="1" dirty="0">
              <a:latin typeface="Century Gothic" panose="020B0502020202020204" pitchFamily="34" charset="0"/>
            </a:endParaRPr>
          </a:p>
        </p:txBody>
      </p:sp>
    </p:spTree>
    <p:extLst>
      <p:ext uri="{BB962C8B-B14F-4D97-AF65-F5344CB8AC3E}">
        <p14:creationId xmlns:p14="http://schemas.microsoft.com/office/powerpoint/2010/main" val="148900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454714" y="6351579"/>
            <a:ext cx="432486" cy="506421"/>
          </a:xfrm>
          <a:prstGeom prst="rect">
            <a:avLst/>
          </a:prstGeom>
        </p:spPr>
        <p:txBody>
          <a:bodyPr wrap="square">
            <a:spAutoFit/>
          </a:bodyPr>
          <a:lstStyle/>
          <a:p>
            <a:pPr algn="just">
              <a:lnSpc>
                <a:spcPct val="170000"/>
              </a:lnSpc>
            </a:pPr>
            <a:r>
              <a:rPr lang="it-IT" b="1" dirty="0">
                <a:solidFill>
                  <a:schemeClr val="bg1"/>
                </a:solidFill>
              </a:rPr>
              <a:t>12</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6">
            <a:extLst>
              <a:ext uri="{FF2B5EF4-FFF2-40B4-BE49-F238E27FC236}">
                <a16:creationId xmlns:a16="http://schemas.microsoft.com/office/drawing/2014/main" id="{382F3332-94A7-4012-B13C-9C740CC4BEA0}"/>
              </a:ext>
            </a:extLst>
          </p:cNvPr>
          <p:cNvSpPr/>
          <p:nvPr/>
        </p:nvSpPr>
        <p:spPr bwMode="auto">
          <a:xfrm>
            <a:off x="234485" y="933581"/>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3200" b="1" i="0" u="none" strike="noStrike" kern="0" cap="none" spc="0" normalizeH="0" baseline="0" dirty="0">
              <a:ln>
                <a:noFill/>
              </a:ln>
              <a:solidFill>
                <a:srgbClr val="000000"/>
              </a:solidFill>
              <a:effectLst/>
              <a:uLnTx/>
              <a:uFillTx/>
            </a:endParaRPr>
          </a:p>
        </p:txBody>
      </p:sp>
      <p:sp>
        <p:nvSpPr>
          <p:cNvPr id="10" name="Rectangle 17">
            <a:extLst>
              <a:ext uri="{FF2B5EF4-FFF2-40B4-BE49-F238E27FC236}">
                <a16:creationId xmlns:a16="http://schemas.microsoft.com/office/drawing/2014/main" id="{A62AF4CE-2854-4831-AA08-1BDA346C634E}"/>
              </a:ext>
            </a:extLst>
          </p:cNvPr>
          <p:cNvSpPr>
            <a:spLocks noChangeAspect="1"/>
          </p:cNvSpPr>
          <p:nvPr/>
        </p:nvSpPr>
        <p:spPr bwMode="auto">
          <a:xfrm rot="5400000">
            <a:off x="1322283" y="-71186"/>
            <a:ext cx="265439" cy="1941398"/>
          </a:xfrm>
          <a:prstGeom prst="rect">
            <a:avLst/>
          </a:prstGeom>
          <a:solidFill>
            <a:srgbClr val="003A79"/>
          </a:solidFill>
          <a:ln w="28575">
            <a:noFill/>
          </a:ln>
          <a:effectLst/>
        </p:spPr>
        <p:txBody>
          <a:bodyPr vert="vert270" wrap="square" lIns="36000" tIns="36000" rIns="36000" bIns="36000" rtlCol="0" anchor="ctr">
            <a:noAutofit/>
          </a:bodyPr>
          <a:lstStyle/>
          <a:p>
            <a:pPr algn="ctr"/>
            <a:r>
              <a:rPr lang="it-IT" sz="1050" b="1" dirty="0">
                <a:solidFill>
                  <a:schemeClr val="bg1"/>
                </a:solidFill>
                <a:latin typeface="Century Gothic" panose="020B0502020202020204" pitchFamily="34" charset="0"/>
                <a:cs typeface="Arial" panose="020B0604020202020204" pitchFamily="34" charset="0"/>
              </a:rPr>
              <a:t>Risultati Novembre 2019</a:t>
            </a:r>
          </a:p>
        </p:txBody>
      </p:sp>
      <p:sp>
        <p:nvSpPr>
          <p:cNvPr id="13" name="Title 1">
            <a:extLst>
              <a:ext uri="{FF2B5EF4-FFF2-40B4-BE49-F238E27FC236}">
                <a16:creationId xmlns:a16="http://schemas.microsoft.com/office/drawing/2014/main" id="{0DF2B2C3-DBF5-4129-81F6-8FEA04F23D4F}"/>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Output di modello</a:t>
            </a:r>
            <a:r>
              <a:rPr lang="it-IT" sz="2000" dirty="0">
                <a:latin typeface="Century Gothic" panose="020B0502020202020204" pitchFamily="34" charset="0"/>
              </a:rPr>
              <a:t>: OUTLIERS</a:t>
            </a:r>
            <a:endParaRPr lang="it-IT" sz="2000" b="1" dirty="0">
              <a:latin typeface="Century Gothic" panose="020B0502020202020204" pitchFamily="34" charset="0"/>
            </a:endParaRPr>
          </a:p>
        </p:txBody>
      </p:sp>
      <p:pic>
        <p:nvPicPr>
          <p:cNvPr id="2" name="Picture 1">
            <a:extLst>
              <a:ext uri="{FF2B5EF4-FFF2-40B4-BE49-F238E27FC236}">
                <a16:creationId xmlns:a16="http://schemas.microsoft.com/office/drawing/2014/main" id="{B7F23DDD-3C25-4D66-A5CF-D4878865DDC0}"/>
              </a:ext>
            </a:extLst>
          </p:cNvPr>
          <p:cNvPicPr>
            <a:picLocks noChangeAspect="1"/>
          </p:cNvPicPr>
          <p:nvPr/>
        </p:nvPicPr>
        <p:blipFill>
          <a:blip r:embed="rId2"/>
          <a:stretch>
            <a:fillRect/>
          </a:stretch>
        </p:blipFill>
        <p:spPr>
          <a:xfrm>
            <a:off x="2012627" y="1247861"/>
            <a:ext cx="8087085" cy="4888074"/>
          </a:xfrm>
          <a:prstGeom prst="rect">
            <a:avLst/>
          </a:prstGeom>
        </p:spPr>
      </p:pic>
    </p:spTree>
    <p:extLst>
      <p:ext uri="{BB962C8B-B14F-4D97-AF65-F5344CB8AC3E}">
        <p14:creationId xmlns:p14="http://schemas.microsoft.com/office/powerpoint/2010/main" val="38649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igura a mano libera 5">
            <a:extLst>
              <a:ext uri="{FF2B5EF4-FFF2-40B4-BE49-F238E27FC236}">
                <a16:creationId xmlns:a16="http://schemas.microsoft.com/office/drawing/2014/main" id="{30424A22-2BF7-4321-9C0D-655417E147AD}"/>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5" name="Rettangolo 4">
            <a:extLst>
              <a:ext uri="{FF2B5EF4-FFF2-40B4-BE49-F238E27FC236}">
                <a16:creationId xmlns:a16="http://schemas.microsoft.com/office/drawing/2014/main" id="{074438F9-46EA-4136-A11D-15D412782DE0}"/>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2</a:t>
            </a:r>
          </a:p>
        </p:txBody>
      </p:sp>
      <p:sp>
        <p:nvSpPr>
          <p:cNvPr id="10" name="Rectangle 36">
            <a:extLst>
              <a:ext uri="{FF2B5EF4-FFF2-40B4-BE49-F238E27FC236}">
                <a16:creationId xmlns:a16="http://schemas.microsoft.com/office/drawing/2014/main" id="{FAF66D57-7476-4E37-AAB8-008638684A22}"/>
              </a:ext>
            </a:extLst>
          </p:cNvPr>
          <p:cNvSpPr/>
          <p:nvPr/>
        </p:nvSpPr>
        <p:spPr>
          <a:xfrm>
            <a:off x="225140" y="820260"/>
            <a:ext cx="828566" cy="5903099"/>
          </a:xfrm>
          <a:prstGeom prst="rect">
            <a:avLst/>
          </a:prstGeom>
          <a:solidFill>
            <a:srgbClr val="FFFFFF">
              <a:lumMod val="85000"/>
            </a:srgbClr>
          </a:solidFill>
          <a:ln w="25400" cap="flat" cmpd="sng" algn="ctr">
            <a:noFill/>
            <a:prstDash val="solid"/>
          </a:ln>
          <a:effectLst/>
        </p:spPr>
        <p:txBody>
          <a:bodyPr rtlCol="0" anchor="ctr"/>
          <a:lstStyle/>
          <a:p>
            <a:pPr algn="ctr" eaLnBrk="0" hangingPunct="0">
              <a:buClr>
                <a:schemeClr val="accent1"/>
              </a:buClr>
              <a:defRPr/>
            </a:pPr>
            <a:endParaRPr lang="it-IT" b="1" i="1" dirty="0">
              <a:latin typeface="Arial" panose="020B0604020202020204" pitchFamily="34" charset="0"/>
              <a:cs typeface="Arial" panose="020B0604020202020204" pitchFamily="34" charset="0"/>
            </a:endParaRPr>
          </a:p>
        </p:txBody>
      </p:sp>
      <p:sp>
        <p:nvSpPr>
          <p:cNvPr id="11" name="TextBox 2">
            <a:extLst>
              <a:ext uri="{FF2B5EF4-FFF2-40B4-BE49-F238E27FC236}">
                <a16:creationId xmlns:a16="http://schemas.microsoft.com/office/drawing/2014/main" id="{9F82B44D-9E12-4713-9250-767DEE127DDF}"/>
              </a:ext>
            </a:extLst>
          </p:cNvPr>
          <p:cNvSpPr txBox="1"/>
          <p:nvPr/>
        </p:nvSpPr>
        <p:spPr>
          <a:xfrm rot="16200000">
            <a:off x="-986357" y="3460917"/>
            <a:ext cx="2923649" cy="369332"/>
          </a:xfrm>
          <a:prstGeom prst="rect">
            <a:avLst/>
          </a:prstGeom>
          <a:noFill/>
        </p:spPr>
        <p:txBody>
          <a:bodyPr wrap="square" rtlCol="0">
            <a:spAutoFit/>
          </a:bodyPr>
          <a:lstStyle/>
          <a:p>
            <a:pPr algn="ctr" eaLnBrk="0" hangingPunct="0">
              <a:buClr>
                <a:schemeClr val="accent1"/>
              </a:buClr>
              <a:defRPr/>
            </a:pPr>
            <a:r>
              <a:rPr lang="en-GB" b="1" i="1" dirty="0">
                <a:latin typeface="Century Gothic" panose="020B0502020202020204" pitchFamily="34" charset="0"/>
                <a:cs typeface="Arial" panose="020B0604020202020204" pitchFamily="34" charset="0"/>
              </a:rPr>
              <a:t>Sector Outlier Detector</a:t>
            </a:r>
          </a:p>
        </p:txBody>
      </p:sp>
      <p:sp>
        <p:nvSpPr>
          <p:cNvPr id="12" name="Rounded Rectangle 21">
            <a:extLst>
              <a:ext uri="{FF2B5EF4-FFF2-40B4-BE49-F238E27FC236}">
                <a16:creationId xmlns:a16="http://schemas.microsoft.com/office/drawing/2014/main" id="{F1FBE9C5-B8B3-45EE-BED3-3DC1CAA2C5B9}"/>
              </a:ext>
            </a:extLst>
          </p:cNvPr>
          <p:cNvSpPr/>
          <p:nvPr/>
        </p:nvSpPr>
        <p:spPr bwMode="gray">
          <a:xfrm>
            <a:off x="842638" y="1882438"/>
            <a:ext cx="1476000" cy="1042995"/>
          </a:xfrm>
          <a:prstGeom prst="rect">
            <a:avLst/>
          </a:prstGeom>
          <a:solidFill>
            <a:srgbClr val="003A79"/>
          </a:solidFill>
          <a:ln w="28575" algn="ctr">
            <a:solidFill>
              <a:schemeClr val="bg1"/>
            </a:solidFill>
            <a:miter lim="800000"/>
            <a:headEnd/>
            <a:tailEnd/>
          </a:ln>
          <a:effectLst>
            <a:outerShdw blurRad="50800" dist="38100" dir="2700000" algn="tl" rotWithShape="0">
              <a:prstClr val="black">
                <a:alpha val="40000"/>
              </a:prstClr>
            </a:outerShdw>
          </a:effectLst>
        </p:spPr>
        <p:txBody>
          <a:bodyPr vert="horz" lIns="108000" tIns="108000" rIns="108000" bIns="108000" anchor="ctr"/>
          <a:lstStyle/>
          <a:p>
            <a:pPr algn="ctr">
              <a:lnSpc>
                <a:spcPts val="1325"/>
              </a:lnSpc>
              <a:spcBef>
                <a:spcPts val="600"/>
              </a:spcBef>
              <a:buClr>
                <a:srgbClr val="008F6D"/>
              </a:buClr>
              <a:buSzPct val="110000"/>
            </a:pPr>
            <a:r>
              <a:rPr lang="en-GB" sz="1300" b="1" i="1" kern="0" dirty="0">
                <a:solidFill>
                  <a:prstClr val="white"/>
                </a:solidFill>
                <a:latin typeface="Century Gothic" panose="020B0502020202020204" pitchFamily="34" charset="0"/>
                <a:ea typeface="MS PGothic" pitchFamily="34" charset="-128"/>
                <a:cs typeface="Arial" panose="020B0604020202020204" pitchFamily="34" charset="0"/>
              </a:rPr>
              <a:t>Database</a:t>
            </a:r>
          </a:p>
        </p:txBody>
      </p:sp>
      <p:sp>
        <p:nvSpPr>
          <p:cNvPr id="13" name="Rounded Rectangle 21">
            <a:extLst>
              <a:ext uri="{FF2B5EF4-FFF2-40B4-BE49-F238E27FC236}">
                <a16:creationId xmlns:a16="http://schemas.microsoft.com/office/drawing/2014/main" id="{1E20DCE1-6CA0-4880-AE9C-4F9CEAECF596}"/>
              </a:ext>
            </a:extLst>
          </p:cNvPr>
          <p:cNvSpPr/>
          <p:nvPr/>
        </p:nvSpPr>
        <p:spPr bwMode="gray">
          <a:xfrm>
            <a:off x="842638" y="3190068"/>
            <a:ext cx="1476000" cy="1551553"/>
          </a:xfrm>
          <a:prstGeom prst="rect">
            <a:avLst/>
          </a:prstGeom>
          <a:solidFill>
            <a:srgbClr val="003A79"/>
          </a:solidFill>
          <a:ln w="28575" algn="ctr">
            <a:solidFill>
              <a:schemeClr val="bg1"/>
            </a:solidFill>
            <a:miter lim="800000"/>
            <a:headEnd/>
            <a:tailEnd/>
          </a:ln>
          <a:effectLst>
            <a:outerShdw blurRad="50800" dist="38100" dir="2700000" algn="tl" rotWithShape="0">
              <a:prstClr val="black">
                <a:alpha val="40000"/>
              </a:prstClr>
            </a:outerShdw>
          </a:effectLst>
        </p:spPr>
        <p:txBody>
          <a:bodyPr vert="horz" lIns="108000" tIns="108000" rIns="108000" bIns="108000" anchor="ctr"/>
          <a:lstStyle/>
          <a:p>
            <a:pPr algn="ctr">
              <a:lnSpc>
                <a:spcPts val="1325"/>
              </a:lnSpc>
              <a:spcBef>
                <a:spcPts val="600"/>
              </a:spcBef>
              <a:buClr>
                <a:srgbClr val="008F6D"/>
              </a:buClr>
              <a:buSzPct val="110000"/>
            </a:pPr>
            <a:r>
              <a:rPr lang="en-US" sz="1300" b="1" i="1" kern="0" dirty="0">
                <a:solidFill>
                  <a:prstClr val="white"/>
                </a:solidFill>
                <a:latin typeface="Century Gothic" panose="020B0502020202020204" pitchFamily="34" charset="0"/>
                <a:ea typeface="MS PGothic" pitchFamily="34" charset="-128"/>
                <a:cs typeface="Arial" panose="020B0604020202020204" pitchFamily="34" charset="0"/>
                <a:sym typeface="Apex New Medium" pitchFamily="2" charset="0"/>
              </a:rPr>
              <a:t>Framework Metodologico</a:t>
            </a:r>
          </a:p>
        </p:txBody>
      </p:sp>
      <p:sp>
        <p:nvSpPr>
          <p:cNvPr id="14" name="Oval 35">
            <a:extLst>
              <a:ext uri="{FF2B5EF4-FFF2-40B4-BE49-F238E27FC236}">
                <a16:creationId xmlns:a16="http://schemas.microsoft.com/office/drawing/2014/main" id="{6FB3A65C-A9BF-4A40-B33C-4A49269C0C1D}"/>
              </a:ext>
            </a:extLst>
          </p:cNvPr>
          <p:cNvSpPr>
            <a:spLocks noChangeAspect="1"/>
          </p:cNvSpPr>
          <p:nvPr/>
        </p:nvSpPr>
        <p:spPr>
          <a:xfrm>
            <a:off x="750819" y="1876271"/>
            <a:ext cx="240790" cy="240790"/>
          </a:xfrm>
          <a:prstGeom prst="ellipse">
            <a:avLst/>
          </a:prstGeom>
          <a:solidFill>
            <a:srgbClr val="003A79"/>
          </a:solidFill>
          <a:ln w="28575" algn="ctr">
            <a:solidFill>
              <a:schemeClr val="bg1"/>
            </a:solidFill>
            <a:miter lim="800000"/>
            <a:headEnd/>
            <a:tailEnd/>
          </a:ln>
          <a:effectLst/>
        </p:spPr>
        <p:txBody>
          <a:bodyPr vert="horz" lIns="108000" tIns="108000" rIns="108000" bIns="108000" anchor="ctr"/>
          <a:lstStyle/>
          <a:p>
            <a:pPr algn="ctr" fontAlgn="auto">
              <a:lnSpc>
                <a:spcPts val="1325"/>
              </a:lnSpc>
              <a:spcBef>
                <a:spcPts val="600"/>
              </a:spcBef>
              <a:spcAft>
                <a:spcPts val="600"/>
              </a:spcAft>
              <a:buClr>
                <a:srgbClr val="008F6D"/>
              </a:buClr>
              <a:buSzPct val="110000"/>
            </a:pPr>
            <a:r>
              <a:rPr lang="it-IT" sz="900" b="1" i="1" kern="0" dirty="0">
                <a:solidFill>
                  <a:prstClr val="white"/>
                </a:solidFill>
                <a:latin typeface="Arial" panose="020B0604020202020204" pitchFamily="34" charset="0"/>
                <a:ea typeface="MS PGothic" pitchFamily="34" charset="-128"/>
                <a:cs typeface="Arial" panose="020B0604020202020204" pitchFamily="34" charset="0"/>
              </a:rPr>
              <a:t>2</a:t>
            </a:r>
          </a:p>
        </p:txBody>
      </p:sp>
      <p:sp>
        <p:nvSpPr>
          <p:cNvPr id="15" name="Rounded Rectangle 21">
            <a:extLst>
              <a:ext uri="{FF2B5EF4-FFF2-40B4-BE49-F238E27FC236}">
                <a16:creationId xmlns:a16="http://schemas.microsoft.com/office/drawing/2014/main" id="{2799EF4F-B61D-4107-B617-91A23D1375C4}"/>
              </a:ext>
            </a:extLst>
          </p:cNvPr>
          <p:cNvSpPr/>
          <p:nvPr/>
        </p:nvSpPr>
        <p:spPr bwMode="gray">
          <a:xfrm>
            <a:off x="842638" y="4970612"/>
            <a:ext cx="1476000" cy="1447907"/>
          </a:xfrm>
          <a:prstGeom prst="rect">
            <a:avLst/>
          </a:prstGeom>
          <a:solidFill>
            <a:srgbClr val="003A79"/>
          </a:solidFill>
          <a:ln w="28575" algn="ctr">
            <a:solidFill>
              <a:schemeClr val="bg1"/>
            </a:solidFill>
            <a:miter lim="800000"/>
            <a:headEnd/>
            <a:tailEnd/>
          </a:ln>
          <a:effectLst>
            <a:outerShdw blurRad="50800" dist="38100" dir="2700000" algn="tl" rotWithShape="0">
              <a:prstClr val="black">
                <a:alpha val="40000"/>
              </a:prstClr>
            </a:outerShdw>
          </a:effectLst>
        </p:spPr>
        <p:txBody>
          <a:bodyPr vert="horz" lIns="108000" tIns="108000" rIns="108000" bIns="108000" anchor="ctr"/>
          <a:lstStyle/>
          <a:p>
            <a:pPr algn="ctr">
              <a:lnSpc>
                <a:spcPts val="1325"/>
              </a:lnSpc>
              <a:spcBef>
                <a:spcPts val="600"/>
              </a:spcBef>
              <a:buClr>
                <a:srgbClr val="008F6D"/>
              </a:buClr>
              <a:buSzPct val="110000"/>
            </a:pPr>
            <a:r>
              <a:rPr lang="it-IT" sz="1300" b="1" i="1" kern="0" dirty="0">
                <a:solidFill>
                  <a:prstClr val="white"/>
                </a:solidFill>
                <a:latin typeface="Century Gothic" panose="020B0502020202020204" pitchFamily="34" charset="0"/>
                <a:ea typeface="MS PGothic" pitchFamily="34" charset="-128"/>
                <a:cs typeface="Arial" panose="020B0604020202020204" pitchFamily="34" charset="0"/>
                <a:sym typeface="Apex New Medium" pitchFamily="2" charset="0"/>
              </a:rPr>
              <a:t>Risultati</a:t>
            </a:r>
          </a:p>
        </p:txBody>
      </p:sp>
      <p:sp>
        <p:nvSpPr>
          <p:cNvPr id="16" name="Oval 35">
            <a:extLst>
              <a:ext uri="{FF2B5EF4-FFF2-40B4-BE49-F238E27FC236}">
                <a16:creationId xmlns:a16="http://schemas.microsoft.com/office/drawing/2014/main" id="{F40A9407-C7BC-4FA5-A869-5909FAEF6580}"/>
              </a:ext>
            </a:extLst>
          </p:cNvPr>
          <p:cNvSpPr>
            <a:spLocks noChangeAspect="1"/>
          </p:cNvSpPr>
          <p:nvPr/>
        </p:nvSpPr>
        <p:spPr>
          <a:xfrm>
            <a:off x="755576" y="3120405"/>
            <a:ext cx="240790" cy="240790"/>
          </a:xfrm>
          <a:prstGeom prst="ellipse">
            <a:avLst/>
          </a:prstGeom>
          <a:solidFill>
            <a:srgbClr val="003A79"/>
          </a:solidFill>
          <a:ln w="28575" algn="ctr">
            <a:solidFill>
              <a:schemeClr val="bg1"/>
            </a:solidFill>
            <a:miter lim="800000"/>
            <a:headEnd/>
            <a:tailEnd/>
          </a:ln>
          <a:effectLst/>
        </p:spPr>
        <p:txBody>
          <a:bodyPr vert="horz" lIns="108000" tIns="108000" rIns="108000" bIns="108000" anchor="ctr"/>
          <a:lstStyle/>
          <a:p>
            <a:pPr algn="ctr" fontAlgn="auto">
              <a:lnSpc>
                <a:spcPts val="1325"/>
              </a:lnSpc>
              <a:spcBef>
                <a:spcPts val="600"/>
              </a:spcBef>
              <a:spcAft>
                <a:spcPts val="600"/>
              </a:spcAft>
              <a:buClr>
                <a:srgbClr val="008F6D"/>
              </a:buClr>
              <a:buSzPct val="110000"/>
            </a:pPr>
            <a:r>
              <a:rPr lang="it-IT" sz="900" b="1" i="1" kern="0" dirty="0">
                <a:solidFill>
                  <a:prstClr val="white"/>
                </a:solidFill>
                <a:latin typeface="Arial" panose="020B0604020202020204" pitchFamily="34" charset="0"/>
                <a:ea typeface="MS PGothic" pitchFamily="34" charset="-128"/>
                <a:cs typeface="Arial" panose="020B0604020202020204" pitchFamily="34" charset="0"/>
              </a:rPr>
              <a:t>3</a:t>
            </a:r>
          </a:p>
        </p:txBody>
      </p:sp>
      <p:sp>
        <p:nvSpPr>
          <p:cNvPr id="17" name="Oval 35">
            <a:extLst>
              <a:ext uri="{FF2B5EF4-FFF2-40B4-BE49-F238E27FC236}">
                <a16:creationId xmlns:a16="http://schemas.microsoft.com/office/drawing/2014/main" id="{C65AA420-FC72-40E5-9411-BACBA2CA2752}"/>
              </a:ext>
            </a:extLst>
          </p:cNvPr>
          <p:cNvSpPr>
            <a:spLocks noChangeAspect="1"/>
          </p:cNvSpPr>
          <p:nvPr/>
        </p:nvSpPr>
        <p:spPr>
          <a:xfrm>
            <a:off x="769730" y="4900509"/>
            <a:ext cx="240790" cy="240790"/>
          </a:xfrm>
          <a:prstGeom prst="ellipse">
            <a:avLst/>
          </a:prstGeom>
          <a:solidFill>
            <a:srgbClr val="003A79"/>
          </a:solidFill>
          <a:ln w="28575" algn="ctr">
            <a:solidFill>
              <a:schemeClr val="bg1"/>
            </a:solidFill>
            <a:miter lim="800000"/>
            <a:headEnd/>
            <a:tailEnd/>
          </a:ln>
          <a:effectLst/>
        </p:spPr>
        <p:txBody>
          <a:bodyPr vert="horz" lIns="108000" tIns="108000" rIns="108000" bIns="108000" anchor="ctr"/>
          <a:lstStyle/>
          <a:p>
            <a:pPr algn="ctr" fontAlgn="auto">
              <a:lnSpc>
                <a:spcPts val="1325"/>
              </a:lnSpc>
              <a:spcBef>
                <a:spcPts val="600"/>
              </a:spcBef>
              <a:spcAft>
                <a:spcPts val="600"/>
              </a:spcAft>
              <a:buClr>
                <a:srgbClr val="008F6D"/>
              </a:buClr>
              <a:buSzPct val="110000"/>
            </a:pPr>
            <a:r>
              <a:rPr lang="it-IT" sz="900" b="1" i="1" kern="0" dirty="0">
                <a:solidFill>
                  <a:prstClr val="white"/>
                </a:solidFill>
                <a:latin typeface="Arial" panose="020B0604020202020204" pitchFamily="34" charset="0"/>
                <a:ea typeface="MS PGothic" pitchFamily="34" charset="-128"/>
                <a:cs typeface="Arial" panose="020B0604020202020204" pitchFamily="34" charset="0"/>
              </a:rPr>
              <a:t>4</a:t>
            </a:r>
          </a:p>
        </p:txBody>
      </p:sp>
      <p:sp>
        <p:nvSpPr>
          <p:cNvPr id="18" name="Rounded Rectangle 21">
            <a:extLst>
              <a:ext uri="{FF2B5EF4-FFF2-40B4-BE49-F238E27FC236}">
                <a16:creationId xmlns:a16="http://schemas.microsoft.com/office/drawing/2014/main" id="{C616F085-B41B-40DE-8699-13507D8D633C}"/>
              </a:ext>
            </a:extLst>
          </p:cNvPr>
          <p:cNvSpPr/>
          <p:nvPr/>
        </p:nvSpPr>
        <p:spPr bwMode="gray">
          <a:xfrm>
            <a:off x="842638" y="1053581"/>
            <a:ext cx="1476000" cy="600267"/>
          </a:xfrm>
          <a:prstGeom prst="rect">
            <a:avLst/>
          </a:prstGeom>
          <a:solidFill>
            <a:srgbClr val="003A79"/>
          </a:solidFill>
          <a:ln w="28575" algn="ctr">
            <a:solidFill>
              <a:schemeClr val="bg1"/>
            </a:solidFill>
            <a:miter lim="800000"/>
            <a:headEnd/>
            <a:tailEnd/>
          </a:ln>
          <a:effectLst>
            <a:outerShdw blurRad="50800" dist="38100" dir="2700000" algn="tl" rotWithShape="0">
              <a:prstClr val="black">
                <a:alpha val="40000"/>
              </a:prstClr>
            </a:outerShdw>
          </a:effectLst>
        </p:spPr>
        <p:txBody>
          <a:bodyPr vert="horz" lIns="108000" tIns="108000" rIns="108000" bIns="108000" anchor="ctr"/>
          <a:lstStyle/>
          <a:p>
            <a:pPr algn="ctr">
              <a:lnSpc>
                <a:spcPts val="1325"/>
              </a:lnSpc>
              <a:spcBef>
                <a:spcPts val="600"/>
              </a:spcBef>
              <a:buClr>
                <a:srgbClr val="008F6D"/>
              </a:buClr>
              <a:buSzPct val="110000"/>
            </a:pPr>
            <a:r>
              <a:rPr lang="en-US" sz="1300" b="1" i="1" kern="0" dirty="0">
                <a:solidFill>
                  <a:prstClr val="white"/>
                </a:solidFill>
                <a:latin typeface="Century Gothic" panose="020B0502020202020204" pitchFamily="34" charset="0"/>
                <a:ea typeface="MS PGothic" pitchFamily="34" charset="-128"/>
                <a:cs typeface="Arial" panose="020B0604020202020204" pitchFamily="34" charset="0"/>
              </a:rPr>
              <a:t>Target</a:t>
            </a:r>
          </a:p>
        </p:txBody>
      </p:sp>
      <p:sp>
        <p:nvSpPr>
          <p:cNvPr id="19" name="Oval 34">
            <a:extLst>
              <a:ext uri="{FF2B5EF4-FFF2-40B4-BE49-F238E27FC236}">
                <a16:creationId xmlns:a16="http://schemas.microsoft.com/office/drawing/2014/main" id="{94233370-2F31-4161-B9E5-2A48A748D58E}"/>
              </a:ext>
            </a:extLst>
          </p:cNvPr>
          <p:cNvSpPr>
            <a:spLocks noChangeAspect="1"/>
          </p:cNvSpPr>
          <p:nvPr/>
        </p:nvSpPr>
        <p:spPr>
          <a:xfrm>
            <a:off x="750819" y="1099011"/>
            <a:ext cx="240790" cy="240790"/>
          </a:xfrm>
          <a:prstGeom prst="ellipse">
            <a:avLst/>
          </a:prstGeom>
          <a:solidFill>
            <a:srgbClr val="003A79"/>
          </a:solidFill>
          <a:ln w="28575" algn="ctr">
            <a:solidFill>
              <a:schemeClr val="bg1"/>
            </a:solidFill>
            <a:miter lim="800000"/>
            <a:headEnd/>
            <a:tailEnd/>
          </a:ln>
          <a:effectLst/>
        </p:spPr>
        <p:txBody>
          <a:bodyPr vert="horz" lIns="108000" tIns="108000" rIns="108000" bIns="108000" anchor="ctr"/>
          <a:lstStyle/>
          <a:p>
            <a:pPr algn="ctr" fontAlgn="auto">
              <a:lnSpc>
                <a:spcPts val="1325"/>
              </a:lnSpc>
              <a:spcBef>
                <a:spcPts val="600"/>
              </a:spcBef>
              <a:spcAft>
                <a:spcPts val="600"/>
              </a:spcAft>
              <a:buClr>
                <a:srgbClr val="008F6D"/>
              </a:buClr>
              <a:buSzPct val="110000"/>
            </a:pPr>
            <a:r>
              <a:rPr lang="it-IT" sz="900" b="1" i="1" kern="0" dirty="0">
                <a:solidFill>
                  <a:prstClr val="white"/>
                </a:solidFill>
                <a:latin typeface="Arial" panose="020B0604020202020204" pitchFamily="34" charset="0"/>
                <a:ea typeface="MS PGothic" pitchFamily="34" charset="-128"/>
                <a:cs typeface="Arial" panose="020B0604020202020204" pitchFamily="34" charset="0"/>
              </a:rPr>
              <a:t>1</a:t>
            </a:r>
          </a:p>
        </p:txBody>
      </p:sp>
      <p:cxnSp>
        <p:nvCxnSpPr>
          <p:cNvPr id="20" name="Straight Connector 28">
            <a:extLst>
              <a:ext uri="{FF2B5EF4-FFF2-40B4-BE49-F238E27FC236}">
                <a16:creationId xmlns:a16="http://schemas.microsoft.com/office/drawing/2014/main" id="{15B72510-99C9-43DD-8E45-18B8DA2EB6D6}"/>
              </a:ext>
            </a:extLst>
          </p:cNvPr>
          <p:cNvCxnSpPr>
            <a:cxnSpLocks/>
          </p:cNvCxnSpPr>
          <p:nvPr/>
        </p:nvCxnSpPr>
        <p:spPr>
          <a:xfrm>
            <a:off x="2547387" y="1849503"/>
            <a:ext cx="9357290" cy="0"/>
          </a:xfrm>
          <a:prstGeom prst="line">
            <a:avLst/>
          </a:prstGeom>
          <a:ln w="31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8">
            <a:extLst>
              <a:ext uri="{FF2B5EF4-FFF2-40B4-BE49-F238E27FC236}">
                <a16:creationId xmlns:a16="http://schemas.microsoft.com/office/drawing/2014/main" id="{E4CCF9BF-B417-4B58-8F6E-406DC4988607}"/>
              </a:ext>
            </a:extLst>
          </p:cNvPr>
          <p:cNvCxnSpPr>
            <a:cxnSpLocks/>
          </p:cNvCxnSpPr>
          <p:nvPr/>
        </p:nvCxnSpPr>
        <p:spPr>
          <a:xfrm>
            <a:off x="2547387" y="3038078"/>
            <a:ext cx="9357290" cy="0"/>
          </a:xfrm>
          <a:prstGeom prst="line">
            <a:avLst/>
          </a:prstGeom>
          <a:ln w="31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DDB59DE0-A78C-43F5-AD76-D7435BE7DF66}"/>
              </a:ext>
            </a:extLst>
          </p:cNvPr>
          <p:cNvSpPr>
            <a:spLocks noGrp="1"/>
          </p:cNvSpPr>
          <p:nvPr>
            <p:ph type="title"/>
          </p:nvPr>
        </p:nvSpPr>
        <p:spPr>
          <a:xfrm>
            <a:off x="225140" y="77770"/>
            <a:ext cx="2324100" cy="513499"/>
          </a:xfrm>
        </p:spPr>
        <p:txBody>
          <a:bodyPr>
            <a:normAutofit/>
          </a:bodyPr>
          <a:lstStyle/>
          <a:p>
            <a:r>
              <a:rPr lang="it-IT" sz="2000" b="1" dirty="0">
                <a:latin typeface="Century Gothic" panose="020B0502020202020204" pitchFamily="34" charset="0"/>
              </a:rPr>
              <a:t>Sommario</a:t>
            </a:r>
          </a:p>
        </p:txBody>
      </p:sp>
      <p:sp>
        <p:nvSpPr>
          <p:cNvPr id="25" name="Rettangolo 24">
            <a:extLst>
              <a:ext uri="{FF2B5EF4-FFF2-40B4-BE49-F238E27FC236}">
                <a16:creationId xmlns:a16="http://schemas.microsoft.com/office/drawing/2014/main" id="{D63E82C5-95FF-49F4-8FF6-0065CAB4B562}"/>
              </a:ext>
            </a:extLst>
          </p:cNvPr>
          <p:cNvSpPr/>
          <p:nvPr/>
        </p:nvSpPr>
        <p:spPr>
          <a:xfrm>
            <a:off x="2544825" y="1909024"/>
            <a:ext cx="8565461" cy="989823"/>
          </a:xfrm>
          <a:prstGeom prst="rect">
            <a:avLst/>
          </a:prstGeom>
        </p:spPr>
        <p:txBody>
          <a:bodyPr wrap="square">
            <a:spAutoFit/>
          </a:bodyPr>
          <a:lstStyle/>
          <a:p>
            <a:pPr algn="just">
              <a:lnSpc>
                <a:spcPct val="170000"/>
              </a:lnSpc>
            </a:pPr>
            <a:r>
              <a:rPr lang="en-GB" sz="1200" b="1" dirty="0">
                <a:latin typeface="Century Gothic" panose="020B0502020202020204" pitchFamily="34" charset="0"/>
              </a:rPr>
              <a:t>STOXX ® Europe 600 Index</a:t>
            </a:r>
            <a:r>
              <a:rPr lang="en-GB" sz="1200" dirty="0">
                <a:latin typeface="Century Gothic" panose="020B0502020202020204" pitchFamily="34" charset="0"/>
              </a:rPr>
              <a:t>, </a:t>
            </a:r>
            <a:r>
              <a:rPr lang="it-IT" sz="1200" dirty="0">
                <a:latin typeface="Century Gothic" panose="020B0502020202020204" pitchFamily="34" charset="0"/>
              </a:rPr>
              <a:t>database composto da dati di bilancio, stime degli analisti, rendimenti e altri </a:t>
            </a:r>
            <a:r>
              <a:rPr lang="it-IT" sz="1200" dirty="0" err="1">
                <a:latin typeface="Century Gothic" panose="020B0502020202020204" pitchFamily="34" charset="0"/>
              </a:rPr>
              <a:t>fundamentals</a:t>
            </a:r>
            <a:r>
              <a:rPr lang="it-IT" sz="1200" dirty="0">
                <a:latin typeface="Century Gothic" panose="020B0502020202020204" pitchFamily="34" charset="0"/>
              </a:rPr>
              <a:t> delle 600 società che costituiscono l’indice, suddivise per settore (</a:t>
            </a:r>
            <a:r>
              <a:rPr lang="it-IT" sz="1200" dirty="0" err="1">
                <a:latin typeface="Century Gothic" panose="020B0502020202020204" pitchFamily="34" charset="0"/>
              </a:rPr>
              <a:t>Oil</a:t>
            </a:r>
            <a:r>
              <a:rPr lang="it-IT" sz="1200" dirty="0">
                <a:latin typeface="Century Gothic" panose="020B0502020202020204" pitchFamily="34" charset="0"/>
              </a:rPr>
              <a:t> &amp; Gas, </a:t>
            </a:r>
            <a:r>
              <a:rPr lang="it-IT" sz="1200" dirty="0" err="1">
                <a:latin typeface="Century Gothic" panose="020B0502020202020204" pitchFamily="34" charset="0"/>
              </a:rPr>
              <a:t>Industrials</a:t>
            </a:r>
            <a:r>
              <a:rPr lang="it-IT" sz="1200" dirty="0">
                <a:latin typeface="Century Gothic" panose="020B0502020202020204" pitchFamily="34" charset="0"/>
              </a:rPr>
              <a:t>, </a:t>
            </a:r>
            <a:r>
              <a:rPr lang="it-IT" sz="1200" dirty="0" err="1">
                <a:latin typeface="Century Gothic" panose="020B0502020202020204" pitchFamily="34" charset="0"/>
              </a:rPr>
              <a:t>Financials</a:t>
            </a:r>
            <a:r>
              <a:rPr lang="it-IT" sz="1200" dirty="0">
                <a:latin typeface="Century Gothic" panose="020B0502020202020204" pitchFamily="34" charset="0"/>
              </a:rPr>
              <a:t> …). I dati hanno cadenza mensile.</a:t>
            </a:r>
            <a:endParaRPr lang="en-GB" sz="1200" dirty="0">
              <a:latin typeface="Century Gothic" panose="020B0502020202020204" pitchFamily="34" charset="0"/>
            </a:endParaRPr>
          </a:p>
        </p:txBody>
      </p:sp>
      <p:sp>
        <p:nvSpPr>
          <p:cNvPr id="26" name="Rettangolo 25">
            <a:extLst>
              <a:ext uri="{FF2B5EF4-FFF2-40B4-BE49-F238E27FC236}">
                <a16:creationId xmlns:a16="http://schemas.microsoft.com/office/drawing/2014/main" id="{BC8848CE-BF1B-4460-93BC-8C6DEAAAED51}"/>
              </a:ext>
            </a:extLst>
          </p:cNvPr>
          <p:cNvSpPr/>
          <p:nvPr/>
        </p:nvSpPr>
        <p:spPr>
          <a:xfrm>
            <a:off x="2538745" y="1015769"/>
            <a:ext cx="8577621" cy="720197"/>
          </a:xfrm>
          <a:prstGeom prst="rect">
            <a:avLst/>
          </a:prstGeom>
        </p:spPr>
        <p:txBody>
          <a:bodyPr wrap="square">
            <a:spAutoFit/>
          </a:bodyPr>
          <a:lstStyle/>
          <a:p>
            <a:pPr algn="just">
              <a:lnSpc>
                <a:spcPct val="170000"/>
              </a:lnSpc>
            </a:pPr>
            <a:r>
              <a:rPr lang="it-IT" sz="1200" dirty="0">
                <a:latin typeface="Century Gothic" panose="020B0502020202020204" pitchFamily="34" charset="0"/>
              </a:rPr>
              <a:t>Ricerca di società che all’interno dello </a:t>
            </a:r>
            <a:r>
              <a:rPr lang="en-GB" sz="1200" dirty="0">
                <a:latin typeface="Century Gothic" panose="020B0502020202020204" pitchFamily="34" charset="0"/>
              </a:rPr>
              <a:t>STOXX ® Europe 600 Index</a:t>
            </a:r>
            <a:r>
              <a:rPr lang="it-IT" sz="1200" dirty="0">
                <a:latin typeface="Century Gothic" panose="020B0502020202020204" pitchFamily="34" charset="0"/>
              </a:rPr>
              <a:t> hanno avuto comportamenti anomali rispetto al macro-settore di appartenenza nell’ultimo mese, rispetto al comportamento </a:t>
            </a:r>
            <a:r>
              <a:rPr lang="it-IT" sz="1200">
                <a:latin typeface="Century Gothic" panose="020B0502020202020204" pitchFamily="34" charset="0"/>
              </a:rPr>
              <a:t>dei 12 </a:t>
            </a:r>
            <a:r>
              <a:rPr lang="it-IT" sz="1200" dirty="0">
                <a:latin typeface="Century Gothic" panose="020B0502020202020204" pitchFamily="34" charset="0"/>
              </a:rPr>
              <a:t>mesi precedenti.</a:t>
            </a:r>
            <a:endParaRPr lang="en-GB" sz="1200" dirty="0">
              <a:latin typeface="Century Gothic" panose="020B0502020202020204" pitchFamily="34" charset="0"/>
            </a:endParaRPr>
          </a:p>
        </p:txBody>
      </p:sp>
      <p:sp>
        <p:nvSpPr>
          <p:cNvPr id="28" name="Rettangolo 27">
            <a:extLst>
              <a:ext uri="{FF2B5EF4-FFF2-40B4-BE49-F238E27FC236}">
                <a16:creationId xmlns:a16="http://schemas.microsoft.com/office/drawing/2014/main" id="{1C1609BB-4F83-4C7C-ADD1-4B94989D819F}"/>
              </a:ext>
            </a:extLst>
          </p:cNvPr>
          <p:cNvSpPr/>
          <p:nvPr/>
        </p:nvSpPr>
        <p:spPr>
          <a:xfrm>
            <a:off x="2544825" y="3106282"/>
            <a:ext cx="8565461" cy="1719125"/>
          </a:xfrm>
          <a:prstGeom prst="rect">
            <a:avLst/>
          </a:prstGeom>
        </p:spPr>
        <p:txBody>
          <a:bodyPr wrap="square">
            <a:spAutoFit/>
          </a:bodyPr>
          <a:lstStyle/>
          <a:p>
            <a:pPr algn="just">
              <a:lnSpc>
                <a:spcPct val="170000"/>
              </a:lnSpc>
            </a:pPr>
            <a:r>
              <a:rPr lang="it-IT" sz="1200" dirty="0">
                <a:latin typeface="Century Gothic" panose="020B0502020202020204" pitchFamily="34" charset="0"/>
              </a:rPr>
              <a:t>Con il database STOXX ® Europe 600 Index come starting point</a:t>
            </a:r>
            <a:r>
              <a:rPr lang="it-IT" sz="1200" b="1" dirty="0">
                <a:latin typeface="Century Gothic" panose="020B0502020202020204" pitchFamily="34" charset="0"/>
              </a:rPr>
              <a:t> </a:t>
            </a:r>
            <a:r>
              <a:rPr lang="it-IT" sz="1200" dirty="0">
                <a:latin typeface="Century Gothic" panose="020B0502020202020204" pitchFamily="34" charset="0"/>
              </a:rPr>
              <a:t>il gruppo ha effettuato i seguenti step metodologici: </a:t>
            </a:r>
          </a:p>
          <a:p>
            <a:pPr marL="725488" lvl="1" indent="-268288" algn="just">
              <a:lnSpc>
                <a:spcPct val="170000"/>
              </a:lnSpc>
              <a:spcAft>
                <a:spcPts val="600"/>
              </a:spcAft>
              <a:buClr>
                <a:srgbClr val="149363"/>
              </a:buClr>
              <a:buSzPct val="90000"/>
              <a:buFont typeface="Wingdings" panose="05000000000000000000" pitchFamily="2" charset="2"/>
              <a:buChar char="ü"/>
            </a:pPr>
            <a:r>
              <a:rPr lang="en-AU" sz="1100" b="1" kern="0" dirty="0">
                <a:latin typeface="Century Gothic" panose="020B0502020202020204" pitchFamily="34" charset="0"/>
                <a:ea typeface="MS PGothic" pitchFamily="34" charset="-128"/>
                <a:cs typeface="Arial" panose="020B0604020202020204" pitchFamily="34" charset="0"/>
              </a:rPr>
              <a:t>Individuazione del </a:t>
            </a:r>
            <a:r>
              <a:rPr lang="en-AU" sz="1100" b="1" kern="0" dirty="0" err="1">
                <a:latin typeface="Century Gothic" panose="020B0502020202020204" pitchFamily="34" charset="0"/>
                <a:ea typeface="MS PGothic" pitchFamily="34" charset="-128"/>
                <a:cs typeface="Arial" panose="020B0604020202020204" pitchFamily="34" charset="0"/>
              </a:rPr>
              <a:t>modello</a:t>
            </a:r>
            <a:r>
              <a:rPr lang="en-AU" sz="1100" kern="0" dirty="0">
                <a:latin typeface="Century Gothic" panose="020B0502020202020204" pitchFamily="34" charset="0"/>
                <a:ea typeface="MS PGothic" pitchFamily="34" charset="-128"/>
                <a:cs typeface="Arial" panose="020B0604020202020204" pitchFamily="34" charset="0"/>
              </a:rPr>
              <a:t>;</a:t>
            </a:r>
            <a:r>
              <a:rPr lang="en-AU" sz="1100" b="1" kern="0" dirty="0">
                <a:latin typeface="Century Gothic" panose="020B0502020202020204" pitchFamily="34" charset="0"/>
                <a:ea typeface="MS PGothic" pitchFamily="34" charset="-128"/>
                <a:cs typeface="Arial" panose="020B0604020202020204" pitchFamily="34" charset="0"/>
              </a:rPr>
              <a:t> </a:t>
            </a:r>
          </a:p>
          <a:p>
            <a:pPr marL="725488" lvl="1" indent="-268288" algn="just">
              <a:lnSpc>
                <a:spcPct val="170000"/>
              </a:lnSpc>
              <a:spcAft>
                <a:spcPts val="600"/>
              </a:spcAft>
              <a:buClr>
                <a:srgbClr val="149363"/>
              </a:buClr>
              <a:buSzPct val="90000"/>
              <a:buFont typeface="Wingdings" panose="05000000000000000000" pitchFamily="2" charset="2"/>
              <a:buChar char="ü"/>
            </a:pPr>
            <a:r>
              <a:rPr lang="en-AU" sz="1100" b="1" kern="0" dirty="0">
                <a:latin typeface="Century Gothic" panose="020B0502020202020204" pitchFamily="34" charset="0"/>
                <a:ea typeface="MS PGothic" pitchFamily="34" charset="-128"/>
                <a:cs typeface="Arial" panose="020B0604020202020204" pitchFamily="34" charset="0"/>
              </a:rPr>
              <a:t>Data cleancing</a:t>
            </a:r>
            <a:r>
              <a:rPr lang="en-AU" sz="1100" kern="0" dirty="0">
                <a:latin typeface="Century Gothic" panose="020B0502020202020204" pitchFamily="34" charset="0"/>
                <a:ea typeface="MS PGothic" pitchFamily="34" charset="-128"/>
                <a:cs typeface="Arial" panose="020B0604020202020204" pitchFamily="34" charset="0"/>
              </a:rPr>
              <a:t> del database </a:t>
            </a:r>
            <a:r>
              <a:rPr lang="it-IT" sz="1100" kern="0" dirty="0">
                <a:latin typeface="Century Gothic" panose="020B0502020202020204" pitchFamily="34" charset="0"/>
                <a:ea typeface="MS PGothic" pitchFamily="34" charset="-128"/>
                <a:cs typeface="Arial" panose="020B0604020202020204" pitchFamily="34" charset="0"/>
              </a:rPr>
              <a:t>e selezione delle variabili</a:t>
            </a:r>
            <a:r>
              <a:rPr lang="en-AU" sz="1100" kern="0" dirty="0">
                <a:latin typeface="Century Gothic" panose="020B0502020202020204" pitchFamily="34" charset="0"/>
                <a:ea typeface="MS PGothic" pitchFamily="34" charset="-128"/>
                <a:cs typeface="Arial" panose="020B0604020202020204" pitchFamily="34" charset="0"/>
              </a:rPr>
              <a:t>;</a:t>
            </a:r>
          </a:p>
          <a:p>
            <a:pPr marL="725488" lvl="1" indent="-268288" algn="just">
              <a:lnSpc>
                <a:spcPct val="170000"/>
              </a:lnSpc>
              <a:spcAft>
                <a:spcPts val="600"/>
              </a:spcAft>
              <a:buClr>
                <a:srgbClr val="149363"/>
              </a:buClr>
              <a:buSzPct val="90000"/>
              <a:buFont typeface="Wingdings" panose="05000000000000000000" pitchFamily="2" charset="2"/>
              <a:buChar char="ü"/>
            </a:pPr>
            <a:r>
              <a:rPr lang="it-IT" sz="1100" kern="0" dirty="0">
                <a:latin typeface="Century Gothic" panose="020B0502020202020204" pitchFamily="34" charset="0"/>
                <a:ea typeface="MS PGothic" pitchFamily="34" charset="-128"/>
                <a:cs typeface="Arial" panose="020B0604020202020204" pitchFamily="34" charset="0"/>
              </a:rPr>
              <a:t>Applicazione dei modelli </a:t>
            </a:r>
            <a:r>
              <a:rPr lang="en-AU" sz="1100" kern="0" dirty="0">
                <a:latin typeface="Century Gothic" panose="020B0502020202020204" pitchFamily="34" charset="0"/>
                <a:ea typeface="MS PGothic" pitchFamily="34" charset="-128"/>
                <a:cs typeface="Arial" panose="020B0604020202020204" pitchFamily="34" charset="0"/>
              </a:rPr>
              <a:t>di </a:t>
            </a:r>
            <a:r>
              <a:rPr lang="en-AU" sz="1100" b="1" kern="0" dirty="0">
                <a:latin typeface="Century Gothic" panose="020B0502020202020204" pitchFamily="34" charset="0"/>
                <a:ea typeface="MS PGothic" pitchFamily="34" charset="-128"/>
                <a:cs typeface="Arial" panose="020B0604020202020204" pitchFamily="34" charset="0"/>
              </a:rPr>
              <a:t>Decision Tree </a:t>
            </a:r>
            <a:r>
              <a:rPr lang="en-AU" sz="1100" kern="0" dirty="0">
                <a:latin typeface="Century Gothic" panose="020B0502020202020204" pitchFamily="34" charset="0"/>
                <a:ea typeface="MS PGothic" pitchFamily="34" charset="-128"/>
                <a:cs typeface="Arial" panose="020B0604020202020204" pitchFamily="34" charset="0"/>
              </a:rPr>
              <a:t>e </a:t>
            </a:r>
            <a:r>
              <a:rPr lang="it-IT" sz="1200" b="1" dirty="0">
                <a:latin typeface="Century Gothic" panose="020B0502020202020204" pitchFamily="34" charset="0"/>
              </a:rPr>
              <a:t>Random forest.</a:t>
            </a:r>
            <a:endParaRPr lang="en-GB" sz="1200" dirty="0">
              <a:latin typeface="Century Gothic" panose="020B0502020202020204" pitchFamily="34" charset="0"/>
            </a:endParaRPr>
          </a:p>
        </p:txBody>
      </p:sp>
      <p:sp>
        <p:nvSpPr>
          <p:cNvPr id="29" name="Rettangolo 28">
            <a:extLst>
              <a:ext uri="{FF2B5EF4-FFF2-40B4-BE49-F238E27FC236}">
                <a16:creationId xmlns:a16="http://schemas.microsoft.com/office/drawing/2014/main" id="{931459D4-1421-43F8-88F7-7CFC1319BC91}"/>
              </a:ext>
            </a:extLst>
          </p:cNvPr>
          <p:cNvSpPr/>
          <p:nvPr/>
        </p:nvSpPr>
        <p:spPr>
          <a:xfrm>
            <a:off x="2690133" y="5042688"/>
            <a:ext cx="8595290" cy="1303755"/>
          </a:xfrm>
          <a:prstGeom prst="rect">
            <a:avLst/>
          </a:prstGeom>
        </p:spPr>
        <p:txBody>
          <a:bodyPr wrap="square">
            <a:spAutoFit/>
          </a:bodyPr>
          <a:lstStyle/>
          <a:p>
            <a:pPr algn="just">
              <a:lnSpc>
                <a:spcPct val="170000"/>
              </a:lnSpc>
            </a:pPr>
            <a:r>
              <a:rPr lang="it-IT" sz="1200" dirty="0">
                <a:latin typeface="Century Gothic" panose="020B0502020202020204" pitchFamily="34" charset="0"/>
              </a:rPr>
              <a:t>A Novembre 2019 (ultima data disponibile nel database), il modello individua </a:t>
            </a:r>
            <a:r>
              <a:rPr lang="it-IT" sz="1200" b="1" dirty="0">
                <a:latin typeface="Century Gothic" panose="020B0502020202020204" pitchFamily="34" charset="0"/>
              </a:rPr>
              <a:t>11 </a:t>
            </a:r>
            <a:r>
              <a:rPr lang="it-IT" sz="1200" b="1" dirty="0" err="1">
                <a:latin typeface="Century Gothic" panose="020B0502020202020204" pitchFamily="34" charset="0"/>
              </a:rPr>
              <a:t>outliers</a:t>
            </a:r>
            <a:r>
              <a:rPr lang="it-IT" sz="1200" dirty="0">
                <a:latin typeface="Century Gothic" panose="020B0502020202020204" pitchFamily="34" charset="0"/>
              </a:rPr>
              <a:t>, che presentano  caratteristiche differenti dal proprio settore di appartenenza. Le caratteristiche con maggiore incidenza nel modello di classificazione sono </a:t>
            </a:r>
            <a:r>
              <a:rPr lang="en-US" sz="1200" b="1" dirty="0">
                <a:latin typeface="Century Gothic" panose="020B0502020202020204" pitchFamily="34" charset="0"/>
              </a:rPr>
              <a:t>EBIT / SALES, PRICE / CASH FLOW, PRICE / BOOK e NET MARGIN</a:t>
            </a:r>
            <a:r>
              <a:rPr lang="it-IT" sz="1200" dirty="0">
                <a:latin typeface="Century Gothic" panose="020B0502020202020204" pitchFamily="34" charset="0"/>
              </a:rPr>
              <a:t>. Variazioni anche piccole di queste due variabili possono causare il cambio di settore colto dal modello</a:t>
            </a:r>
            <a:endParaRPr lang="en-GB" sz="1200" dirty="0">
              <a:latin typeface="Century Gothic" panose="020B0502020202020204" pitchFamily="34" charset="0"/>
            </a:endParaRPr>
          </a:p>
        </p:txBody>
      </p:sp>
      <p:cxnSp>
        <p:nvCxnSpPr>
          <p:cNvPr id="30" name="Straight Connector 31">
            <a:extLst>
              <a:ext uri="{FF2B5EF4-FFF2-40B4-BE49-F238E27FC236}">
                <a16:creationId xmlns:a16="http://schemas.microsoft.com/office/drawing/2014/main" id="{A98A6945-8C93-4BE6-9EF5-76DE74068449}"/>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28">
            <a:extLst>
              <a:ext uri="{FF2B5EF4-FFF2-40B4-BE49-F238E27FC236}">
                <a16:creationId xmlns:a16="http://schemas.microsoft.com/office/drawing/2014/main" id="{F2D890F2-62FF-4457-882D-1CACB7B63A77}"/>
              </a:ext>
            </a:extLst>
          </p:cNvPr>
          <p:cNvCxnSpPr>
            <a:cxnSpLocks/>
          </p:cNvCxnSpPr>
          <p:nvPr/>
        </p:nvCxnSpPr>
        <p:spPr>
          <a:xfrm>
            <a:off x="2547387" y="4918612"/>
            <a:ext cx="9357290" cy="0"/>
          </a:xfrm>
          <a:prstGeom prst="line">
            <a:avLst/>
          </a:prstGeom>
          <a:ln w="31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5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30B466B1-4EF1-4BEE-A084-EA80BA1761D2}"/>
              </a:ext>
            </a:extLst>
          </p:cNvPr>
          <p:cNvSpPr/>
          <p:nvPr/>
        </p:nvSpPr>
        <p:spPr>
          <a:xfrm>
            <a:off x="976102" y="4379484"/>
            <a:ext cx="9701416" cy="1774540"/>
          </a:xfrm>
          <a:prstGeom prst="rect">
            <a:avLst/>
          </a:prstGeom>
          <a:solidFill>
            <a:schemeClr val="tx2">
              <a:lumMod val="20000"/>
              <a:lumOff val="80000"/>
              <a:alpha val="14902"/>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Century Gothic" panose="020B0502020202020204" pitchFamily="34" charset="0"/>
            </a:endParaRPr>
          </a:p>
        </p:txBody>
      </p:sp>
      <p:sp>
        <p:nvSpPr>
          <p:cNvPr id="36" name="Figura a mano libera 5">
            <a:extLst>
              <a:ext uri="{FF2B5EF4-FFF2-40B4-BE49-F238E27FC236}">
                <a16:creationId xmlns:a16="http://schemas.microsoft.com/office/drawing/2014/main" id="{DBCF57CA-C151-4954-B52D-64F7382B8E62}"/>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5" name="Rettangolo 4">
            <a:extLst>
              <a:ext uri="{FF2B5EF4-FFF2-40B4-BE49-F238E27FC236}">
                <a16:creationId xmlns:a16="http://schemas.microsoft.com/office/drawing/2014/main" id="{074438F9-46EA-4136-A11D-15D412782DE0}"/>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3</a:t>
            </a:r>
          </a:p>
        </p:txBody>
      </p:sp>
      <p:cxnSp>
        <p:nvCxnSpPr>
          <p:cNvPr id="13" name="Connettore diritto 12">
            <a:extLst>
              <a:ext uri="{FF2B5EF4-FFF2-40B4-BE49-F238E27FC236}">
                <a16:creationId xmlns:a16="http://schemas.microsoft.com/office/drawing/2014/main" id="{2AA7F59B-6BFE-47AD-94F5-52E7ACEEEA4C}"/>
              </a:ext>
            </a:extLst>
          </p:cNvPr>
          <p:cNvCxnSpPr>
            <a:cxnSpLocks/>
            <a:endCxn id="34" idx="0"/>
          </p:cNvCxnSpPr>
          <p:nvPr/>
        </p:nvCxnSpPr>
        <p:spPr>
          <a:xfrm flipH="1">
            <a:off x="1985944" y="1229299"/>
            <a:ext cx="0" cy="29813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75CA01D-7EC1-4647-B072-696E0961CEA4}"/>
              </a:ext>
            </a:extLst>
          </p:cNvPr>
          <p:cNvCxnSpPr>
            <a:cxnSpLocks/>
          </p:cNvCxnSpPr>
          <p:nvPr/>
        </p:nvCxnSpPr>
        <p:spPr>
          <a:xfrm>
            <a:off x="3232663" y="1621568"/>
            <a:ext cx="187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54408EAB-9799-4997-9771-E260E87969BE}"/>
              </a:ext>
            </a:extLst>
          </p:cNvPr>
          <p:cNvSpPr/>
          <p:nvPr/>
        </p:nvSpPr>
        <p:spPr>
          <a:xfrm>
            <a:off x="1501958" y="830647"/>
            <a:ext cx="1080000" cy="36000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1200" b="1" i="1" dirty="0">
                <a:solidFill>
                  <a:sysClr val="windowText" lastClr="000000"/>
                </a:solidFill>
                <a:latin typeface="Century Gothic" panose="020B0502020202020204" pitchFamily="34" charset="0"/>
              </a:rPr>
              <a:t>Database</a:t>
            </a:r>
          </a:p>
        </p:txBody>
      </p:sp>
      <p:sp>
        <p:nvSpPr>
          <p:cNvPr id="16" name="Rettangolo 15">
            <a:extLst>
              <a:ext uri="{FF2B5EF4-FFF2-40B4-BE49-F238E27FC236}">
                <a16:creationId xmlns:a16="http://schemas.microsoft.com/office/drawing/2014/main" id="{EAB74455-24F1-4328-8FA5-9E1109B6761D}"/>
              </a:ext>
            </a:extLst>
          </p:cNvPr>
          <p:cNvSpPr/>
          <p:nvPr/>
        </p:nvSpPr>
        <p:spPr>
          <a:xfrm>
            <a:off x="976102" y="2407020"/>
            <a:ext cx="1968561"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i="1" dirty="0" err="1">
                <a:solidFill>
                  <a:sysClr val="windowText" lastClr="000000"/>
                </a:solidFill>
                <a:latin typeface="Century Gothic" panose="020B0502020202020204" pitchFamily="34" charset="0"/>
              </a:rPr>
              <a:t>Predizione</a:t>
            </a:r>
            <a:r>
              <a:rPr lang="en-GB" i="1" dirty="0">
                <a:solidFill>
                  <a:sysClr val="windowText" lastClr="000000"/>
                </a:solidFill>
                <a:latin typeface="Century Gothic" panose="020B0502020202020204" pitchFamily="34" charset="0"/>
              </a:rPr>
              <a:t> di una </a:t>
            </a:r>
            <a:r>
              <a:rPr lang="en-GB" i="1" dirty="0" err="1">
                <a:solidFill>
                  <a:sysClr val="windowText" lastClr="000000"/>
                </a:solidFill>
                <a:latin typeface="Century Gothic" panose="020B0502020202020204" pitchFamily="34" charset="0"/>
              </a:rPr>
              <a:t>categoria</a:t>
            </a:r>
            <a:r>
              <a:rPr lang="en-GB" b="0" i="1" dirty="0">
                <a:solidFill>
                  <a:sysClr val="windowText" lastClr="000000"/>
                </a:solidFill>
                <a:latin typeface="Century Gothic" panose="020B0502020202020204" pitchFamily="34" charset="0"/>
              </a:rPr>
              <a:t>?</a:t>
            </a:r>
          </a:p>
        </p:txBody>
      </p:sp>
      <p:sp>
        <p:nvSpPr>
          <p:cNvPr id="17" name="Rettangolo 16">
            <a:extLst>
              <a:ext uri="{FF2B5EF4-FFF2-40B4-BE49-F238E27FC236}">
                <a16:creationId xmlns:a16="http://schemas.microsoft.com/office/drawing/2014/main" id="{7682BA51-0B3B-4C27-BDC7-046D17EE0F07}"/>
              </a:ext>
            </a:extLst>
          </p:cNvPr>
          <p:cNvSpPr/>
          <p:nvPr/>
        </p:nvSpPr>
        <p:spPr>
          <a:xfrm>
            <a:off x="866776" y="3272000"/>
            <a:ext cx="2313340" cy="36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AU" i="1" dirty="0">
                <a:solidFill>
                  <a:sysClr val="windowText" lastClr="000000"/>
                </a:solidFill>
                <a:latin typeface="Century Gothic" panose="020B0502020202020204" pitchFamily="34" charset="0"/>
              </a:rPr>
              <a:t>Hai </a:t>
            </a:r>
            <a:r>
              <a:rPr lang="en-AU" i="1" dirty="0" err="1">
                <a:solidFill>
                  <a:sysClr val="windowText" lastClr="000000"/>
                </a:solidFill>
                <a:latin typeface="Century Gothic" panose="020B0502020202020204" pitchFamily="34" charset="0"/>
              </a:rPr>
              <a:t>dati</a:t>
            </a:r>
            <a:r>
              <a:rPr lang="en-AU" i="1" dirty="0">
                <a:solidFill>
                  <a:sysClr val="windowText" lastClr="000000"/>
                </a:solidFill>
                <a:latin typeface="Century Gothic" panose="020B0502020202020204" pitchFamily="34" charset="0"/>
              </a:rPr>
              <a:t> </a:t>
            </a:r>
            <a:r>
              <a:rPr lang="en-AU" i="1" dirty="0" err="1">
                <a:solidFill>
                  <a:sysClr val="windowText" lastClr="000000"/>
                </a:solidFill>
                <a:latin typeface="Century Gothic" panose="020B0502020202020204" pitchFamily="34" charset="0"/>
              </a:rPr>
              <a:t>etichettati</a:t>
            </a:r>
            <a:r>
              <a:rPr lang="en-AU" b="0" i="1" dirty="0">
                <a:solidFill>
                  <a:sysClr val="windowText" lastClr="000000"/>
                </a:solidFill>
                <a:latin typeface="Century Gothic" panose="020B0502020202020204" pitchFamily="34" charset="0"/>
              </a:rPr>
              <a:t>?</a:t>
            </a:r>
          </a:p>
        </p:txBody>
      </p:sp>
      <p:sp>
        <p:nvSpPr>
          <p:cNvPr id="18" name="Rettangolo 17">
            <a:extLst>
              <a:ext uri="{FF2B5EF4-FFF2-40B4-BE49-F238E27FC236}">
                <a16:creationId xmlns:a16="http://schemas.microsoft.com/office/drawing/2014/main" id="{0B816256-FCE1-4278-90D4-8A40975D3336}"/>
              </a:ext>
            </a:extLst>
          </p:cNvPr>
          <p:cNvSpPr/>
          <p:nvPr/>
        </p:nvSpPr>
        <p:spPr>
          <a:xfrm>
            <a:off x="4322858" y="1529070"/>
            <a:ext cx="180000" cy="180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N</a:t>
            </a:r>
          </a:p>
        </p:txBody>
      </p:sp>
      <p:sp>
        <p:nvSpPr>
          <p:cNvPr id="19" name="Rettangolo 18">
            <a:extLst>
              <a:ext uri="{FF2B5EF4-FFF2-40B4-BE49-F238E27FC236}">
                <a16:creationId xmlns:a16="http://schemas.microsoft.com/office/drawing/2014/main" id="{45D48354-54D3-4A31-9FCA-B0120313D139}"/>
              </a:ext>
            </a:extLst>
          </p:cNvPr>
          <p:cNvSpPr/>
          <p:nvPr/>
        </p:nvSpPr>
        <p:spPr>
          <a:xfrm>
            <a:off x="1474046" y="1470208"/>
            <a:ext cx="1189831"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b="0" i="1" dirty="0">
                <a:solidFill>
                  <a:sysClr val="windowText" lastClr="000000"/>
                </a:solidFill>
                <a:latin typeface="Century Gothic" panose="020B0502020202020204" pitchFamily="34" charset="0"/>
              </a:rPr>
              <a:t>Campione </a:t>
            </a:r>
          </a:p>
          <a:p>
            <a:pPr algn="ctr"/>
            <a:r>
              <a:rPr lang="it-IT" b="0" i="1" dirty="0">
                <a:solidFill>
                  <a:sysClr val="windowText" lastClr="000000"/>
                </a:solidFill>
                <a:latin typeface="Century Gothic" panose="020B0502020202020204" pitchFamily="34" charset="0"/>
              </a:rPr>
              <a:t>&gt;50 dati?</a:t>
            </a:r>
          </a:p>
        </p:txBody>
      </p:sp>
      <p:sp>
        <p:nvSpPr>
          <p:cNvPr id="20" name="Rettangolo 19">
            <a:extLst>
              <a:ext uri="{FF2B5EF4-FFF2-40B4-BE49-F238E27FC236}">
                <a16:creationId xmlns:a16="http://schemas.microsoft.com/office/drawing/2014/main" id="{399E066F-A307-456E-92B5-C158AFEEDDAB}"/>
              </a:ext>
            </a:extLst>
          </p:cNvPr>
          <p:cNvSpPr/>
          <p:nvPr/>
        </p:nvSpPr>
        <p:spPr>
          <a:xfrm>
            <a:off x="1896368" y="2015719"/>
            <a:ext cx="180000" cy="180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Y</a:t>
            </a:r>
          </a:p>
        </p:txBody>
      </p:sp>
      <p:cxnSp>
        <p:nvCxnSpPr>
          <p:cNvPr id="21" name="Connettore diritto 20">
            <a:extLst>
              <a:ext uri="{FF2B5EF4-FFF2-40B4-BE49-F238E27FC236}">
                <a16:creationId xmlns:a16="http://schemas.microsoft.com/office/drawing/2014/main" id="{22291BFA-A2C2-48C2-9610-A535D353D680}"/>
              </a:ext>
            </a:extLst>
          </p:cNvPr>
          <p:cNvCxnSpPr>
            <a:cxnSpLocks/>
          </p:cNvCxnSpPr>
          <p:nvPr/>
        </p:nvCxnSpPr>
        <p:spPr>
          <a:xfrm>
            <a:off x="3232663" y="2620267"/>
            <a:ext cx="187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329972E9-D7CF-4CA5-8365-792A532F6CD3}"/>
              </a:ext>
            </a:extLst>
          </p:cNvPr>
          <p:cNvSpPr/>
          <p:nvPr/>
        </p:nvSpPr>
        <p:spPr>
          <a:xfrm>
            <a:off x="4322858" y="2518889"/>
            <a:ext cx="180000" cy="180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N</a:t>
            </a:r>
          </a:p>
        </p:txBody>
      </p:sp>
      <p:sp>
        <p:nvSpPr>
          <p:cNvPr id="26" name="Rettangolo 25">
            <a:extLst>
              <a:ext uri="{FF2B5EF4-FFF2-40B4-BE49-F238E27FC236}">
                <a16:creationId xmlns:a16="http://schemas.microsoft.com/office/drawing/2014/main" id="{3DC4EC91-B52C-4E8B-83E5-337DFCCFC0DE}"/>
              </a:ext>
            </a:extLst>
          </p:cNvPr>
          <p:cNvSpPr/>
          <p:nvPr/>
        </p:nvSpPr>
        <p:spPr>
          <a:xfrm>
            <a:off x="1896368" y="2915063"/>
            <a:ext cx="180000" cy="180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Y</a:t>
            </a:r>
          </a:p>
        </p:txBody>
      </p:sp>
      <p:sp>
        <p:nvSpPr>
          <p:cNvPr id="27" name="Rettangolo 26">
            <a:extLst>
              <a:ext uri="{FF2B5EF4-FFF2-40B4-BE49-F238E27FC236}">
                <a16:creationId xmlns:a16="http://schemas.microsoft.com/office/drawing/2014/main" id="{08DD90A4-B998-4CB8-84EE-B54A06128AFF}"/>
              </a:ext>
            </a:extLst>
          </p:cNvPr>
          <p:cNvSpPr/>
          <p:nvPr/>
        </p:nvSpPr>
        <p:spPr>
          <a:xfrm>
            <a:off x="1896368" y="3777323"/>
            <a:ext cx="180000" cy="180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Y</a:t>
            </a:r>
          </a:p>
        </p:txBody>
      </p:sp>
      <p:sp>
        <p:nvSpPr>
          <p:cNvPr id="28" name="Rettangolo 27">
            <a:extLst>
              <a:ext uri="{FF2B5EF4-FFF2-40B4-BE49-F238E27FC236}">
                <a16:creationId xmlns:a16="http://schemas.microsoft.com/office/drawing/2014/main" id="{5E216A90-0369-4CB8-A3D7-CDDCDDF95178}"/>
              </a:ext>
            </a:extLst>
          </p:cNvPr>
          <p:cNvSpPr/>
          <p:nvPr/>
        </p:nvSpPr>
        <p:spPr>
          <a:xfrm>
            <a:off x="5127763" y="1436374"/>
            <a:ext cx="137616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AU" sz="1050" b="1" i="1" dirty="0" err="1">
                <a:solidFill>
                  <a:sysClr val="windowText" lastClr="000000"/>
                </a:solidFill>
                <a:latin typeface="Century Gothic" panose="020B0502020202020204" pitchFamily="34" charset="0"/>
              </a:rPr>
              <a:t>Ottieni</a:t>
            </a:r>
            <a:r>
              <a:rPr lang="en-AU" sz="1050" b="1" i="1" dirty="0">
                <a:solidFill>
                  <a:sysClr val="windowText" lastClr="000000"/>
                </a:solidFill>
                <a:latin typeface="Century Gothic" panose="020B0502020202020204" pitchFamily="34" charset="0"/>
              </a:rPr>
              <a:t> </a:t>
            </a:r>
            <a:r>
              <a:rPr lang="en-AU" sz="1050" b="1" i="1" dirty="0" err="1">
                <a:solidFill>
                  <a:sysClr val="windowText" lastClr="000000"/>
                </a:solidFill>
                <a:latin typeface="Century Gothic" panose="020B0502020202020204" pitchFamily="34" charset="0"/>
              </a:rPr>
              <a:t>più</a:t>
            </a:r>
            <a:r>
              <a:rPr lang="en-AU" sz="1050" b="1" i="1" dirty="0">
                <a:solidFill>
                  <a:sysClr val="windowText" lastClr="000000"/>
                </a:solidFill>
                <a:latin typeface="Century Gothic" panose="020B0502020202020204" pitchFamily="34" charset="0"/>
              </a:rPr>
              <a:t> </a:t>
            </a:r>
            <a:r>
              <a:rPr lang="en-AU" sz="1050" b="1" i="1" dirty="0" err="1">
                <a:solidFill>
                  <a:sysClr val="windowText" lastClr="000000"/>
                </a:solidFill>
                <a:latin typeface="Century Gothic" panose="020B0502020202020204" pitchFamily="34" charset="0"/>
              </a:rPr>
              <a:t>dati</a:t>
            </a:r>
            <a:r>
              <a:rPr lang="en-AU" sz="1050" b="1" i="1" dirty="0">
                <a:solidFill>
                  <a:sysClr val="windowText" lastClr="000000"/>
                </a:solidFill>
                <a:latin typeface="Century Gothic" panose="020B0502020202020204" pitchFamily="34" charset="0"/>
              </a:rPr>
              <a:t>!!!</a:t>
            </a:r>
          </a:p>
        </p:txBody>
      </p:sp>
      <p:sp>
        <p:nvSpPr>
          <p:cNvPr id="29" name="Rettangolo 28">
            <a:extLst>
              <a:ext uri="{FF2B5EF4-FFF2-40B4-BE49-F238E27FC236}">
                <a16:creationId xmlns:a16="http://schemas.microsoft.com/office/drawing/2014/main" id="{DF2162BB-E0A2-4234-8CDD-D94246C919BC}"/>
              </a:ext>
            </a:extLst>
          </p:cNvPr>
          <p:cNvSpPr/>
          <p:nvPr/>
        </p:nvSpPr>
        <p:spPr>
          <a:xfrm>
            <a:off x="5169876" y="2302889"/>
            <a:ext cx="295576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AU" b="1" i="1" dirty="0">
                <a:solidFill>
                  <a:sysClr val="windowText" lastClr="000000"/>
                </a:solidFill>
                <a:latin typeface="Century Gothic" panose="020B0502020202020204" pitchFamily="34" charset="0"/>
              </a:rPr>
              <a:t>“Model regression”</a:t>
            </a:r>
          </a:p>
          <a:p>
            <a:endParaRPr lang="en-AU" sz="200" dirty="0">
              <a:solidFill>
                <a:sysClr val="windowText" lastClr="000000"/>
              </a:solidFill>
              <a:latin typeface="Century Gothic" panose="020B0502020202020204" pitchFamily="34" charset="0"/>
            </a:endParaRPr>
          </a:p>
          <a:p>
            <a:r>
              <a:rPr lang="en-AU" sz="800" dirty="0">
                <a:solidFill>
                  <a:sysClr val="windowText" lastClr="000000"/>
                </a:solidFill>
                <a:latin typeface="Century Gothic" panose="020B0502020202020204" pitchFamily="34" charset="0"/>
              </a:rPr>
              <a:t>oppure</a:t>
            </a:r>
          </a:p>
          <a:p>
            <a:endParaRPr lang="en-AU" sz="200" dirty="0">
              <a:solidFill>
                <a:sysClr val="windowText" lastClr="000000"/>
              </a:solidFill>
              <a:latin typeface="Century Gothic" panose="020B0502020202020204" pitchFamily="34" charset="0"/>
            </a:endParaRPr>
          </a:p>
          <a:p>
            <a:r>
              <a:rPr lang="it-IT" b="1" i="1" dirty="0">
                <a:solidFill>
                  <a:sysClr val="windowText" lastClr="000000"/>
                </a:solidFill>
                <a:latin typeface="Century Gothic" panose="020B0502020202020204" pitchFamily="34" charset="0"/>
              </a:rPr>
              <a:t>«Model </a:t>
            </a:r>
            <a:r>
              <a:rPr lang="en-AU" b="1" i="1" dirty="0">
                <a:solidFill>
                  <a:sysClr val="windowText" lastClr="000000"/>
                </a:solidFill>
                <a:latin typeface="Century Gothic" panose="020B0502020202020204" pitchFamily="34" charset="0"/>
              </a:rPr>
              <a:t>dimensionality reduction”</a:t>
            </a:r>
            <a:endParaRPr lang="it-IT" b="1" i="1" dirty="0">
              <a:solidFill>
                <a:sysClr val="windowText" lastClr="000000"/>
              </a:solidFill>
              <a:latin typeface="Century Gothic" panose="020B0502020202020204" pitchFamily="34" charset="0"/>
            </a:endParaRPr>
          </a:p>
          <a:p>
            <a:pPr algn="ctr"/>
            <a:endParaRPr lang="en-AU" b="1" i="1" dirty="0">
              <a:solidFill>
                <a:sysClr val="windowText" lastClr="000000"/>
              </a:solidFill>
              <a:latin typeface="Century Gothic" panose="020B0502020202020204" pitchFamily="34" charset="0"/>
            </a:endParaRPr>
          </a:p>
        </p:txBody>
      </p:sp>
      <p:cxnSp>
        <p:nvCxnSpPr>
          <p:cNvPr id="31" name="Connettore diritto 30">
            <a:extLst>
              <a:ext uri="{FF2B5EF4-FFF2-40B4-BE49-F238E27FC236}">
                <a16:creationId xmlns:a16="http://schemas.microsoft.com/office/drawing/2014/main" id="{6F9A76DE-DCA3-451A-8E91-DE969C198026}"/>
              </a:ext>
            </a:extLst>
          </p:cNvPr>
          <p:cNvCxnSpPr>
            <a:cxnSpLocks/>
          </p:cNvCxnSpPr>
          <p:nvPr/>
        </p:nvCxnSpPr>
        <p:spPr>
          <a:xfrm>
            <a:off x="3232663" y="3446358"/>
            <a:ext cx="187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1EBB6FFB-7BE7-4A49-848E-6811AECF495D}"/>
              </a:ext>
            </a:extLst>
          </p:cNvPr>
          <p:cNvSpPr/>
          <p:nvPr/>
        </p:nvSpPr>
        <p:spPr>
          <a:xfrm>
            <a:off x="4322858" y="3365898"/>
            <a:ext cx="180000" cy="180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it-IT" sz="800" b="1" dirty="0">
                <a:solidFill>
                  <a:sysClr val="windowText" lastClr="000000"/>
                </a:solidFill>
                <a:latin typeface="Century Gothic" panose="020B0502020202020204" pitchFamily="34" charset="0"/>
              </a:rPr>
              <a:t>N</a:t>
            </a:r>
          </a:p>
        </p:txBody>
      </p:sp>
      <p:sp>
        <p:nvSpPr>
          <p:cNvPr id="33" name="Rettangolo 32">
            <a:extLst>
              <a:ext uri="{FF2B5EF4-FFF2-40B4-BE49-F238E27FC236}">
                <a16:creationId xmlns:a16="http://schemas.microsoft.com/office/drawing/2014/main" id="{BB943ABB-3728-4FCF-956B-10A856097678}"/>
              </a:ext>
            </a:extLst>
          </p:cNvPr>
          <p:cNvSpPr/>
          <p:nvPr/>
        </p:nvSpPr>
        <p:spPr>
          <a:xfrm>
            <a:off x="5085818" y="3341708"/>
            <a:ext cx="1519993"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AU" b="1" i="1" dirty="0">
                <a:solidFill>
                  <a:sysClr val="windowText" lastClr="000000"/>
                </a:solidFill>
                <a:latin typeface="Century Gothic" panose="020B0502020202020204" pitchFamily="34" charset="0"/>
              </a:rPr>
              <a:t>“Model clustering”</a:t>
            </a:r>
          </a:p>
        </p:txBody>
      </p:sp>
      <p:cxnSp>
        <p:nvCxnSpPr>
          <p:cNvPr id="37" name="Straight Connector 31">
            <a:extLst>
              <a:ext uri="{FF2B5EF4-FFF2-40B4-BE49-F238E27FC236}">
                <a16:creationId xmlns:a16="http://schemas.microsoft.com/office/drawing/2014/main" id="{1ED188B9-8C69-445E-B01C-C6F067DBAE74}"/>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Rounded Rectangle 21">
            <a:extLst>
              <a:ext uri="{FF2B5EF4-FFF2-40B4-BE49-F238E27FC236}">
                <a16:creationId xmlns:a16="http://schemas.microsoft.com/office/drawing/2014/main" id="{C68326AC-3B32-4E9A-9827-0C369B077CAE}"/>
              </a:ext>
            </a:extLst>
          </p:cNvPr>
          <p:cNvSpPr/>
          <p:nvPr/>
        </p:nvSpPr>
        <p:spPr bwMode="gray">
          <a:xfrm>
            <a:off x="1266143" y="4686464"/>
            <a:ext cx="9211357" cy="1472917"/>
          </a:xfrm>
          <a:prstGeom prst="rect">
            <a:avLst/>
          </a:prstGeom>
          <a:noFill/>
          <a:ln w="9525" algn="ctr">
            <a:noFill/>
            <a:miter lim="800000"/>
            <a:headEnd/>
            <a:tailEnd/>
          </a:ln>
          <a:effectLst/>
        </p:spPr>
        <p:txBody>
          <a:bodyPr vert="horz" lIns="108000" tIns="108000" rIns="108000" bIns="108000" anchor="t"/>
          <a:lstStyle/>
          <a:p>
            <a:pPr algn="just">
              <a:spcAft>
                <a:spcPts val="600"/>
              </a:spcAft>
              <a:buClr>
                <a:srgbClr val="149363"/>
              </a:buClr>
              <a:buSzPct val="90000"/>
            </a:pPr>
            <a:r>
              <a:rPr lang="it-IT" sz="1100" kern="0" dirty="0">
                <a:latin typeface="Century Gothic" panose="020B0502020202020204" pitchFamily="34" charset="0"/>
                <a:ea typeface="MS PGothic" pitchFamily="34" charset="-128"/>
                <a:cs typeface="Arial" panose="020B0604020202020204" pitchFamily="34" charset="0"/>
              </a:rPr>
              <a:t>Secondo definizione, i problemi di classificazione sono affrontati con i modelli di:  </a:t>
            </a:r>
          </a:p>
          <a:p>
            <a:pPr marL="725488" lvl="1" indent="-268288" algn="just">
              <a:spcAft>
                <a:spcPts val="600"/>
              </a:spcAft>
              <a:buClr>
                <a:srgbClr val="149363"/>
              </a:buClr>
              <a:buSzPct val="90000"/>
              <a:buFont typeface="Wingdings" panose="05000000000000000000" pitchFamily="2" charset="2"/>
              <a:buChar char="ü"/>
            </a:pPr>
            <a:r>
              <a:rPr lang="en-AU" sz="1100" b="1" kern="0" dirty="0">
                <a:latin typeface="Century Gothic" panose="020B0502020202020204" pitchFamily="34" charset="0"/>
                <a:ea typeface="MS PGothic" pitchFamily="34" charset="-128"/>
                <a:cs typeface="Arial" panose="020B0604020202020204" pitchFamily="34" charset="0"/>
              </a:rPr>
              <a:t>“Decision trees</a:t>
            </a:r>
            <a:r>
              <a:rPr lang="en-AU" sz="1100" kern="0" dirty="0">
                <a:latin typeface="Century Gothic" panose="020B0502020202020204" pitchFamily="34" charset="0"/>
                <a:ea typeface="MS PGothic" pitchFamily="34" charset="-128"/>
                <a:cs typeface="Arial" panose="020B0604020202020204" pitchFamily="34" charset="0"/>
              </a:rPr>
              <a:t>: Training data is recursively split into subsets based on attribute value tests, and decision trees that predict targets are derived. Produces understandable models, but random forest nearly always produce lower error rates”; </a:t>
            </a:r>
            <a:endParaRPr lang="en-AU" sz="1100" b="1" kern="0" dirty="0">
              <a:latin typeface="Century Gothic" panose="020B0502020202020204" pitchFamily="34" charset="0"/>
              <a:ea typeface="MS PGothic" pitchFamily="34" charset="-128"/>
              <a:cs typeface="Arial" panose="020B0604020202020204" pitchFamily="34" charset="0"/>
            </a:endParaRPr>
          </a:p>
          <a:p>
            <a:pPr marL="725488" lvl="1" indent="-268288" algn="just">
              <a:spcAft>
                <a:spcPts val="600"/>
              </a:spcAft>
              <a:buClr>
                <a:srgbClr val="149363"/>
              </a:buClr>
              <a:buSzPct val="90000"/>
              <a:buFont typeface="Wingdings" panose="05000000000000000000" pitchFamily="2" charset="2"/>
              <a:buChar char="ü"/>
            </a:pPr>
            <a:r>
              <a:rPr lang="en-AU" sz="1100" b="1" kern="0" dirty="0">
                <a:latin typeface="Century Gothic" panose="020B0502020202020204" pitchFamily="34" charset="0"/>
                <a:ea typeface="MS PGothic" pitchFamily="34" charset="-128"/>
                <a:cs typeface="Arial" panose="020B0604020202020204" pitchFamily="34" charset="0"/>
              </a:rPr>
              <a:t>“Random forest: </a:t>
            </a:r>
            <a:r>
              <a:rPr lang="en-AU" sz="1100" kern="0" dirty="0">
                <a:latin typeface="Century Gothic" panose="020B0502020202020204" pitchFamily="34" charset="0"/>
                <a:ea typeface="MS PGothic" pitchFamily="34" charset="-128"/>
                <a:cs typeface="Arial" panose="020B0604020202020204" pitchFamily="34" charset="0"/>
              </a:rPr>
              <a:t>An ensemble of decision trees is used to produce a stronger prediction than a single decision tree. For classification, multiple decision trees vote”. </a:t>
            </a:r>
          </a:p>
        </p:txBody>
      </p:sp>
      <p:pic>
        <p:nvPicPr>
          <p:cNvPr id="35" name="Elemento grafico 34" descr="Tiro a segno">
            <a:extLst>
              <a:ext uri="{FF2B5EF4-FFF2-40B4-BE49-F238E27FC236}">
                <a16:creationId xmlns:a16="http://schemas.microsoft.com/office/drawing/2014/main" id="{707D2FF8-CA39-4A24-9893-4B4D29775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9807" y="3981382"/>
            <a:ext cx="294856" cy="294856"/>
          </a:xfrm>
          <a:prstGeom prst="rect">
            <a:avLst/>
          </a:prstGeom>
        </p:spPr>
      </p:pic>
      <p:sp>
        <p:nvSpPr>
          <p:cNvPr id="34" name="Rettangolo 33">
            <a:extLst>
              <a:ext uri="{FF2B5EF4-FFF2-40B4-BE49-F238E27FC236}">
                <a16:creationId xmlns:a16="http://schemas.microsoft.com/office/drawing/2014/main" id="{C517A11D-4082-4EFC-A4B6-415983F56022}"/>
              </a:ext>
            </a:extLst>
          </p:cNvPr>
          <p:cNvSpPr/>
          <p:nvPr/>
        </p:nvSpPr>
        <p:spPr>
          <a:xfrm>
            <a:off x="1123951" y="4210692"/>
            <a:ext cx="1723986" cy="360000"/>
          </a:xfrm>
          <a:prstGeom prst="rect">
            <a:avLst/>
          </a:prstGeom>
          <a:solidFill>
            <a:schemeClr val="bg1"/>
          </a:solidFill>
          <a:ln>
            <a:solidFill>
              <a:srgbClr val="003A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AU" b="1" i="1" dirty="0">
                <a:solidFill>
                  <a:sysClr val="windowText" lastClr="000000"/>
                </a:solidFill>
                <a:latin typeface="Century Gothic" panose="020B0502020202020204" pitchFamily="34" charset="0"/>
              </a:rPr>
              <a:t>“Model classification”</a:t>
            </a:r>
          </a:p>
        </p:txBody>
      </p:sp>
      <p:sp>
        <p:nvSpPr>
          <p:cNvPr id="41" name="Rettangolo 40">
            <a:extLst>
              <a:ext uri="{FF2B5EF4-FFF2-40B4-BE49-F238E27FC236}">
                <a16:creationId xmlns:a16="http://schemas.microsoft.com/office/drawing/2014/main" id="{4806F3A6-E07E-42CF-A2CA-6EE26D3FC81B}"/>
              </a:ext>
            </a:extLst>
          </p:cNvPr>
          <p:cNvSpPr/>
          <p:nvPr/>
        </p:nvSpPr>
        <p:spPr>
          <a:xfrm>
            <a:off x="5132209" y="1296595"/>
            <a:ext cx="1425878" cy="63955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entury Gothic" panose="020B0502020202020204" pitchFamily="34" charset="0"/>
            </a:endParaRPr>
          </a:p>
        </p:txBody>
      </p:sp>
      <p:sp>
        <p:nvSpPr>
          <p:cNvPr id="42" name="Rettangolo 41">
            <a:extLst>
              <a:ext uri="{FF2B5EF4-FFF2-40B4-BE49-F238E27FC236}">
                <a16:creationId xmlns:a16="http://schemas.microsoft.com/office/drawing/2014/main" id="{CFC41B9C-4B5C-42BE-AEB9-B10402E757BA}"/>
              </a:ext>
            </a:extLst>
          </p:cNvPr>
          <p:cNvSpPr/>
          <p:nvPr/>
        </p:nvSpPr>
        <p:spPr>
          <a:xfrm>
            <a:off x="5127762" y="2243134"/>
            <a:ext cx="2561381" cy="78221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entury Gothic" panose="020B0502020202020204" pitchFamily="34" charset="0"/>
            </a:endParaRPr>
          </a:p>
        </p:txBody>
      </p:sp>
      <p:sp>
        <p:nvSpPr>
          <p:cNvPr id="43" name="Rettangolo 42">
            <a:extLst>
              <a:ext uri="{FF2B5EF4-FFF2-40B4-BE49-F238E27FC236}">
                <a16:creationId xmlns:a16="http://schemas.microsoft.com/office/drawing/2014/main" id="{6BECD60B-5E26-4D77-8CC4-7EF4B1BFFF53}"/>
              </a:ext>
            </a:extLst>
          </p:cNvPr>
          <p:cNvSpPr/>
          <p:nvPr/>
        </p:nvSpPr>
        <p:spPr>
          <a:xfrm>
            <a:off x="5127762" y="3201929"/>
            <a:ext cx="1425876" cy="63955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entury Gothic" panose="020B0502020202020204" pitchFamily="34" charset="0"/>
            </a:endParaRPr>
          </a:p>
        </p:txBody>
      </p:sp>
      <p:sp>
        <p:nvSpPr>
          <p:cNvPr id="30" name="Title 1">
            <a:extLst>
              <a:ext uri="{FF2B5EF4-FFF2-40B4-BE49-F238E27FC236}">
                <a16:creationId xmlns:a16="http://schemas.microsoft.com/office/drawing/2014/main" id="{ED0CD3C2-227F-47FD-A530-63880E37DFCF}"/>
              </a:ext>
            </a:extLst>
          </p:cNvPr>
          <p:cNvSpPr>
            <a:spLocks noGrp="1"/>
          </p:cNvSpPr>
          <p:nvPr>
            <p:ph type="title"/>
          </p:nvPr>
        </p:nvSpPr>
        <p:spPr>
          <a:xfrm>
            <a:off x="225139" y="77770"/>
            <a:ext cx="8180629" cy="513499"/>
          </a:xfrm>
        </p:spPr>
        <p:txBody>
          <a:bodyPr>
            <a:normAutofit/>
          </a:body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Individuazione del modello</a:t>
            </a:r>
            <a:endParaRPr lang="it-IT" sz="2000" b="1" dirty="0">
              <a:latin typeface="Century Gothic" panose="020B0502020202020204" pitchFamily="34" charset="0"/>
            </a:endParaRPr>
          </a:p>
        </p:txBody>
      </p:sp>
      <p:sp>
        <p:nvSpPr>
          <p:cNvPr id="38" name="Rectangle 16">
            <a:extLst>
              <a:ext uri="{FF2B5EF4-FFF2-40B4-BE49-F238E27FC236}">
                <a16:creationId xmlns:a16="http://schemas.microsoft.com/office/drawing/2014/main" id="{0C58BB79-1174-4F95-ABB7-68727946A201}"/>
              </a:ext>
            </a:extLst>
          </p:cNvPr>
          <p:cNvSpPr/>
          <p:nvPr/>
        </p:nvSpPr>
        <p:spPr bwMode="auto">
          <a:xfrm>
            <a:off x="234485" y="745224"/>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252875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4</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ectangle 16">
            <a:extLst>
              <a:ext uri="{FF2B5EF4-FFF2-40B4-BE49-F238E27FC236}">
                <a16:creationId xmlns:a16="http://schemas.microsoft.com/office/drawing/2014/main" id="{46D13B0D-361E-4318-868B-5F50C6D191B8}"/>
              </a:ext>
            </a:extLst>
          </p:cNvPr>
          <p:cNvSpPr/>
          <p:nvPr/>
        </p:nvSpPr>
        <p:spPr bwMode="auto">
          <a:xfrm>
            <a:off x="269641" y="814992"/>
            <a:ext cx="11652715" cy="2064650"/>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sp>
        <p:nvSpPr>
          <p:cNvPr id="11" name="Rectangle 17">
            <a:extLst>
              <a:ext uri="{FF2B5EF4-FFF2-40B4-BE49-F238E27FC236}">
                <a16:creationId xmlns:a16="http://schemas.microsoft.com/office/drawing/2014/main" id="{24782174-A97A-4647-A0C2-E962C40D33B7}"/>
              </a:ext>
            </a:extLst>
          </p:cNvPr>
          <p:cNvSpPr>
            <a:spLocks noChangeAspect="1"/>
          </p:cNvSpPr>
          <p:nvPr/>
        </p:nvSpPr>
        <p:spPr bwMode="auto">
          <a:xfrm rot="5400000">
            <a:off x="1075955" y="17138"/>
            <a:ext cx="216000" cy="1579807"/>
          </a:xfrm>
          <a:prstGeom prst="rect">
            <a:avLst/>
          </a:prstGeom>
          <a:solidFill>
            <a:srgbClr val="003A79"/>
          </a:solidFill>
          <a:ln w="28575">
            <a:noFill/>
          </a:ln>
          <a:effectLst/>
        </p:spPr>
        <p:txBody>
          <a:bodyPr vert="vert270" wrap="square" lIns="36000" tIns="36000" rIns="36000" bIns="36000" rtlCol="0" anchor="ctr">
            <a:noAutofit/>
          </a:bodyPr>
          <a:lstStyle/>
          <a:p>
            <a:pPr algn="ctr"/>
            <a:r>
              <a:rPr lang="en-US" sz="1100" b="1" dirty="0">
                <a:solidFill>
                  <a:schemeClr val="bg1"/>
                </a:solidFill>
                <a:latin typeface="Century Gothic" panose="020B0502020202020204" pitchFamily="34" charset="0"/>
                <a:cs typeface="Arial" panose="020B0604020202020204" pitchFamily="34" charset="0"/>
              </a:rPr>
              <a:t>Data Cleaning</a:t>
            </a:r>
          </a:p>
        </p:txBody>
      </p:sp>
      <p:sp>
        <p:nvSpPr>
          <p:cNvPr id="14" name="Rettangolo 13">
            <a:extLst>
              <a:ext uri="{FF2B5EF4-FFF2-40B4-BE49-F238E27FC236}">
                <a16:creationId xmlns:a16="http://schemas.microsoft.com/office/drawing/2014/main" id="{46F77E09-F417-415A-A824-F1EC60A885AB}"/>
              </a:ext>
            </a:extLst>
          </p:cNvPr>
          <p:cNvSpPr/>
          <p:nvPr/>
        </p:nvSpPr>
        <p:spPr>
          <a:xfrm>
            <a:off x="493582" y="1030992"/>
            <a:ext cx="5097938" cy="1303755"/>
          </a:xfrm>
          <a:prstGeom prst="rect">
            <a:avLst/>
          </a:prstGeom>
        </p:spPr>
        <p:txBody>
          <a:bodyPr wrap="square">
            <a:spAutoFit/>
          </a:bodyPr>
          <a:lstStyle/>
          <a:p>
            <a:pPr algn="just">
              <a:lnSpc>
                <a:spcPct val="170000"/>
              </a:lnSpc>
            </a:pPr>
            <a:r>
              <a:rPr lang="it-IT" sz="1200" dirty="0">
                <a:latin typeface="Century Gothic" panose="020B0502020202020204" pitchFamily="34" charset="0"/>
              </a:rPr>
              <a:t>Database composto da 600 società capitalizzate costituenti l’indice </a:t>
            </a:r>
            <a:r>
              <a:rPr lang="en-GB" sz="1200" dirty="0">
                <a:latin typeface="Century Gothic" panose="020B0502020202020204" pitchFamily="34" charset="0"/>
              </a:rPr>
              <a:t>STOXX ® Europe 600 Index. </a:t>
            </a:r>
            <a:r>
              <a:rPr lang="it-IT" sz="1200" dirty="0">
                <a:latin typeface="Century Gothic" panose="020B0502020202020204" pitchFamily="34" charset="0"/>
              </a:rPr>
              <a:t>Presenta dei casi di assenza del dato (</a:t>
            </a:r>
            <a:r>
              <a:rPr lang="it-IT" sz="1200" b="1" dirty="0" err="1">
                <a:solidFill>
                  <a:srgbClr val="FF0000"/>
                </a:solidFill>
                <a:latin typeface="Century Gothic" panose="020B0502020202020204" pitchFamily="34" charset="0"/>
              </a:rPr>
              <a:t>null</a:t>
            </a:r>
            <a:r>
              <a:rPr lang="it-IT" sz="1200" dirty="0">
                <a:latin typeface="Century Gothic" panose="020B0502020202020204" pitchFamily="34" charset="0"/>
              </a:rPr>
              <a:t>). Queste celle che sono state sostituite con un valore non nullo (media di periodo per variabile)</a:t>
            </a:r>
            <a:r>
              <a:rPr lang="en-GB" sz="1200" dirty="0">
                <a:latin typeface="Century Gothic" panose="020B0502020202020204" pitchFamily="34" charset="0"/>
              </a:rPr>
              <a:t>. </a:t>
            </a:r>
          </a:p>
        </p:txBody>
      </p:sp>
      <p:pic>
        <p:nvPicPr>
          <p:cNvPr id="15" name="Immagine 14">
            <a:extLst>
              <a:ext uri="{FF2B5EF4-FFF2-40B4-BE49-F238E27FC236}">
                <a16:creationId xmlns:a16="http://schemas.microsoft.com/office/drawing/2014/main" id="{0B63CA95-7FDA-4294-8BB6-BE180852BD8C}"/>
              </a:ext>
            </a:extLst>
          </p:cNvPr>
          <p:cNvPicPr>
            <a:picLocks noChangeAspect="1"/>
          </p:cNvPicPr>
          <p:nvPr/>
        </p:nvPicPr>
        <p:blipFill>
          <a:blip r:embed="rId2"/>
          <a:stretch>
            <a:fillRect/>
          </a:stretch>
        </p:blipFill>
        <p:spPr>
          <a:xfrm>
            <a:off x="6554930" y="915041"/>
            <a:ext cx="5097938" cy="1858133"/>
          </a:xfrm>
          <a:prstGeom prst="rect">
            <a:avLst/>
          </a:prstGeom>
        </p:spPr>
      </p:pic>
      <p:pic>
        <p:nvPicPr>
          <p:cNvPr id="19" name="Elemento grafico 18" descr="Freccia, rotazione a sinistra">
            <a:extLst>
              <a:ext uri="{FF2B5EF4-FFF2-40B4-BE49-F238E27FC236}">
                <a16:creationId xmlns:a16="http://schemas.microsoft.com/office/drawing/2014/main" id="{99ECAD4F-9211-45EA-BFC5-DBD72980A0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5846856" y="1865570"/>
            <a:ext cx="498287" cy="498287"/>
          </a:xfrm>
          <a:prstGeom prst="rect">
            <a:avLst/>
          </a:prstGeom>
        </p:spPr>
      </p:pic>
      <p:sp>
        <p:nvSpPr>
          <p:cNvPr id="12" name="Rectangle 16">
            <a:extLst>
              <a:ext uri="{FF2B5EF4-FFF2-40B4-BE49-F238E27FC236}">
                <a16:creationId xmlns:a16="http://schemas.microsoft.com/office/drawing/2014/main" id="{B3D4E4D1-0674-4F0E-9141-949DD0B94DEC}"/>
              </a:ext>
            </a:extLst>
          </p:cNvPr>
          <p:cNvSpPr/>
          <p:nvPr/>
        </p:nvSpPr>
        <p:spPr bwMode="auto">
          <a:xfrm>
            <a:off x="269641" y="3054059"/>
            <a:ext cx="11652715" cy="2546256"/>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grpSp>
        <p:nvGrpSpPr>
          <p:cNvPr id="2" name="Group 1">
            <a:extLst>
              <a:ext uri="{FF2B5EF4-FFF2-40B4-BE49-F238E27FC236}">
                <a16:creationId xmlns:a16="http://schemas.microsoft.com/office/drawing/2014/main" id="{A62A730A-CB48-416F-B961-19F87E06CAD3}"/>
              </a:ext>
            </a:extLst>
          </p:cNvPr>
          <p:cNvGrpSpPr/>
          <p:nvPr/>
        </p:nvGrpSpPr>
        <p:grpSpPr>
          <a:xfrm>
            <a:off x="394051" y="2992435"/>
            <a:ext cx="11324238" cy="2431489"/>
            <a:chOff x="458426" y="3689372"/>
            <a:chExt cx="11324238" cy="2431489"/>
          </a:xfrm>
        </p:grpSpPr>
        <p:sp>
          <p:nvSpPr>
            <p:cNvPr id="13" name="Rectangle 17">
              <a:extLst>
                <a:ext uri="{FF2B5EF4-FFF2-40B4-BE49-F238E27FC236}">
                  <a16:creationId xmlns:a16="http://schemas.microsoft.com/office/drawing/2014/main" id="{4D2C3C4C-F537-4E2B-9246-1997F7F70CC2}"/>
                </a:ext>
              </a:extLst>
            </p:cNvPr>
            <p:cNvSpPr>
              <a:spLocks noChangeAspect="1"/>
            </p:cNvSpPr>
            <p:nvPr/>
          </p:nvSpPr>
          <p:spPr bwMode="auto">
            <a:xfrm rot="5400000">
              <a:off x="1140330" y="3007468"/>
              <a:ext cx="216000" cy="1579807"/>
            </a:xfrm>
            <a:prstGeom prst="rect">
              <a:avLst/>
            </a:prstGeom>
            <a:solidFill>
              <a:srgbClr val="003A79"/>
            </a:solidFill>
            <a:ln w="28575">
              <a:noFill/>
            </a:ln>
            <a:effectLst/>
          </p:spPr>
          <p:txBody>
            <a:bodyPr vert="vert270" wrap="square" lIns="36000" tIns="36000" rIns="36000" bIns="36000" rtlCol="0" anchor="ctr">
              <a:noAutofit/>
            </a:bodyPr>
            <a:lstStyle/>
            <a:p>
              <a:pPr algn="ctr"/>
              <a:r>
                <a:rPr lang="it-IT" sz="1100" b="1" dirty="0">
                  <a:solidFill>
                    <a:schemeClr val="bg1"/>
                  </a:solidFill>
                  <a:latin typeface="Century Gothic" panose="020B0502020202020204" pitchFamily="34" charset="0"/>
                  <a:cs typeface="Arial" panose="020B0604020202020204" pitchFamily="34" charset="0"/>
                </a:rPr>
                <a:t>Applicazione Filtri</a:t>
              </a:r>
            </a:p>
          </p:txBody>
        </p:sp>
        <p:sp>
          <p:nvSpPr>
            <p:cNvPr id="22" name="Rettangolo 21">
              <a:extLst>
                <a:ext uri="{FF2B5EF4-FFF2-40B4-BE49-F238E27FC236}">
                  <a16:creationId xmlns:a16="http://schemas.microsoft.com/office/drawing/2014/main" id="{C03FAF1F-F069-4CA5-9554-9FF72C7F7902}"/>
                </a:ext>
              </a:extLst>
            </p:cNvPr>
            <p:cNvSpPr/>
            <p:nvPr/>
          </p:nvSpPr>
          <p:spPr>
            <a:xfrm>
              <a:off x="557956" y="3976300"/>
              <a:ext cx="5097939" cy="2144561"/>
            </a:xfrm>
            <a:prstGeom prst="rect">
              <a:avLst/>
            </a:prstGeom>
          </p:spPr>
          <p:txBody>
            <a:bodyPr wrap="square">
              <a:spAutoFit/>
            </a:bodyPr>
            <a:lstStyle/>
            <a:p>
              <a:pPr algn="just">
                <a:lnSpc>
                  <a:spcPct val="170000"/>
                </a:lnSpc>
              </a:pPr>
              <a:r>
                <a:rPr lang="it-IT" sz="1200" dirty="0">
                  <a:latin typeface="Century Gothic" panose="020B0502020202020204" pitchFamily="34" charset="0"/>
                </a:rPr>
                <a:t>Variabili altamente correlate o con la presenta di un elevato numero di valori missing sono state eliminate, non entrando a far parte del modello di classificazione. </a:t>
              </a:r>
              <a:endParaRPr lang="en-GB" sz="1200" dirty="0">
                <a:latin typeface="Century Gothic" panose="020B0502020202020204" pitchFamily="34" charset="0"/>
              </a:endParaRPr>
            </a:p>
            <a:p>
              <a:pPr algn="just">
                <a:lnSpc>
                  <a:spcPct val="170000"/>
                </a:lnSpc>
              </a:pPr>
              <a:r>
                <a:rPr lang="en-GB" sz="1100" i="1" dirty="0" err="1">
                  <a:latin typeface="Century Gothic" panose="020B0502020202020204" pitchFamily="34" charset="0"/>
                </a:rPr>
                <a:t>Esempio</a:t>
              </a:r>
              <a:r>
                <a:rPr lang="en-GB" sz="1100" i="1" dirty="0">
                  <a:latin typeface="Century Gothic" panose="020B0502020202020204" pitchFamily="34" charset="0"/>
                </a:rPr>
                <a:t>: </a:t>
              </a:r>
            </a:p>
            <a:p>
              <a:pPr marL="171450" indent="-171450" algn="just">
                <a:lnSpc>
                  <a:spcPct val="170000"/>
                </a:lnSpc>
                <a:buFont typeface="Wingdings" panose="05000000000000000000" pitchFamily="2" charset="2"/>
                <a:buChar char="ü"/>
              </a:pPr>
              <a:r>
                <a:rPr lang="en-GB" sz="1100" i="1" dirty="0" err="1">
                  <a:latin typeface="Century Gothic" panose="020B0502020202020204" pitchFamily="34" charset="0"/>
                </a:rPr>
                <a:t>UL_Sales</a:t>
              </a:r>
              <a:r>
                <a:rPr lang="en-GB" sz="1100" i="1" dirty="0">
                  <a:latin typeface="Century Gothic" panose="020B0502020202020204" pitchFamily="34" charset="0"/>
                </a:rPr>
                <a:t> </a:t>
              </a:r>
              <a:r>
                <a:rPr lang="en-GB" sz="1100" i="1" dirty="0" err="1">
                  <a:latin typeface="Century Gothic" panose="020B0502020202020204" pitchFamily="34" charset="0"/>
                </a:rPr>
                <a:t>variabile</a:t>
              </a:r>
              <a:r>
                <a:rPr lang="en-GB" sz="1100" i="1" dirty="0">
                  <a:latin typeface="Century Gothic" panose="020B0502020202020204" pitchFamily="34" charset="0"/>
                </a:rPr>
                <a:t> non </a:t>
              </a:r>
              <a:r>
                <a:rPr lang="en-GB" sz="1100" i="1" dirty="0" err="1">
                  <a:latin typeface="Century Gothic" panose="020B0502020202020204" pitchFamily="34" charset="0"/>
                </a:rPr>
                <a:t>considerata</a:t>
              </a:r>
              <a:r>
                <a:rPr lang="en-GB" sz="1100" i="1" dirty="0">
                  <a:latin typeface="Century Gothic" panose="020B0502020202020204" pitchFamily="34" charset="0"/>
                </a:rPr>
                <a:t> per </a:t>
              </a:r>
              <a:r>
                <a:rPr lang="en-GB" sz="1100" i="1" dirty="0" err="1">
                  <a:latin typeface="Century Gothic" panose="020B0502020202020204" pitchFamily="34" charset="0"/>
                </a:rPr>
                <a:t>eccessiva</a:t>
              </a:r>
              <a:r>
                <a:rPr lang="en-GB" sz="1100" i="1" dirty="0">
                  <a:latin typeface="Century Gothic" panose="020B0502020202020204" pitchFamily="34" charset="0"/>
                </a:rPr>
                <a:t> </a:t>
              </a:r>
              <a:r>
                <a:rPr lang="en-GB" sz="1100" i="1" dirty="0" err="1">
                  <a:latin typeface="Century Gothic" panose="020B0502020202020204" pitchFamily="34" charset="0"/>
                </a:rPr>
                <a:t>presenza</a:t>
              </a:r>
              <a:r>
                <a:rPr lang="en-GB" sz="1100" i="1" dirty="0">
                  <a:latin typeface="Century Gothic" panose="020B0502020202020204" pitchFamily="34" charset="0"/>
                </a:rPr>
                <a:t> di null</a:t>
              </a:r>
            </a:p>
            <a:p>
              <a:pPr marL="171450" indent="-171450" algn="just">
                <a:lnSpc>
                  <a:spcPct val="170000"/>
                </a:lnSpc>
                <a:buFont typeface="Wingdings" panose="05000000000000000000" pitchFamily="2" charset="2"/>
                <a:buChar char="ü"/>
              </a:pPr>
              <a:r>
                <a:rPr lang="it-IT" sz="1100" i="1" dirty="0">
                  <a:latin typeface="Century Gothic" panose="020B0502020202020204" pitchFamily="34" charset="0"/>
                </a:rPr>
                <a:t>APE non considerata perché eccessivamente correlata con la variabile Equity</a:t>
              </a:r>
            </a:p>
          </p:txBody>
        </p:sp>
        <p:pic>
          <p:nvPicPr>
            <p:cNvPr id="35" name="Immagine 34">
              <a:extLst>
                <a:ext uri="{FF2B5EF4-FFF2-40B4-BE49-F238E27FC236}">
                  <a16:creationId xmlns:a16="http://schemas.microsoft.com/office/drawing/2014/main" id="{314AEFB2-DB23-4216-A3C3-D20339B95A09}"/>
                </a:ext>
              </a:extLst>
            </p:cNvPr>
            <p:cNvPicPr>
              <a:picLocks noChangeAspect="1"/>
            </p:cNvPicPr>
            <p:nvPr/>
          </p:nvPicPr>
          <p:blipFill>
            <a:blip r:embed="rId5"/>
            <a:stretch>
              <a:fillRect/>
            </a:stretch>
          </p:blipFill>
          <p:spPr>
            <a:xfrm>
              <a:off x="6487963" y="3882452"/>
              <a:ext cx="5294701" cy="982667"/>
            </a:xfrm>
            <a:prstGeom prst="rect">
              <a:avLst/>
            </a:prstGeom>
          </p:spPr>
        </p:pic>
        <p:pic>
          <p:nvPicPr>
            <p:cNvPr id="36" name="Immagine 35">
              <a:extLst>
                <a:ext uri="{FF2B5EF4-FFF2-40B4-BE49-F238E27FC236}">
                  <a16:creationId xmlns:a16="http://schemas.microsoft.com/office/drawing/2014/main" id="{93ED5B60-5A4C-42E8-989C-6E30CEAEBDCD}"/>
                </a:ext>
              </a:extLst>
            </p:cNvPr>
            <p:cNvPicPr>
              <a:picLocks noChangeAspect="1"/>
            </p:cNvPicPr>
            <p:nvPr/>
          </p:nvPicPr>
          <p:blipFill rotWithShape="1">
            <a:blip r:embed="rId6"/>
            <a:srcRect t="7530" b="4116"/>
            <a:stretch/>
          </p:blipFill>
          <p:spPr>
            <a:xfrm>
              <a:off x="6487963" y="4944629"/>
              <a:ext cx="5294701" cy="1073426"/>
            </a:xfrm>
            <a:prstGeom prst="rect">
              <a:avLst/>
            </a:prstGeom>
          </p:spPr>
        </p:pic>
      </p:grpSp>
      <p:sp>
        <p:nvSpPr>
          <p:cNvPr id="21" name="Rectangle 16">
            <a:extLst>
              <a:ext uri="{FF2B5EF4-FFF2-40B4-BE49-F238E27FC236}">
                <a16:creationId xmlns:a16="http://schemas.microsoft.com/office/drawing/2014/main" id="{449CF6A1-B500-4F6E-8AD0-06FA69CA6F8E}"/>
              </a:ext>
            </a:extLst>
          </p:cNvPr>
          <p:cNvSpPr/>
          <p:nvPr/>
        </p:nvSpPr>
        <p:spPr bwMode="auto">
          <a:xfrm>
            <a:off x="269641" y="5825675"/>
            <a:ext cx="11652715" cy="525904"/>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lang="it-IT" sz="1600" b="1" kern="0" dirty="0">
              <a:solidFill>
                <a:srgbClr val="000000"/>
              </a:solidFill>
              <a:latin typeface="Century Gothic" panose="020B0502020202020204" pitchFamily="34" charset="0"/>
            </a:endParaRPr>
          </a:p>
          <a:p>
            <a:pPr marL="0" marR="0" lvl="0" indent="0" defTabSz="914400" eaLnBrk="0" fontAlgn="auto" latinLnBrk="0" hangingPunct="0">
              <a:lnSpc>
                <a:spcPct val="80000"/>
              </a:lnSpc>
              <a:spcBef>
                <a:spcPts val="0"/>
              </a:spcBef>
              <a:spcAft>
                <a:spcPts val="0"/>
              </a:spcAft>
              <a:buClrTx/>
              <a:buSzTx/>
              <a:buFontTx/>
              <a:buNone/>
              <a:tabLst/>
              <a:defRPr/>
            </a:pPr>
            <a:r>
              <a:rPr lang="it-IT" sz="1600" b="1" kern="0" dirty="0">
                <a:solidFill>
                  <a:srgbClr val="000000"/>
                </a:solidFill>
                <a:latin typeface="Century Gothic" panose="020B0502020202020204" pitchFamily="34" charset="0"/>
              </a:rPr>
              <a:t>   Il database finale è composto da 65 features, per 600 società per 175 mesi</a:t>
            </a:r>
            <a:r>
              <a:rPr kumimoji="0" lang="it-IT" sz="1600" b="1" i="0" u="none" strike="noStrike" kern="0" cap="none" spc="0" normalizeH="0" baseline="0" dirty="0">
                <a:ln>
                  <a:noFill/>
                </a:ln>
                <a:solidFill>
                  <a:srgbClr val="000000"/>
                </a:solidFill>
                <a:effectLst/>
                <a:uLnTx/>
                <a:uFillTx/>
                <a:latin typeface="Century Gothic" panose="020B0502020202020204" pitchFamily="34" charset="0"/>
              </a:rPr>
              <a:t> </a:t>
            </a:r>
            <a:endParaRPr kumimoji="0" lang="en-US" sz="1600" b="1" i="0" u="none" strike="noStrike" kern="0" cap="none" spc="0" normalizeH="0" baseline="0" dirty="0">
              <a:ln>
                <a:noFill/>
              </a:ln>
              <a:solidFill>
                <a:srgbClr val="000000"/>
              </a:solidFill>
              <a:effectLst/>
              <a:uLnTx/>
              <a:uFillTx/>
              <a:latin typeface="Century Gothic" panose="020B0502020202020204" pitchFamily="34" charset="0"/>
            </a:endParaRPr>
          </a:p>
        </p:txBody>
      </p:sp>
      <p:sp>
        <p:nvSpPr>
          <p:cNvPr id="20" name="Rectangle 17">
            <a:extLst>
              <a:ext uri="{FF2B5EF4-FFF2-40B4-BE49-F238E27FC236}">
                <a16:creationId xmlns:a16="http://schemas.microsoft.com/office/drawing/2014/main" id="{A044DFCA-2F8B-4795-A124-C1EBE6E99F06}"/>
              </a:ext>
            </a:extLst>
          </p:cNvPr>
          <p:cNvSpPr>
            <a:spLocks noChangeAspect="1"/>
          </p:cNvSpPr>
          <p:nvPr/>
        </p:nvSpPr>
        <p:spPr bwMode="auto">
          <a:xfrm rot="5400000">
            <a:off x="1075955" y="5054547"/>
            <a:ext cx="216000" cy="1579807"/>
          </a:xfrm>
          <a:prstGeom prst="rect">
            <a:avLst/>
          </a:prstGeom>
          <a:solidFill>
            <a:srgbClr val="003A79"/>
          </a:solidFill>
          <a:ln w="28575">
            <a:noFill/>
          </a:ln>
          <a:effectLst/>
        </p:spPr>
        <p:txBody>
          <a:bodyPr vert="vert270" wrap="square" lIns="36000" tIns="36000" rIns="36000" bIns="36000" rtlCol="0" anchor="ctr">
            <a:noAutofit/>
          </a:bodyPr>
          <a:lstStyle/>
          <a:p>
            <a:pPr algn="ctr"/>
            <a:r>
              <a:rPr lang="it-IT" sz="1100" b="1" dirty="0">
                <a:solidFill>
                  <a:schemeClr val="bg1"/>
                </a:solidFill>
                <a:latin typeface="Century Gothic" panose="020B0502020202020204" pitchFamily="34" charset="0"/>
                <a:cs typeface="Arial" panose="020B0604020202020204" pitchFamily="34" charset="0"/>
              </a:rPr>
              <a:t>Database Finale</a:t>
            </a:r>
          </a:p>
        </p:txBody>
      </p:sp>
      <p:sp>
        <p:nvSpPr>
          <p:cNvPr id="23" name="Title 1">
            <a:extLst>
              <a:ext uri="{FF2B5EF4-FFF2-40B4-BE49-F238E27FC236}">
                <a16:creationId xmlns:a16="http://schemas.microsoft.com/office/drawing/2014/main" id="{99115DC7-7539-4D1B-8D49-95EA89C3B7BD}"/>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Data Cleaning e Selezione Variabili</a:t>
            </a:r>
            <a:endParaRPr lang="it-IT" sz="2000" b="1" dirty="0">
              <a:latin typeface="Century Gothic" panose="020B0502020202020204" pitchFamily="34" charset="0"/>
            </a:endParaRPr>
          </a:p>
        </p:txBody>
      </p:sp>
    </p:spTree>
    <p:extLst>
      <p:ext uri="{BB962C8B-B14F-4D97-AF65-F5344CB8AC3E}">
        <p14:creationId xmlns:p14="http://schemas.microsoft.com/office/powerpoint/2010/main" val="23195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5</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16">
            <a:extLst>
              <a:ext uri="{FF2B5EF4-FFF2-40B4-BE49-F238E27FC236}">
                <a16:creationId xmlns:a16="http://schemas.microsoft.com/office/drawing/2014/main" id="{08CCD992-F710-4896-9ADB-5AADFF4ECA40}"/>
              </a:ext>
            </a:extLst>
          </p:cNvPr>
          <p:cNvSpPr/>
          <p:nvPr/>
        </p:nvSpPr>
        <p:spPr bwMode="auto">
          <a:xfrm>
            <a:off x="234485" y="745224"/>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sp>
        <p:nvSpPr>
          <p:cNvPr id="13" name="Subtitle 2">
            <a:extLst>
              <a:ext uri="{FF2B5EF4-FFF2-40B4-BE49-F238E27FC236}">
                <a16:creationId xmlns:a16="http://schemas.microsoft.com/office/drawing/2014/main" id="{0B8CB754-C2EF-4619-A382-80126BCA587C}"/>
              </a:ext>
            </a:extLst>
          </p:cNvPr>
          <p:cNvSpPr txBox="1">
            <a:spLocks/>
          </p:cNvSpPr>
          <p:nvPr/>
        </p:nvSpPr>
        <p:spPr>
          <a:xfrm>
            <a:off x="7647240" y="807497"/>
            <a:ext cx="4184743" cy="50133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200" dirty="0">
                <a:latin typeface="Century Gothic" panose="020B0502020202020204" pitchFamily="34" charset="0"/>
              </a:rPr>
              <a:t>Il grafico a sinistra mostra un esempio di relazione tra alcune delle «features» analizzate.</a:t>
            </a:r>
          </a:p>
          <a:p>
            <a:pPr marL="0" indent="0" algn="just">
              <a:buNone/>
            </a:pPr>
            <a:r>
              <a:rPr lang="it-IT" sz="1200" dirty="0">
                <a:latin typeface="Century Gothic" panose="020B0502020202020204" pitchFamily="34" charset="0"/>
              </a:rPr>
              <a:t>L’evidenza riporta come, se presi singolarmente, i fattori sono generalmente molto concentrati su una singola fascia di valori.</a:t>
            </a:r>
          </a:p>
          <a:p>
            <a:pPr marL="0" indent="0" algn="just">
              <a:buNone/>
            </a:pPr>
            <a:r>
              <a:rPr lang="it-IT" sz="1200" dirty="0">
                <a:latin typeface="Century Gothic" panose="020B0502020202020204" pitchFamily="34" charset="0"/>
              </a:rPr>
              <a:t>La comparazione effettuata tramite «</a:t>
            </a:r>
            <a:r>
              <a:rPr lang="it-IT" sz="1200" dirty="0" err="1">
                <a:latin typeface="Century Gothic" panose="020B0502020202020204" pitchFamily="34" charset="0"/>
              </a:rPr>
              <a:t>Scatterplot</a:t>
            </a:r>
            <a:r>
              <a:rPr lang="it-IT" sz="1200" dirty="0">
                <a:latin typeface="Century Gothic" panose="020B0502020202020204" pitchFamily="34" charset="0"/>
              </a:rPr>
              <a:t>» riporta invece come non esista una relazione definita tra le variabili.</a:t>
            </a:r>
          </a:p>
          <a:p>
            <a:endParaRPr lang="it-IT" sz="1200" dirty="0">
              <a:latin typeface="Century Gothic" panose="020B0502020202020204" pitchFamily="34" charset="0"/>
            </a:endParaRPr>
          </a:p>
        </p:txBody>
      </p:sp>
      <p:sp>
        <p:nvSpPr>
          <p:cNvPr id="16" name="Title 1">
            <a:extLst>
              <a:ext uri="{FF2B5EF4-FFF2-40B4-BE49-F238E27FC236}">
                <a16:creationId xmlns:a16="http://schemas.microsoft.com/office/drawing/2014/main" id="{4EAA20A4-BBD0-4940-A4FD-5B3630CC771D}"/>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Esempi di relazioni tra «features»</a:t>
            </a:r>
            <a:endParaRPr lang="it-IT" sz="2000" b="1" dirty="0">
              <a:latin typeface="Century Gothic" panose="020B0502020202020204" pitchFamily="34" charset="0"/>
            </a:endParaRPr>
          </a:p>
        </p:txBody>
      </p:sp>
      <p:pic>
        <p:nvPicPr>
          <p:cNvPr id="8" name="Picture 7">
            <a:extLst>
              <a:ext uri="{FF2B5EF4-FFF2-40B4-BE49-F238E27FC236}">
                <a16:creationId xmlns:a16="http://schemas.microsoft.com/office/drawing/2014/main" id="{62F0F002-FE7E-4BFF-8A1F-38B5A89C4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45" y="904734"/>
            <a:ext cx="6961846" cy="5098962"/>
          </a:xfrm>
          <a:prstGeom prst="rect">
            <a:avLst/>
          </a:prstGeom>
        </p:spPr>
      </p:pic>
    </p:spTree>
    <p:extLst>
      <p:ext uri="{BB962C8B-B14F-4D97-AF65-F5344CB8AC3E}">
        <p14:creationId xmlns:p14="http://schemas.microsoft.com/office/powerpoint/2010/main" val="26002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6</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DF82C7EB-736A-40D1-83D2-7B596F5A7955}"/>
              </a:ext>
            </a:extLst>
          </p:cNvPr>
          <p:cNvSpPr txBox="1">
            <a:spLocks/>
          </p:cNvSpPr>
          <p:nvPr/>
        </p:nvSpPr>
        <p:spPr>
          <a:xfrm>
            <a:off x="225140" y="42303"/>
            <a:ext cx="7909044" cy="5058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lnSpc>
                <a:spcPct val="170000"/>
              </a:lnSpc>
            </a:pPr>
            <a:r>
              <a:rPr lang="it-IT" sz="2000" b="1" dirty="0">
                <a:solidFill>
                  <a:schemeClr val="tx1"/>
                </a:solidFill>
                <a:latin typeface="Century Gothic" panose="020B0502020202020204" pitchFamily="34" charset="0"/>
              </a:rPr>
              <a:t>Framework Metodologico: </a:t>
            </a:r>
            <a:r>
              <a:rPr lang="it-IT" sz="2000" dirty="0">
                <a:solidFill>
                  <a:schemeClr val="tx1"/>
                </a:solidFill>
                <a:latin typeface="Century Gothic" panose="020B0502020202020204" pitchFamily="34" charset="0"/>
              </a:rPr>
              <a:t>Esempi di relazioni tra «features»</a:t>
            </a:r>
            <a:endParaRPr lang="en-GB" sz="2000" i="1" dirty="0">
              <a:solidFill>
                <a:schemeClr val="tx1"/>
              </a:solidFill>
              <a:latin typeface="Century Gothic" panose="020B0502020202020204" pitchFamily="34" charset="0"/>
            </a:endParaRPr>
          </a:p>
        </p:txBody>
      </p:sp>
      <p:grpSp>
        <p:nvGrpSpPr>
          <p:cNvPr id="19" name="Group 18">
            <a:extLst>
              <a:ext uri="{FF2B5EF4-FFF2-40B4-BE49-F238E27FC236}">
                <a16:creationId xmlns:a16="http://schemas.microsoft.com/office/drawing/2014/main" id="{441647F9-B5C1-4025-A933-8527DACA9147}"/>
              </a:ext>
            </a:extLst>
          </p:cNvPr>
          <p:cNvGrpSpPr/>
          <p:nvPr/>
        </p:nvGrpSpPr>
        <p:grpSpPr>
          <a:xfrm>
            <a:off x="234485" y="745224"/>
            <a:ext cx="11652715" cy="5417983"/>
            <a:chOff x="234485" y="933581"/>
            <a:chExt cx="11652715" cy="5417983"/>
          </a:xfrm>
        </p:grpSpPr>
        <p:sp>
          <p:nvSpPr>
            <p:cNvPr id="9" name="Rectangle 16">
              <a:extLst>
                <a:ext uri="{FF2B5EF4-FFF2-40B4-BE49-F238E27FC236}">
                  <a16:creationId xmlns:a16="http://schemas.microsoft.com/office/drawing/2014/main" id="{08CCD992-F710-4896-9ADB-5AADFF4ECA40}"/>
                </a:ext>
              </a:extLst>
            </p:cNvPr>
            <p:cNvSpPr/>
            <p:nvPr/>
          </p:nvSpPr>
          <p:spPr bwMode="auto">
            <a:xfrm>
              <a:off x="234485" y="933581"/>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3200" b="1" i="0" u="none" strike="noStrike" kern="0" cap="none" spc="0" normalizeH="0" baseline="0" dirty="0">
                <a:ln>
                  <a:noFill/>
                </a:ln>
                <a:solidFill>
                  <a:srgbClr val="000000"/>
                </a:solidFill>
                <a:effectLst/>
                <a:uLnTx/>
                <a:uFillTx/>
              </a:endParaRPr>
            </a:p>
          </p:txBody>
        </p:sp>
        <p:pic>
          <p:nvPicPr>
            <p:cNvPr id="17" name="Picture 16">
              <a:extLst>
                <a:ext uri="{FF2B5EF4-FFF2-40B4-BE49-F238E27FC236}">
                  <a16:creationId xmlns:a16="http://schemas.microsoft.com/office/drawing/2014/main" id="{2EA79395-8AF3-4E98-B189-B6057778606A}"/>
                </a:ext>
              </a:extLst>
            </p:cNvPr>
            <p:cNvPicPr>
              <a:picLocks noChangeAspect="1"/>
            </p:cNvPicPr>
            <p:nvPr/>
          </p:nvPicPr>
          <p:blipFill>
            <a:blip r:embed="rId2"/>
            <a:stretch>
              <a:fillRect/>
            </a:stretch>
          </p:blipFill>
          <p:spPr>
            <a:xfrm>
              <a:off x="380397" y="1132543"/>
              <a:ext cx="5723409" cy="5016500"/>
            </a:xfrm>
            <a:prstGeom prst="rect">
              <a:avLst/>
            </a:prstGeom>
          </p:spPr>
        </p:pic>
        <p:pic>
          <p:nvPicPr>
            <p:cNvPr id="18" name="Picture 17">
              <a:extLst>
                <a:ext uri="{FF2B5EF4-FFF2-40B4-BE49-F238E27FC236}">
                  <a16:creationId xmlns:a16="http://schemas.microsoft.com/office/drawing/2014/main" id="{F4FCDAAD-5C64-4837-8CF9-6339D535E315}"/>
                </a:ext>
              </a:extLst>
            </p:cNvPr>
            <p:cNvPicPr>
              <a:picLocks noChangeAspect="1"/>
            </p:cNvPicPr>
            <p:nvPr/>
          </p:nvPicPr>
          <p:blipFill>
            <a:blip r:embed="rId3"/>
            <a:stretch>
              <a:fillRect/>
            </a:stretch>
          </p:blipFill>
          <p:spPr>
            <a:xfrm>
              <a:off x="6103806" y="1136100"/>
              <a:ext cx="5736373" cy="5012943"/>
            </a:xfrm>
            <a:prstGeom prst="rect">
              <a:avLst/>
            </a:prstGeom>
          </p:spPr>
        </p:pic>
      </p:grpSp>
    </p:spTree>
    <p:extLst>
      <p:ext uri="{BB962C8B-B14F-4D97-AF65-F5344CB8AC3E}">
        <p14:creationId xmlns:p14="http://schemas.microsoft.com/office/powerpoint/2010/main" val="116618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7</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16">
            <a:extLst>
              <a:ext uri="{FF2B5EF4-FFF2-40B4-BE49-F238E27FC236}">
                <a16:creationId xmlns:a16="http://schemas.microsoft.com/office/drawing/2014/main" id="{08CCD992-F710-4896-9ADB-5AADFF4ECA40}"/>
              </a:ext>
            </a:extLst>
          </p:cNvPr>
          <p:cNvSpPr/>
          <p:nvPr/>
        </p:nvSpPr>
        <p:spPr bwMode="auto">
          <a:xfrm>
            <a:off x="234485" y="745224"/>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pic>
        <p:nvPicPr>
          <p:cNvPr id="11" name="Immagine 10">
            <a:extLst>
              <a:ext uri="{FF2B5EF4-FFF2-40B4-BE49-F238E27FC236}">
                <a16:creationId xmlns:a16="http://schemas.microsoft.com/office/drawing/2014/main" id="{2AF4EF6D-EFF0-4A38-AED2-F26A6B3D4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5" y="811033"/>
            <a:ext cx="7080900" cy="5301743"/>
          </a:xfrm>
          <a:prstGeom prst="rect">
            <a:avLst/>
          </a:prstGeom>
        </p:spPr>
      </p:pic>
      <p:sp>
        <p:nvSpPr>
          <p:cNvPr id="13" name="Subtitle 2">
            <a:extLst>
              <a:ext uri="{FF2B5EF4-FFF2-40B4-BE49-F238E27FC236}">
                <a16:creationId xmlns:a16="http://schemas.microsoft.com/office/drawing/2014/main" id="{0B8CB754-C2EF-4619-A382-80126BCA587C}"/>
              </a:ext>
            </a:extLst>
          </p:cNvPr>
          <p:cNvSpPr txBox="1">
            <a:spLocks/>
          </p:cNvSpPr>
          <p:nvPr/>
        </p:nvSpPr>
        <p:spPr>
          <a:xfrm>
            <a:off x="7814217" y="807497"/>
            <a:ext cx="3993470" cy="51673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1200" dirty="0">
                <a:latin typeface="Century Gothic" panose="020B0502020202020204" pitchFamily="34" charset="0"/>
              </a:rPr>
              <a:t>La Cross-</a:t>
            </a:r>
            <a:r>
              <a:rPr lang="it-IT" sz="1200" dirty="0" err="1">
                <a:latin typeface="Century Gothic" panose="020B0502020202020204" pitchFamily="34" charset="0"/>
              </a:rPr>
              <a:t>validation</a:t>
            </a:r>
            <a:r>
              <a:rPr lang="it-IT" sz="1200" dirty="0">
                <a:latin typeface="Century Gothic" panose="020B0502020202020204" pitchFamily="34" charset="0"/>
              </a:rPr>
              <a:t> è una procedura di </a:t>
            </a:r>
            <a:r>
              <a:rPr lang="it-IT" sz="1200" dirty="0" err="1">
                <a:latin typeface="Century Gothic" panose="020B0502020202020204" pitchFamily="34" charset="0"/>
              </a:rPr>
              <a:t>ricampionamento</a:t>
            </a:r>
            <a:r>
              <a:rPr lang="it-IT" sz="1200" dirty="0">
                <a:latin typeface="Century Gothic" panose="020B0502020202020204" pitchFamily="34" charset="0"/>
              </a:rPr>
              <a:t> usata per valutare le performance di un modello di machine learning su di un nuovo dataset.</a:t>
            </a:r>
          </a:p>
          <a:p>
            <a:pPr algn="just"/>
            <a:r>
              <a:rPr lang="it-IT" sz="1200" dirty="0">
                <a:latin typeface="Century Gothic" panose="020B0502020202020204" pitchFamily="34" charset="0"/>
              </a:rPr>
              <a:t>Il metodo di k-</a:t>
            </a:r>
            <a:r>
              <a:rPr lang="it-IT" sz="1200" dirty="0" err="1">
                <a:latin typeface="Century Gothic" panose="020B0502020202020204" pitchFamily="34" charset="0"/>
              </a:rPr>
              <a:t>Fold</a:t>
            </a:r>
            <a:r>
              <a:rPr lang="it-IT" sz="1200" dirty="0">
                <a:latin typeface="Century Gothic" panose="020B0502020202020204" pitchFamily="34" charset="0"/>
              </a:rPr>
              <a:t> Cross </a:t>
            </a:r>
            <a:r>
              <a:rPr lang="it-IT" sz="1200" dirty="0" err="1">
                <a:latin typeface="Century Gothic" panose="020B0502020202020204" pitchFamily="34" charset="0"/>
              </a:rPr>
              <a:t>Validation</a:t>
            </a:r>
            <a:r>
              <a:rPr lang="it-IT" sz="1200" dirty="0">
                <a:latin typeface="Century Gothic" panose="020B0502020202020204" pitchFamily="34" charset="0"/>
              </a:rPr>
              <a:t> è costituito da una procedura che suddivide casualmente i dati in k distinti sottoinsiemi. </a:t>
            </a:r>
          </a:p>
          <a:p>
            <a:pPr algn="just"/>
            <a:r>
              <a:rPr lang="it-IT" sz="1200" dirty="0">
                <a:latin typeface="Century Gothic" panose="020B0502020202020204" pitchFamily="34" charset="0"/>
              </a:rPr>
              <a:t>Per ogni </a:t>
            </a:r>
            <a:r>
              <a:rPr lang="it-IT" sz="1200" dirty="0" err="1">
                <a:latin typeface="Century Gothic" panose="020B0502020202020204" pitchFamily="34" charset="0"/>
              </a:rPr>
              <a:t>Fold</a:t>
            </a:r>
            <a:r>
              <a:rPr lang="it-IT" sz="1200" dirty="0">
                <a:latin typeface="Century Gothic" panose="020B0502020202020204" pitchFamily="34" charset="0"/>
              </a:rPr>
              <a:t> il modello viene allenato su tutti i dati casualmente destinati al sotto-insieme di «training» e applicato sul sotto-insieme di test.</a:t>
            </a:r>
          </a:p>
          <a:p>
            <a:pPr algn="just"/>
            <a:r>
              <a:rPr lang="it-IT" sz="1200" dirty="0">
                <a:latin typeface="Century Gothic" panose="020B0502020202020204" pitchFamily="34" charset="0"/>
              </a:rPr>
              <a:t>Alla fine del ciclo, le predizioni per ogni </a:t>
            </a:r>
            <a:r>
              <a:rPr lang="it-IT" sz="1200" dirty="0" err="1">
                <a:latin typeface="Century Gothic" panose="020B0502020202020204" pitchFamily="34" charset="0"/>
              </a:rPr>
              <a:t>Fold</a:t>
            </a:r>
            <a:r>
              <a:rPr lang="it-IT" sz="1200" dirty="0">
                <a:latin typeface="Century Gothic" panose="020B0502020202020204" pitchFamily="34" charset="0"/>
              </a:rPr>
              <a:t> sono aggregate e comparate con la variabile target per ottenere l’accuratezza del modello.</a:t>
            </a:r>
          </a:p>
          <a:p>
            <a:endParaRPr lang="it-IT" sz="1200" dirty="0">
              <a:latin typeface="Century Gothic" panose="020B0502020202020204" pitchFamily="34" charset="0"/>
            </a:endParaRPr>
          </a:p>
        </p:txBody>
      </p:sp>
      <p:sp>
        <p:nvSpPr>
          <p:cNvPr id="14" name="Title 1">
            <a:extLst>
              <a:ext uri="{FF2B5EF4-FFF2-40B4-BE49-F238E27FC236}">
                <a16:creationId xmlns:a16="http://schemas.microsoft.com/office/drawing/2014/main" id="{53A59060-7FD5-4EF8-A31A-3934FC34645C}"/>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k-</a:t>
            </a:r>
            <a:r>
              <a:rPr lang="it-IT" sz="2000" dirty="0" err="1">
                <a:latin typeface="Century Gothic" panose="020B0502020202020204" pitchFamily="34" charset="0"/>
              </a:rPr>
              <a:t>Fold</a:t>
            </a:r>
            <a:r>
              <a:rPr lang="it-IT" sz="2000" dirty="0">
                <a:latin typeface="Century Gothic" panose="020B0502020202020204" pitchFamily="34" charset="0"/>
              </a:rPr>
              <a:t> Cross </a:t>
            </a:r>
            <a:r>
              <a:rPr lang="it-IT" sz="2000" dirty="0" err="1">
                <a:latin typeface="Century Gothic" panose="020B0502020202020204" pitchFamily="34" charset="0"/>
              </a:rPr>
              <a:t>Validation</a:t>
            </a:r>
            <a:endParaRPr lang="it-IT" sz="2000" b="1" dirty="0">
              <a:latin typeface="Century Gothic" panose="020B0502020202020204" pitchFamily="34" charset="0"/>
            </a:endParaRPr>
          </a:p>
        </p:txBody>
      </p:sp>
    </p:spTree>
    <p:extLst>
      <p:ext uri="{BB962C8B-B14F-4D97-AF65-F5344CB8AC3E}">
        <p14:creationId xmlns:p14="http://schemas.microsoft.com/office/powerpoint/2010/main" val="300050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8</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16">
            <a:extLst>
              <a:ext uri="{FF2B5EF4-FFF2-40B4-BE49-F238E27FC236}">
                <a16:creationId xmlns:a16="http://schemas.microsoft.com/office/drawing/2014/main" id="{08CCD992-F710-4896-9ADB-5AADFF4ECA40}"/>
              </a:ext>
            </a:extLst>
          </p:cNvPr>
          <p:cNvSpPr/>
          <p:nvPr/>
        </p:nvSpPr>
        <p:spPr bwMode="auto">
          <a:xfrm>
            <a:off x="234485" y="745224"/>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pic>
        <p:nvPicPr>
          <p:cNvPr id="11" name="Immagine 10">
            <a:extLst>
              <a:ext uri="{FF2B5EF4-FFF2-40B4-BE49-F238E27FC236}">
                <a16:creationId xmlns:a16="http://schemas.microsoft.com/office/drawing/2014/main" id="{2AF4EF6D-EFF0-4A38-AED2-F26A6B3D4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32" y="785215"/>
            <a:ext cx="5135206" cy="5318171"/>
          </a:xfrm>
          <a:prstGeom prst="rect">
            <a:avLst/>
          </a:prstGeom>
        </p:spPr>
      </p:pic>
      <p:sp>
        <p:nvSpPr>
          <p:cNvPr id="13" name="Subtitle 2">
            <a:extLst>
              <a:ext uri="{FF2B5EF4-FFF2-40B4-BE49-F238E27FC236}">
                <a16:creationId xmlns:a16="http://schemas.microsoft.com/office/drawing/2014/main" id="{0B8CB754-C2EF-4619-A382-80126BCA587C}"/>
              </a:ext>
            </a:extLst>
          </p:cNvPr>
          <p:cNvSpPr txBox="1">
            <a:spLocks/>
          </p:cNvSpPr>
          <p:nvPr/>
        </p:nvSpPr>
        <p:spPr>
          <a:xfrm>
            <a:off x="7474226" y="807499"/>
            <a:ext cx="4301656" cy="50412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200" dirty="0">
                <a:latin typeface="Century Gothic" panose="020B0502020202020204" pitchFamily="34" charset="0"/>
              </a:rPr>
              <a:t>Mentre la Cross </a:t>
            </a:r>
            <a:r>
              <a:rPr lang="it-IT" sz="1200" dirty="0" err="1">
                <a:latin typeface="Century Gothic" panose="020B0502020202020204" pitchFamily="34" charset="0"/>
              </a:rPr>
              <a:t>Validation</a:t>
            </a:r>
            <a:r>
              <a:rPr lang="it-IT" sz="1200" dirty="0">
                <a:latin typeface="Century Gothic" panose="020B0502020202020204" pitchFamily="34" charset="0"/>
              </a:rPr>
              <a:t> è una procedura per separare parte dei dati in modo da essere utilizzabile per valutare il modello in analisi, il </a:t>
            </a:r>
            <a:r>
              <a:rPr lang="it-IT" sz="1200" dirty="0" err="1">
                <a:latin typeface="Century Gothic" panose="020B0502020202020204" pitchFamily="34" charset="0"/>
              </a:rPr>
              <a:t>Grid</a:t>
            </a:r>
            <a:r>
              <a:rPr lang="it-IT" sz="1200" dirty="0">
                <a:latin typeface="Century Gothic" panose="020B0502020202020204" pitchFamily="34" charset="0"/>
              </a:rPr>
              <a:t> Search è un modello di ottimizzazione degli </a:t>
            </a:r>
            <a:r>
              <a:rPr lang="it-IT" sz="1200" dirty="0" err="1">
                <a:latin typeface="Century Gothic" panose="020B0502020202020204" pitchFamily="34" charset="0"/>
              </a:rPr>
              <a:t>iper</a:t>
            </a:r>
            <a:r>
              <a:rPr lang="it-IT" sz="1200" dirty="0">
                <a:latin typeface="Century Gothic" panose="020B0502020202020204" pitchFamily="34" charset="0"/>
              </a:rPr>
              <a:t>-parametri del modello.</a:t>
            </a:r>
          </a:p>
          <a:p>
            <a:pPr marL="0" indent="0" algn="just">
              <a:buNone/>
            </a:pPr>
            <a:r>
              <a:rPr lang="it-IT" sz="1200" dirty="0">
                <a:latin typeface="Century Gothic" panose="020B0502020202020204" pitchFamily="34" charset="0"/>
              </a:rPr>
              <a:t>In particolare si propone di trovare la miglior combinazione degli </a:t>
            </a:r>
            <a:r>
              <a:rPr lang="it-IT" sz="1200" dirty="0" err="1">
                <a:latin typeface="Century Gothic" panose="020B0502020202020204" pitchFamily="34" charset="0"/>
              </a:rPr>
              <a:t>iper</a:t>
            </a:r>
            <a:r>
              <a:rPr lang="it-IT" sz="1200" dirty="0">
                <a:latin typeface="Century Gothic" panose="020B0502020202020204" pitchFamily="34" charset="0"/>
              </a:rPr>
              <a:t>-parametri di un dato modello e di testare il dataset.</a:t>
            </a:r>
          </a:p>
          <a:p>
            <a:pPr marL="0" indent="0" algn="just">
              <a:buNone/>
            </a:pPr>
            <a:r>
              <a:rPr lang="it-IT" sz="1200" dirty="0">
                <a:latin typeface="Century Gothic" panose="020B0502020202020204" pitchFamily="34" charset="0"/>
              </a:rPr>
              <a:t>L’obiettivo finale, quindi, è quello di allenare ciascuno dei modelli caratterizzati da </a:t>
            </a:r>
            <a:r>
              <a:rPr lang="it-IT" sz="1200" dirty="0" err="1">
                <a:latin typeface="Century Gothic" panose="020B0502020202020204" pitchFamily="34" charset="0"/>
              </a:rPr>
              <a:t>iper</a:t>
            </a:r>
            <a:r>
              <a:rPr lang="it-IT" sz="1200" dirty="0">
                <a:latin typeface="Century Gothic" panose="020B0502020202020204" pitchFamily="34" charset="0"/>
              </a:rPr>
              <a:t>-parametri diversi e di valutarli, ad esempio tramite una Cross </a:t>
            </a:r>
            <a:r>
              <a:rPr lang="it-IT" sz="1200" dirty="0" err="1">
                <a:latin typeface="Century Gothic" panose="020B0502020202020204" pitchFamily="34" charset="0"/>
              </a:rPr>
              <a:t>Validation</a:t>
            </a:r>
            <a:r>
              <a:rPr lang="it-IT" sz="1200" dirty="0">
                <a:latin typeface="Century Gothic" panose="020B0502020202020204" pitchFamily="34" charset="0"/>
              </a:rPr>
              <a:t>, per poi selezionare il modello con le migliori performance.</a:t>
            </a:r>
          </a:p>
          <a:p>
            <a:pPr marL="0" indent="0" algn="just">
              <a:buNone/>
            </a:pPr>
            <a:r>
              <a:rPr lang="it-IT" sz="1200" dirty="0">
                <a:latin typeface="Century Gothic" panose="020B0502020202020204" pitchFamily="34" charset="0"/>
              </a:rPr>
              <a:t>Nel nostro particolare caso le due procedure sono state applicate sui seguenti modelli:</a:t>
            </a:r>
          </a:p>
          <a:p>
            <a:pPr algn="just"/>
            <a:r>
              <a:rPr lang="it-IT" sz="1200" dirty="0" err="1">
                <a:latin typeface="Century Gothic" panose="020B0502020202020204" pitchFamily="34" charset="0"/>
              </a:rPr>
              <a:t>Decision</a:t>
            </a:r>
            <a:r>
              <a:rPr lang="it-IT" sz="1200" dirty="0">
                <a:latin typeface="Century Gothic" panose="020B0502020202020204" pitchFamily="34" charset="0"/>
              </a:rPr>
              <a:t> </a:t>
            </a:r>
            <a:r>
              <a:rPr lang="it-IT" sz="1200" dirty="0" err="1">
                <a:latin typeface="Century Gothic" panose="020B0502020202020204" pitchFamily="34" charset="0"/>
              </a:rPr>
              <a:t>Tree</a:t>
            </a:r>
            <a:r>
              <a:rPr lang="it-IT" sz="1200" dirty="0">
                <a:latin typeface="Century Gothic" panose="020B0502020202020204" pitchFamily="34" charset="0"/>
              </a:rPr>
              <a:t> </a:t>
            </a:r>
            <a:r>
              <a:rPr lang="it-IT" sz="1200" dirty="0" err="1">
                <a:latin typeface="Century Gothic" panose="020B0502020202020204" pitchFamily="34" charset="0"/>
              </a:rPr>
              <a:t>Classifier</a:t>
            </a:r>
            <a:r>
              <a:rPr lang="it-IT" sz="1200" dirty="0">
                <a:latin typeface="Century Gothic" panose="020B0502020202020204" pitchFamily="34" charset="0"/>
              </a:rPr>
              <a:t>: un albero singolo con </a:t>
            </a:r>
            <a:r>
              <a:rPr lang="it-IT" sz="1200" dirty="0" err="1">
                <a:latin typeface="Century Gothic" panose="020B0502020202020204" pitchFamily="34" charset="0"/>
              </a:rPr>
              <a:t>max_depth</a:t>
            </a:r>
            <a:r>
              <a:rPr lang="it-IT" sz="1200" dirty="0">
                <a:latin typeface="Century Gothic" panose="020B0502020202020204" pitchFamily="34" charset="0"/>
              </a:rPr>
              <a:t>: range(20,30)</a:t>
            </a:r>
          </a:p>
          <a:p>
            <a:pPr algn="just"/>
            <a:r>
              <a:rPr lang="it-IT" sz="1200" dirty="0">
                <a:latin typeface="Century Gothic" panose="020B0502020202020204" pitchFamily="34" charset="0"/>
              </a:rPr>
              <a:t>Random </a:t>
            </a:r>
            <a:r>
              <a:rPr lang="it-IT" sz="1200" dirty="0" err="1">
                <a:latin typeface="Century Gothic" panose="020B0502020202020204" pitchFamily="34" charset="0"/>
              </a:rPr>
              <a:t>Forest</a:t>
            </a:r>
            <a:r>
              <a:rPr lang="it-IT" sz="1200" dirty="0">
                <a:latin typeface="Century Gothic" panose="020B0502020202020204" pitchFamily="34" charset="0"/>
              </a:rPr>
              <a:t> </a:t>
            </a:r>
            <a:r>
              <a:rPr lang="it-IT" sz="1200" dirty="0" err="1">
                <a:latin typeface="Century Gothic" panose="020B0502020202020204" pitchFamily="34" charset="0"/>
              </a:rPr>
              <a:t>Classifier</a:t>
            </a:r>
            <a:r>
              <a:rPr lang="it-IT" sz="1200" dirty="0">
                <a:latin typeface="Century Gothic" panose="020B0502020202020204" pitchFamily="34" charset="0"/>
              </a:rPr>
              <a:t>: un «</a:t>
            </a:r>
            <a:r>
              <a:rPr lang="it-IT" sz="1200" dirty="0" err="1">
                <a:latin typeface="Century Gothic" panose="020B0502020202020204" pitchFamily="34" charset="0"/>
              </a:rPr>
              <a:t>ensamble</a:t>
            </a:r>
            <a:r>
              <a:rPr lang="it-IT" sz="1200" dirty="0">
                <a:latin typeface="Century Gothic" panose="020B0502020202020204" pitchFamily="34" charset="0"/>
              </a:rPr>
              <a:t>» di foreste in cui agisce il Bootstrap e con parametri </a:t>
            </a:r>
            <a:br>
              <a:rPr lang="it-IT" sz="1200" dirty="0">
                <a:latin typeface="Century Gothic" panose="020B0502020202020204" pitchFamily="34" charset="0"/>
              </a:rPr>
            </a:br>
            <a:r>
              <a:rPr lang="it-IT" sz="1200" dirty="0" err="1">
                <a:latin typeface="Century Gothic" panose="020B0502020202020204" pitchFamily="34" charset="0"/>
              </a:rPr>
              <a:t>estimators</a:t>
            </a:r>
            <a:r>
              <a:rPr lang="it-IT" sz="1200" dirty="0">
                <a:latin typeface="Century Gothic" panose="020B0502020202020204" pitchFamily="34" charset="0"/>
              </a:rPr>
              <a:t>: range(70,110) </a:t>
            </a:r>
            <a:br>
              <a:rPr lang="it-IT" sz="1200" dirty="0">
                <a:latin typeface="Century Gothic" panose="020B0502020202020204" pitchFamily="34" charset="0"/>
              </a:rPr>
            </a:br>
            <a:r>
              <a:rPr lang="it-IT" sz="1200" dirty="0" err="1">
                <a:latin typeface="Century Gothic" panose="020B0502020202020204" pitchFamily="34" charset="0"/>
              </a:rPr>
              <a:t>max_features</a:t>
            </a:r>
            <a:r>
              <a:rPr lang="it-IT" sz="1200" dirty="0">
                <a:latin typeface="Century Gothic" panose="020B0502020202020204" pitchFamily="34" charset="0"/>
              </a:rPr>
              <a:t>: range(10,30)</a:t>
            </a:r>
          </a:p>
          <a:p>
            <a:endParaRPr lang="it-IT" sz="1200" dirty="0">
              <a:latin typeface="Century Gothic" panose="020B0502020202020204" pitchFamily="34" charset="0"/>
            </a:endParaRPr>
          </a:p>
        </p:txBody>
      </p:sp>
      <p:sp>
        <p:nvSpPr>
          <p:cNvPr id="14" name="Title 1">
            <a:extLst>
              <a:ext uri="{FF2B5EF4-FFF2-40B4-BE49-F238E27FC236}">
                <a16:creationId xmlns:a16="http://schemas.microsoft.com/office/drawing/2014/main" id="{53A59060-7FD5-4EF8-A31A-3934FC34645C}"/>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a:t>
            </a:r>
            <a:r>
              <a:rPr lang="it-IT" sz="2000" dirty="0" err="1">
                <a:latin typeface="Century Gothic" panose="020B0502020202020204" pitchFamily="34" charset="0"/>
              </a:rPr>
              <a:t>Grid</a:t>
            </a:r>
            <a:r>
              <a:rPr lang="it-IT" sz="2000" dirty="0">
                <a:latin typeface="Century Gothic" panose="020B0502020202020204" pitchFamily="34" charset="0"/>
              </a:rPr>
              <a:t> Search</a:t>
            </a:r>
            <a:endParaRPr lang="it-IT" sz="2000" b="1" dirty="0">
              <a:latin typeface="Century Gothic" panose="020B0502020202020204" pitchFamily="34" charset="0"/>
            </a:endParaRPr>
          </a:p>
        </p:txBody>
      </p:sp>
      <p:pic>
        <p:nvPicPr>
          <p:cNvPr id="2" name="Immagine 1">
            <a:extLst>
              <a:ext uri="{FF2B5EF4-FFF2-40B4-BE49-F238E27FC236}">
                <a16:creationId xmlns:a16="http://schemas.microsoft.com/office/drawing/2014/main" id="{E1B3AF59-EE5A-4FF9-9304-045BE70E013C}"/>
              </a:ext>
            </a:extLst>
          </p:cNvPr>
          <p:cNvPicPr>
            <a:picLocks noChangeAspect="1"/>
          </p:cNvPicPr>
          <p:nvPr/>
        </p:nvPicPr>
        <p:blipFill>
          <a:blip r:embed="rId3"/>
          <a:stretch>
            <a:fillRect/>
          </a:stretch>
        </p:blipFill>
        <p:spPr>
          <a:xfrm>
            <a:off x="5836996" y="1464996"/>
            <a:ext cx="348010" cy="3958609"/>
          </a:xfrm>
          <a:prstGeom prst="rect">
            <a:avLst/>
          </a:prstGeom>
        </p:spPr>
      </p:pic>
    </p:spTree>
    <p:extLst>
      <p:ext uri="{BB962C8B-B14F-4D97-AF65-F5344CB8AC3E}">
        <p14:creationId xmlns:p14="http://schemas.microsoft.com/office/powerpoint/2010/main" val="233175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5">
            <a:extLst>
              <a:ext uri="{FF2B5EF4-FFF2-40B4-BE49-F238E27FC236}">
                <a16:creationId xmlns:a16="http://schemas.microsoft.com/office/drawing/2014/main" id="{128E2F5D-2ABB-4EFB-BDD0-20D4E46799FB}"/>
              </a:ext>
            </a:extLst>
          </p:cNvPr>
          <p:cNvSpPr>
            <a:spLocks noChangeAspect="1"/>
          </p:cNvSpPr>
          <p:nvPr/>
        </p:nvSpPr>
        <p:spPr>
          <a:xfrm rot="10215764">
            <a:off x="6933701" y="6409802"/>
            <a:ext cx="5220000" cy="897451"/>
          </a:xfrm>
          <a:custGeom>
            <a:avLst/>
            <a:gdLst>
              <a:gd name="connsiteX0" fmla="*/ 0 w 9746788"/>
              <a:gd name="connsiteY0" fmla="*/ 0 h 2448000"/>
              <a:gd name="connsiteX1" fmla="*/ 9746788 w 9746788"/>
              <a:gd name="connsiteY1" fmla="*/ 0 h 2448000"/>
              <a:gd name="connsiteX2" fmla="*/ 9746788 w 9746788"/>
              <a:gd name="connsiteY2" fmla="*/ 2448000 h 2448000"/>
              <a:gd name="connsiteX3" fmla="*/ 0 w 9746788"/>
              <a:gd name="connsiteY3" fmla="*/ 2448000 h 2448000"/>
              <a:gd name="connsiteX4" fmla="*/ 0 w 9746788"/>
              <a:gd name="connsiteY4" fmla="*/ 0 h 2448000"/>
              <a:gd name="connsiteX0" fmla="*/ 0 w 9746788"/>
              <a:gd name="connsiteY0" fmla="*/ 0 h 2449464"/>
              <a:gd name="connsiteX1" fmla="*/ 9746788 w 9746788"/>
              <a:gd name="connsiteY1" fmla="*/ 0 h 2449464"/>
              <a:gd name="connsiteX2" fmla="*/ 8974352 w 9746788"/>
              <a:gd name="connsiteY2" fmla="*/ 2449464 h 2449464"/>
              <a:gd name="connsiteX3" fmla="*/ 0 w 9746788"/>
              <a:gd name="connsiteY3" fmla="*/ 2448000 h 2449464"/>
              <a:gd name="connsiteX4" fmla="*/ 0 w 9746788"/>
              <a:gd name="connsiteY4" fmla="*/ 0 h 2449464"/>
              <a:gd name="connsiteX0" fmla="*/ 0 w 9220400"/>
              <a:gd name="connsiteY0" fmla="*/ 0 h 2449464"/>
              <a:gd name="connsiteX1" fmla="*/ 9220400 w 9220400"/>
              <a:gd name="connsiteY1" fmla="*/ 1016281 h 2449464"/>
              <a:gd name="connsiteX2" fmla="*/ 8974352 w 9220400"/>
              <a:gd name="connsiteY2" fmla="*/ 2449464 h 2449464"/>
              <a:gd name="connsiteX3" fmla="*/ 0 w 9220400"/>
              <a:gd name="connsiteY3" fmla="*/ 2448000 h 2449464"/>
              <a:gd name="connsiteX4" fmla="*/ 0 w 9220400"/>
              <a:gd name="connsiteY4" fmla="*/ 0 h 2449464"/>
              <a:gd name="connsiteX0" fmla="*/ 0 w 9136593"/>
              <a:gd name="connsiteY0" fmla="*/ 0 h 2449464"/>
              <a:gd name="connsiteX1" fmla="*/ 9136593 w 9136593"/>
              <a:gd name="connsiteY1" fmla="*/ 1504439 h 2449464"/>
              <a:gd name="connsiteX2" fmla="*/ 8974352 w 9136593"/>
              <a:gd name="connsiteY2" fmla="*/ 2449464 h 2449464"/>
              <a:gd name="connsiteX3" fmla="*/ 0 w 9136593"/>
              <a:gd name="connsiteY3" fmla="*/ 2448000 h 2449464"/>
              <a:gd name="connsiteX4" fmla="*/ 0 w 9136593"/>
              <a:gd name="connsiteY4" fmla="*/ 0 h 2449464"/>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117546 w 9136593"/>
              <a:gd name="connsiteY0" fmla="*/ 0 h 1720257"/>
              <a:gd name="connsiteX1" fmla="*/ 9136593 w 9136593"/>
              <a:gd name="connsiteY1" fmla="*/ 775232 h 1720257"/>
              <a:gd name="connsiteX2" fmla="*/ 8974352 w 9136593"/>
              <a:gd name="connsiteY2" fmla="*/ 1720257 h 1720257"/>
              <a:gd name="connsiteX3" fmla="*/ 0 w 9136593"/>
              <a:gd name="connsiteY3" fmla="*/ 1718793 h 1720257"/>
              <a:gd name="connsiteX4" fmla="*/ 117546 w 9136593"/>
              <a:gd name="connsiteY4" fmla="*/ 0 h 1720257"/>
              <a:gd name="connsiteX0" fmla="*/ 24516 w 9136593"/>
              <a:gd name="connsiteY0" fmla="*/ 0 h 1910186"/>
              <a:gd name="connsiteX1" fmla="*/ 9136593 w 9136593"/>
              <a:gd name="connsiteY1" fmla="*/ 965161 h 1910186"/>
              <a:gd name="connsiteX2" fmla="*/ 8974352 w 9136593"/>
              <a:gd name="connsiteY2" fmla="*/ 1910186 h 1910186"/>
              <a:gd name="connsiteX3" fmla="*/ 0 w 9136593"/>
              <a:gd name="connsiteY3" fmla="*/ 1908722 h 1910186"/>
              <a:gd name="connsiteX4" fmla="*/ 24516 w 9136593"/>
              <a:gd name="connsiteY4" fmla="*/ 0 h 1910186"/>
              <a:gd name="connsiteX0" fmla="*/ 24516 w 8974352"/>
              <a:gd name="connsiteY0" fmla="*/ 0 h 1910186"/>
              <a:gd name="connsiteX1" fmla="*/ 8812931 w 8974352"/>
              <a:gd name="connsiteY1" fmla="*/ 1508786 h 1910186"/>
              <a:gd name="connsiteX2" fmla="*/ 8974352 w 8974352"/>
              <a:gd name="connsiteY2" fmla="*/ 1910186 h 1910186"/>
              <a:gd name="connsiteX3" fmla="*/ 0 w 8974352"/>
              <a:gd name="connsiteY3" fmla="*/ 1908722 h 1910186"/>
              <a:gd name="connsiteX4" fmla="*/ 24516 w 8974352"/>
              <a:gd name="connsiteY4" fmla="*/ 0 h 1910186"/>
              <a:gd name="connsiteX0" fmla="*/ 24516 w 9036669"/>
              <a:gd name="connsiteY0" fmla="*/ 0 h 1910186"/>
              <a:gd name="connsiteX1" fmla="*/ 9036669 w 9036669"/>
              <a:gd name="connsiteY1" fmla="*/ 1547197 h 1910186"/>
              <a:gd name="connsiteX2" fmla="*/ 8974352 w 9036669"/>
              <a:gd name="connsiteY2" fmla="*/ 1910186 h 1910186"/>
              <a:gd name="connsiteX3" fmla="*/ 0 w 9036669"/>
              <a:gd name="connsiteY3" fmla="*/ 1908722 h 1910186"/>
              <a:gd name="connsiteX4" fmla="*/ 24516 w 9036669"/>
              <a:gd name="connsiteY4" fmla="*/ 0 h 1910186"/>
              <a:gd name="connsiteX0" fmla="*/ 24516 w 9037769"/>
              <a:gd name="connsiteY0" fmla="*/ 0 h 1910186"/>
              <a:gd name="connsiteX1" fmla="*/ 9037769 w 9037769"/>
              <a:gd name="connsiteY1" fmla="*/ 1902949 h 1910186"/>
              <a:gd name="connsiteX2" fmla="*/ 8974352 w 9037769"/>
              <a:gd name="connsiteY2" fmla="*/ 1910186 h 1910186"/>
              <a:gd name="connsiteX3" fmla="*/ 0 w 9037769"/>
              <a:gd name="connsiteY3" fmla="*/ 1908722 h 1910186"/>
              <a:gd name="connsiteX4" fmla="*/ 24516 w 9037769"/>
              <a:gd name="connsiteY4" fmla="*/ 0 h 1910186"/>
              <a:gd name="connsiteX0" fmla="*/ 17758 w 9037769"/>
              <a:gd name="connsiteY0" fmla="*/ 0 h 1758889"/>
              <a:gd name="connsiteX1" fmla="*/ 9037769 w 9037769"/>
              <a:gd name="connsiteY1" fmla="*/ 1751652 h 1758889"/>
              <a:gd name="connsiteX2" fmla="*/ 8974352 w 9037769"/>
              <a:gd name="connsiteY2" fmla="*/ 1758889 h 1758889"/>
              <a:gd name="connsiteX3" fmla="*/ 0 w 9037769"/>
              <a:gd name="connsiteY3" fmla="*/ 1757425 h 1758889"/>
              <a:gd name="connsiteX4" fmla="*/ 17758 w 9037769"/>
              <a:gd name="connsiteY4" fmla="*/ 0 h 17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7769" h="1758889">
                <a:moveTo>
                  <a:pt x="17758" y="0"/>
                </a:moveTo>
                <a:lnTo>
                  <a:pt x="9037769" y="1751652"/>
                </a:lnTo>
                <a:lnTo>
                  <a:pt x="8974352" y="1758889"/>
                </a:lnTo>
                <a:lnTo>
                  <a:pt x="0" y="1757425"/>
                </a:lnTo>
                <a:lnTo>
                  <a:pt x="17758" y="0"/>
                </a:lnTo>
                <a:close/>
              </a:path>
            </a:pathLst>
          </a:custGeom>
          <a:solidFill>
            <a:srgbClr val="003A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it-IT" dirty="0"/>
          </a:p>
        </p:txBody>
      </p:sp>
      <p:sp>
        <p:nvSpPr>
          <p:cNvPr id="4" name="Rettangolo 3">
            <a:extLst>
              <a:ext uri="{FF2B5EF4-FFF2-40B4-BE49-F238E27FC236}">
                <a16:creationId xmlns:a16="http://schemas.microsoft.com/office/drawing/2014/main" id="{2BEB3CB6-42D5-431F-8867-23B536E8B393}"/>
              </a:ext>
            </a:extLst>
          </p:cNvPr>
          <p:cNvSpPr/>
          <p:nvPr/>
        </p:nvSpPr>
        <p:spPr>
          <a:xfrm>
            <a:off x="11617712" y="6351579"/>
            <a:ext cx="269488" cy="506421"/>
          </a:xfrm>
          <a:prstGeom prst="rect">
            <a:avLst/>
          </a:prstGeom>
        </p:spPr>
        <p:txBody>
          <a:bodyPr wrap="square">
            <a:spAutoFit/>
          </a:bodyPr>
          <a:lstStyle/>
          <a:p>
            <a:pPr algn="just">
              <a:lnSpc>
                <a:spcPct val="170000"/>
              </a:lnSpc>
            </a:pPr>
            <a:r>
              <a:rPr lang="it-IT" b="1" dirty="0">
                <a:solidFill>
                  <a:schemeClr val="bg1"/>
                </a:solidFill>
              </a:rPr>
              <a:t>9</a:t>
            </a:r>
          </a:p>
        </p:txBody>
      </p:sp>
      <p:cxnSp>
        <p:nvCxnSpPr>
          <p:cNvPr id="7" name="Straight Connector 31">
            <a:extLst>
              <a:ext uri="{FF2B5EF4-FFF2-40B4-BE49-F238E27FC236}">
                <a16:creationId xmlns:a16="http://schemas.microsoft.com/office/drawing/2014/main" id="{6A113305-A1B8-40C0-8015-27B93ED39F4D}"/>
              </a:ext>
            </a:extLst>
          </p:cNvPr>
          <p:cNvCxnSpPr>
            <a:cxnSpLocks/>
          </p:cNvCxnSpPr>
          <p:nvPr/>
        </p:nvCxnSpPr>
        <p:spPr>
          <a:xfrm>
            <a:off x="225140" y="619125"/>
            <a:ext cx="11662060" cy="0"/>
          </a:xfrm>
          <a:prstGeom prst="line">
            <a:avLst/>
          </a:prstGeom>
          <a:ln w="12700">
            <a:solidFill>
              <a:srgbClr val="003A7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16">
            <a:extLst>
              <a:ext uri="{FF2B5EF4-FFF2-40B4-BE49-F238E27FC236}">
                <a16:creationId xmlns:a16="http://schemas.microsoft.com/office/drawing/2014/main" id="{08CCD992-F710-4896-9ADB-5AADFF4ECA40}"/>
              </a:ext>
            </a:extLst>
          </p:cNvPr>
          <p:cNvSpPr/>
          <p:nvPr/>
        </p:nvSpPr>
        <p:spPr bwMode="auto">
          <a:xfrm>
            <a:off x="234485" y="745224"/>
            <a:ext cx="11652715" cy="5417983"/>
          </a:xfrm>
          <a:prstGeom prst="rect">
            <a:avLst/>
          </a:prstGeom>
          <a:noFill/>
          <a:ln w="12700" cap="flat" cmpd="sng" algn="ctr">
            <a:solidFill>
              <a:srgbClr val="003A7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80000"/>
              </a:lnSpc>
              <a:spcBef>
                <a:spcPts val="0"/>
              </a:spcBef>
              <a:spcAft>
                <a:spcPts val="0"/>
              </a:spcAft>
              <a:buClrTx/>
              <a:buSzTx/>
              <a:buFontTx/>
              <a:buNone/>
              <a:tabLst/>
              <a:defRPr/>
            </a:pPr>
            <a:endParaRPr kumimoji="0" lang="en-US" sz="2800" b="1" i="0" u="none" strike="noStrike" kern="0" cap="none" spc="0" normalizeH="0" baseline="0" dirty="0">
              <a:ln>
                <a:noFill/>
              </a:ln>
              <a:solidFill>
                <a:srgbClr val="000000"/>
              </a:solidFill>
              <a:effectLst/>
              <a:uLnTx/>
              <a:uFillTx/>
              <a:latin typeface="Century Gothic" panose="020B0502020202020204" pitchFamily="34" charset="0"/>
            </a:endParaRPr>
          </a:p>
        </p:txBody>
      </p:sp>
      <p:sp>
        <p:nvSpPr>
          <p:cNvPr id="13" name="Subtitle 2">
            <a:extLst>
              <a:ext uri="{FF2B5EF4-FFF2-40B4-BE49-F238E27FC236}">
                <a16:creationId xmlns:a16="http://schemas.microsoft.com/office/drawing/2014/main" id="{0B8CB754-C2EF-4619-A382-80126BCA587C}"/>
              </a:ext>
            </a:extLst>
          </p:cNvPr>
          <p:cNvSpPr txBox="1">
            <a:spLocks/>
          </p:cNvSpPr>
          <p:nvPr/>
        </p:nvSpPr>
        <p:spPr>
          <a:xfrm>
            <a:off x="304800" y="1227737"/>
            <a:ext cx="3519413" cy="48850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200" dirty="0">
                <a:latin typeface="Century Gothic" panose="020B0502020202020204" pitchFamily="34" charset="0"/>
              </a:rPr>
              <a:t>I modelli alternativi utilizzati per la risoluzione del problema di clustering in analisi sono stati:</a:t>
            </a:r>
          </a:p>
          <a:p>
            <a:pPr algn="just"/>
            <a:r>
              <a:rPr lang="it-IT" sz="1200" dirty="0" err="1">
                <a:latin typeface="Century Gothic" panose="020B0502020202020204" pitchFamily="34" charset="0"/>
              </a:rPr>
              <a:t>Decision</a:t>
            </a:r>
            <a:r>
              <a:rPr lang="it-IT" sz="1200" dirty="0">
                <a:latin typeface="Century Gothic" panose="020B0502020202020204" pitchFamily="34" charset="0"/>
              </a:rPr>
              <a:t> </a:t>
            </a:r>
            <a:r>
              <a:rPr lang="it-IT" sz="1200" dirty="0" err="1">
                <a:latin typeface="Century Gothic" panose="020B0502020202020204" pitchFamily="34" charset="0"/>
              </a:rPr>
              <a:t>Tree</a:t>
            </a:r>
            <a:r>
              <a:rPr lang="it-IT" sz="1200" dirty="0">
                <a:latin typeface="Century Gothic" panose="020B0502020202020204" pitchFamily="34" charset="0"/>
              </a:rPr>
              <a:t> </a:t>
            </a:r>
            <a:r>
              <a:rPr lang="it-IT" sz="1200" dirty="0" err="1">
                <a:latin typeface="Century Gothic" panose="020B0502020202020204" pitchFamily="34" charset="0"/>
              </a:rPr>
              <a:t>Classifier</a:t>
            </a:r>
            <a:r>
              <a:rPr lang="it-IT" sz="1200" dirty="0">
                <a:latin typeface="Century Gothic" panose="020B0502020202020204" pitchFamily="34" charset="0"/>
              </a:rPr>
              <a:t>: albero singolo con </a:t>
            </a:r>
            <a:r>
              <a:rPr lang="it-IT" sz="1200" dirty="0" err="1">
                <a:latin typeface="Century Gothic" panose="020B0502020202020204" pitchFamily="34" charset="0"/>
              </a:rPr>
              <a:t>max_depth</a:t>
            </a:r>
            <a:r>
              <a:rPr lang="it-IT" sz="1200" dirty="0">
                <a:latin typeface="Century Gothic" panose="020B0502020202020204" pitchFamily="34" charset="0"/>
              </a:rPr>
              <a:t> = range(20,30)</a:t>
            </a:r>
          </a:p>
          <a:p>
            <a:pPr algn="just"/>
            <a:r>
              <a:rPr lang="it-IT" sz="1200" dirty="0">
                <a:latin typeface="Century Gothic" panose="020B0502020202020204" pitchFamily="34" charset="0"/>
              </a:rPr>
              <a:t>Random </a:t>
            </a:r>
            <a:r>
              <a:rPr lang="it-IT" sz="1200" dirty="0" err="1">
                <a:latin typeface="Century Gothic" panose="020B0502020202020204" pitchFamily="34" charset="0"/>
              </a:rPr>
              <a:t>Forest</a:t>
            </a:r>
            <a:r>
              <a:rPr lang="it-IT" sz="1200" dirty="0">
                <a:latin typeface="Century Gothic" panose="020B0502020202020204" pitchFamily="34" charset="0"/>
              </a:rPr>
              <a:t> </a:t>
            </a:r>
            <a:r>
              <a:rPr lang="it-IT" sz="1200" dirty="0" err="1">
                <a:latin typeface="Century Gothic" panose="020B0502020202020204" pitchFamily="34" charset="0"/>
              </a:rPr>
              <a:t>Classifier</a:t>
            </a:r>
            <a:r>
              <a:rPr lang="it-IT" sz="1200" dirty="0">
                <a:latin typeface="Century Gothic" panose="020B0502020202020204" pitchFamily="34" charset="0"/>
              </a:rPr>
              <a:t>: un «</a:t>
            </a:r>
            <a:r>
              <a:rPr lang="it-IT" sz="1200" dirty="0" err="1">
                <a:latin typeface="Century Gothic" panose="020B0502020202020204" pitchFamily="34" charset="0"/>
              </a:rPr>
              <a:t>ensamble</a:t>
            </a:r>
            <a:r>
              <a:rPr lang="it-IT" sz="1200" dirty="0">
                <a:latin typeface="Century Gothic" panose="020B0502020202020204" pitchFamily="34" charset="0"/>
              </a:rPr>
              <a:t>» di foreste (con </a:t>
            </a:r>
            <a:r>
              <a:rPr lang="it-IT" sz="1200" dirty="0" err="1">
                <a:latin typeface="Century Gothic" panose="020B0502020202020204" pitchFamily="34" charset="0"/>
              </a:rPr>
              <a:t>Boostratp</a:t>
            </a:r>
            <a:r>
              <a:rPr lang="it-IT" sz="1200" dirty="0">
                <a:latin typeface="Century Gothic" panose="020B0502020202020204" pitchFamily="34" charset="0"/>
              </a:rPr>
              <a:t>) con parametri: </a:t>
            </a:r>
            <a:br>
              <a:rPr lang="it-IT" sz="1200" dirty="0">
                <a:latin typeface="Century Gothic" panose="020B0502020202020204" pitchFamily="34" charset="0"/>
              </a:rPr>
            </a:br>
            <a:r>
              <a:rPr lang="it-IT" sz="1200" dirty="0" err="1">
                <a:latin typeface="Century Gothic" panose="020B0502020202020204" pitchFamily="34" charset="0"/>
              </a:rPr>
              <a:t>estimators</a:t>
            </a:r>
            <a:r>
              <a:rPr lang="it-IT" sz="1200" dirty="0">
                <a:latin typeface="Century Gothic" panose="020B0502020202020204" pitchFamily="34" charset="0"/>
              </a:rPr>
              <a:t> = range(70,110) </a:t>
            </a:r>
            <a:br>
              <a:rPr lang="it-IT" sz="1200" dirty="0">
                <a:latin typeface="Century Gothic" panose="020B0502020202020204" pitchFamily="34" charset="0"/>
              </a:rPr>
            </a:br>
            <a:r>
              <a:rPr lang="it-IT" sz="1200" dirty="0" err="1">
                <a:latin typeface="Century Gothic" panose="020B0502020202020204" pitchFamily="34" charset="0"/>
              </a:rPr>
              <a:t>max_features</a:t>
            </a:r>
            <a:r>
              <a:rPr lang="it-IT" sz="1200" dirty="0">
                <a:latin typeface="Century Gothic" panose="020B0502020202020204" pitchFamily="34" charset="0"/>
              </a:rPr>
              <a:t> = range(10,30)</a:t>
            </a:r>
          </a:p>
          <a:p>
            <a:pPr marL="0" indent="0" algn="just">
              <a:buNone/>
            </a:pPr>
            <a:endParaRPr lang="it-IT" sz="1200" dirty="0">
              <a:latin typeface="Century Gothic" panose="020B0502020202020204" pitchFamily="34" charset="0"/>
            </a:endParaRPr>
          </a:p>
          <a:p>
            <a:pPr marL="0" indent="0" algn="just">
              <a:buNone/>
            </a:pPr>
            <a:r>
              <a:rPr lang="it-IT" sz="1200" dirty="0">
                <a:latin typeface="Century Gothic" panose="020B0502020202020204" pitchFamily="34" charset="0"/>
              </a:rPr>
              <a:t>Differenze: </a:t>
            </a:r>
          </a:p>
          <a:p>
            <a:pPr algn="just"/>
            <a:r>
              <a:rPr lang="it-IT" sz="1200" dirty="0" err="1">
                <a:latin typeface="Century Gothic" panose="020B0502020202020204" pitchFamily="34" charset="0"/>
              </a:rPr>
              <a:t>Decision</a:t>
            </a:r>
            <a:r>
              <a:rPr lang="it-IT" sz="1200" dirty="0">
                <a:latin typeface="Century Gothic" panose="020B0502020202020204" pitchFamily="34" charset="0"/>
              </a:rPr>
              <a:t> </a:t>
            </a:r>
            <a:r>
              <a:rPr lang="it-IT" sz="1200" dirty="0" err="1">
                <a:latin typeface="Century Gothic" panose="020B0502020202020204" pitchFamily="34" charset="0"/>
              </a:rPr>
              <a:t>Trees</a:t>
            </a:r>
            <a:r>
              <a:rPr lang="it-IT" sz="1200" dirty="0">
                <a:latin typeface="Century Gothic" panose="020B0502020202020204" pitchFamily="34" charset="0"/>
              </a:rPr>
              <a:t> sono utilizzabili sia per dati numerici che categorici, sono facili da interpretare e molto veloci.</a:t>
            </a:r>
          </a:p>
          <a:p>
            <a:pPr algn="just"/>
            <a:r>
              <a:rPr lang="it-IT" sz="1200" dirty="0">
                <a:latin typeface="Century Gothic" panose="020B0502020202020204" pitchFamily="34" charset="0"/>
              </a:rPr>
              <a:t>Sono però facilmente soggetti a «</a:t>
            </a:r>
            <a:r>
              <a:rPr lang="it-IT" sz="1200" dirty="0" err="1">
                <a:latin typeface="Century Gothic" panose="020B0502020202020204" pitchFamily="34" charset="0"/>
              </a:rPr>
              <a:t>overfitting</a:t>
            </a:r>
            <a:r>
              <a:rPr lang="it-IT" sz="1200" dirty="0">
                <a:latin typeface="Century Gothic" panose="020B0502020202020204" pitchFamily="34" charset="0"/>
              </a:rPr>
              <a:t>».</a:t>
            </a:r>
          </a:p>
          <a:p>
            <a:pPr algn="just"/>
            <a:r>
              <a:rPr lang="it-IT" sz="1200" dirty="0">
                <a:latin typeface="Century Gothic" panose="020B0502020202020204" pitchFamily="34" charset="0"/>
              </a:rPr>
              <a:t>Random </a:t>
            </a:r>
            <a:r>
              <a:rPr lang="it-IT" sz="1200" dirty="0" err="1">
                <a:latin typeface="Century Gothic" panose="020B0502020202020204" pitchFamily="34" charset="0"/>
              </a:rPr>
              <a:t>Forest</a:t>
            </a:r>
            <a:r>
              <a:rPr lang="it-IT" sz="1200" dirty="0">
                <a:latin typeface="Century Gothic" panose="020B0502020202020204" pitchFamily="34" charset="0"/>
              </a:rPr>
              <a:t> può essere allenata su un campione relativamente piccolo e restituire comunque buoni risultati.</a:t>
            </a:r>
          </a:p>
          <a:p>
            <a:pPr algn="just"/>
            <a:r>
              <a:rPr lang="it-IT" sz="1200" dirty="0">
                <a:latin typeface="Century Gothic" panose="020B0502020202020204" pitchFamily="34" charset="0"/>
              </a:rPr>
              <a:t>Richiede molta più potenza computazionale, soprattutto all’aumentare degli alberi nella foresta.</a:t>
            </a:r>
          </a:p>
          <a:p>
            <a:endParaRPr lang="it-IT" sz="1200" dirty="0">
              <a:latin typeface="Century Gothic" panose="020B0502020202020204" pitchFamily="34" charset="0"/>
            </a:endParaRPr>
          </a:p>
        </p:txBody>
      </p:sp>
      <p:sp>
        <p:nvSpPr>
          <p:cNvPr id="16" name="Title 1">
            <a:extLst>
              <a:ext uri="{FF2B5EF4-FFF2-40B4-BE49-F238E27FC236}">
                <a16:creationId xmlns:a16="http://schemas.microsoft.com/office/drawing/2014/main" id="{4EAA20A4-BBD0-4940-A4FD-5B3630CC771D}"/>
              </a:ext>
            </a:extLst>
          </p:cNvPr>
          <p:cNvSpPr txBox="1">
            <a:spLocks/>
          </p:cNvSpPr>
          <p:nvPr/>
        </p:nvSpPr>
        <p:spPr>
          <a:xfrm>
            <a:off x="225139" y="219997"/>
            <a:ext cx="8180629" cy="3712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000" b="1" dirty="0">
                <a:latin typeface="Century Gothic" panose="020B0502020202020204" pitchFamily="34" charset="0"/>
              </a:rPr>
              <a:t>Framework Metodologico</a:t>
            </a:r>
            <a:r>
              <a:rPr lang="it-IT" sz="2000" dirty="0">
                <a:latin typeface="Century Gothic" panose="020B0502020202020204" pitchFamily="34" charset="0"/>
              </a:rPr>
              <a:t>: Modelli implementati</a:t>
            </a:r>
            <a:endParaRPr lang="it-IT" sz="2000" b="1" dirty="0">
              <a:latin typeface="Century Gothic" panose="020B0502020202020204" pitchFamily="34" charset="0"/>
            </a:endParaRPr>
          </a:p>
        </p:txBody>
      </p:sp>
      <p:sp>
        <p:nvSpPr>
          <p:cNvPr id="10" name="Rectangle 17">
            <a:extLst>
              <a:ext uri="{FF2B5EF4-FFF2-40B4-BE49-F238E27FC236}">
                <a16:creationId xmlns:a16="http://schemas.microsoft.com/office/drawing/2014/main" id="{8A2F4D72-F4BC-45FE-814A-692310A9F7DA}"/>
              </a:ext>
            </a:extLst>
          </p:cNvPr>
          <p:cNvSpPr>
            <a:spLocks noChangeAspect="1"/>
          </p:cNvSpPr>
          <p:nvPr/>
        </p:nvSpPr>
        <p:spPr bwMode="auto">
          <a:xfrm rot="5400000">
            <a:off x="1404242" y="-242584"/>
            <a:ext cx="288000" cy="2106424"/>
          </a:xfrm>
          <a:prstGeom prst="rect">
            <a:avLst/>
          </a:prstGeom>
          <a:solidFill>
            <a:srgbClr val="003A79"/>
          </a:solidFill>
          <a:ln w="28575">
            <a:noFill/>
          </a:ln>
          <a:effectLst/>
        </p:spPr>
        <p:txBody>
          <a:bodyPr vert="vert270" wrap="square" lIns="36000" tIns="36000" rIns="36000" bIns="36000" rtlCol="0" anchor="ctr">
            <a:noAutofit/>
          </a:bodyPr>
          <a:lstStyle/>
          <a:p>
            <a:pPr algn="ctr"/>
            <a:r>
              <a:rPr lang="en-US" sz="1050" b="1" dirty="0">
                <a:solidFill>
                  <a:schemeClr val="bg1"/>
                </a:solidFill>
                <a:latin typeface="Century Gothic" panose="020B0502020202020204" pitchFamily="34" charset="0"/>
                <a:cs typeface="Arial" panose="020B0604020202020204" pitchFamily="34" charset="0"/>
              </a:rPr>
              <a:t>Decision Tree e Random Forest</a:t>
            </a:r>
          </a:p>
        </p:txBody>
      </p:sp>
      <p:pic>
        <p:nvPicPr>
          <p:cNvPr id="1026" name="Picture 2" descr="https://paolaelefante.com/wp-content/uploads/2016/03/vrf_teaser-750x410.png?189db0&amp;189db0">
            <a:extLst>
              <a:ext uri="{FF2B5EF4-FFF2-40B4-BE49-F238E27FC236}">
                <a16:creationId xmlns:a16="http://schemas.microsoft.com/office/drawing/2014/main" id="{0DAC10EB-DB88-4E07-A971-615D33497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65" y="1476375"/>
            <a:ext cx="714375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6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905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PGothic</vt:lpstr>
      <vt:lpstr>Apex New Medium</vt:lpstr>
      <vt:lpstr>Arial</vt:lpstr>
      <vt:lpstr>Calibri</vt:lpstr>
      <vt:lpstr>Calibri Light</vt:lpstr>
      <vt:lpstr>Century Gothic</vt:lpstr>
      <vt:lpstr>Wingdings</vt:lpstr>
      <vt:lpstr>Office Theme</vt:lpstr>
      <vt:lpstr>Practical Machine Learning in Python</vt:lpstr>
      <vt:lpstr>Sommario</vt:lpstr>
      <vt:lpstr>Framework Metodologico: Individuazione del modello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outlier detector</dc:title>
  <dc:creator>MERLINO UMBERTO</dc:creator>
  <cp:lastModifiedBy>Martinelli Andrea</cp:lastModifiedBy>
  <cp:revision>78</cp:revision>
  <dcterms:created xsi:type="dcterms:W3CDTF">2020-02-12T11:05:56Z</dcterms:created>
  <dcterms:modified xsi:type="dcterms:W3CDTF">2020-02-17T11:37:19Z</dcterms:modified>
</cp:coreProperties>
</file>