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61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12/1/2011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igura a mano liber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‹N›</a:t>
            </a:fld>
            <a:endParaRPr kumimoji="0" lang="en-US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637BB6B-EE1B-48FB-8575-0D55C373DE88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igura a mano liber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igura a mano liber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637BB6B-EE1B-48FB-8575-0D55C373DE88}" type="datetimeFigureOut">
              <a:rPr lang="en-US" smtClean="0"/>
              <a:pPr/>
              <a:t>12/1/2011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‹N›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2910" y="3429000"/>
            <a:ext cx="7817522" cy="2301240"/>
          </a:xfrm>
        </p:spPr>
        <p:txBody>
          <a:bodyPr/>
          <a:lstStyle/>
          <a:p>
            <a:pPr algn="ctr"/>
            <a:r>
              <a:rPr lang="it-IT" dirty="0" smtClean="0"/>
              <a:t>Vacuum-cleaner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43406" cy="1752600"/>
          </a:xfrm>
        </p:spPr>
        <p:txBody>
          <a:bodyPr/>
          <a:lstStyle/>
          <a:p>
            <a:pPr algn="ctr"/>
            <a:r>
              <a:rPr lang="it-IT" dirty="0" smtClean="0">
                <a:latin typeface="Tahoma" pitchFamily="34" charset="0"/>
              </a:rPr>
              <a:t>Andrea Martire – Salvatore Loria</a:t>
            </a:r>
            <a:endParaRPr lang="it-IT" dirty="0">
              <a:latin typeface="Tahoma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0" y="357166"/>
            <a:ext cx="642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latin typeface="Tahoma" pitchFamily="34" charset="0"/>
                <a:cs typeface="Arial" pitchFamily="34" charset="0"/>
              </a:rPr>
              <a:t>Sistemi intelligenti A.A. 2011/2012</a:t>
            </a:r>
            <a:endParaRPr lang="it-IT" sz="2400" b="1" dirty="0">
              <a:latin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Visibilità ‘MY_CELL’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it-IT" dirty="0" smtClean="0"/>
              <a:t>Policy agente:</a:t>
            </a:r>
            <a:endParaRPr lang="it-IT" dirty="0" smtClean="0"/>
          </a:p>
          <a:p>
            <a:r>
              <a:rPr lang="it-IT" sz="2400" dirty="0" smtClean="0"/>
              <a:t>Prova ad andare ad EST,</a:t>
            </a:r>
          </a:p>
          <a:p>
            <a:r>
              <a:rPr lang="it-IT" sz="2400" dirty="0" smtClean="0"/>
              <a:t>Se non è possibile, prova SUD,</a:t>
            </a:r>
          </a:p>
          <a:p>
            <a:r>
              <a:rPr lang="it-IT" sz="2400" dirty="0" smtClean="0"/>
              <a:t>Se non è possibile, prova OVEST,</a:t>
            </a:r>
          </a:p>
          <a:p>
            <a:r>
              <a:rPr lang="it-IT" sz="2400" dirty="0" smtClean="0"/>
              <a:t>Se non è possibile, prova NORD,</a:t>
            </a:r>
          </a:p>
          <a:p>
            <a:r>
              <a:rPr lang="it-IT" sz="2400" dirty="0" smtClean="0"/>
              <a:t>Se non è possibile, torna indietro</a:t>
            </a:r>
            <a:endParaRPr lang="it-IT" sz="2800" dirty="0"/>
          </a:p>
        </p:txBody>
      </p:sp>
      <p:pic>
        <p:nvPicPr>
          <p:cNvPr id="4" name="Picture 2" descr="C:\Users\sal\Desktop\Cattura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935843"/>
            <a:ext cx="2378221" cy="236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52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Visibilità ‘MY_CELL’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/>
          <a:lstStyle/>
          <a:p>
            <a:r>
              <a:rPr lang="it-IT" dirty="0" smtClean="0"/>
              <a:t>Quando l’agente si troverà in un vicolo cieco tornerà indietro.</a:t>
            </a:r>
          </a:p>
          <a:p>
            <a:r>
              <a:rPr lang="it-IT" dirty="0" smtClean="0"/>
              <a:t>In questo modo visiterà sicuramente tutte le celle raggiungibili e quindi pulirà tutto il possibile.</a:t>
            </a:r>
          </a:p>
          <a:p>
            <a:r>
              <a:rPr lang="it-IT" dirty="0" smtClean="0"/>
              <a:t>Una volta accertato di aver pulito tutto il possibile, calcolerà e seguirà un percorso minimo fino alla base.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681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Visibilità ‘MY_NEIGHBOURS’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1" y="1600200"/>
            <a:ext cx="5266928" cy="4525963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Scegliere la cella su cui spostarsi in base alla conoscenza fin ora acquisita.</a:t>
            </a:r>
          </a:p>
          <a:p>
            <a:r>
              <a:rPr lang="it-IT" dirty="0" smtClean="0"/>
              <a:t>Ad ogni cella vicina viene assegnato un punteggio, tanto più alto quanto più è ‘conveniente’ e/o ‘promettente’ spostarsi in questa cella.</a:t>
            </a:r>
          </a:p>
        </p:txBody>
      </p:sp>
      <p:pic>
        <p:nvPicPr>
          <p:cNvPr id="3074" name="Picture 2" descr="C:\Users\sal\Desktop\Cattu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916832"/>
            <a:ext cx="3240360" cy="321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6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Visibilità ‘MY_NEIGHBOURS’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1600200"/>
            <a:ext cx="8712968" cy="4525963"/>
          </a:xfrm>
        </p:spPr>
        <p:txBody>
          <a:bodyPr>
            <a:normAutofit/>
          </a:bodyPr>
          <a:lstStyle/>
          <a:p>
            <a:pPr marL="36576" indent="0">
              <a:buNone/>
              <a:tabLst>
                <a:tab pos="811213" algn="l"/>
              </a:tabLst>
            </a:pP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score[i</a:t>
            </a:r>
            <a:r>
              <a:rPr lang="it-IT" sz="1800" b="1" dirty="0">
                <a:latin typeface="Courier New" pitchFamily="49" charset="0"/>
                <a:cs typeface="Courier New" pitchFamily="49" charset="0"/>
              </a:rPr>
              <a:t>][j] = </a:t>
            </a:r>
            <a:endParaRPr lang="it-IT" sz="1800" b="1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  <a:tabLst>
                <a:tab pos="811213" algn="l"/>
              </a:tabLst>
            </a:pP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9 </a:t>
            </a:r>
            <a:r>
              <a:rPr lang="it-IT" sz="1800" b="1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it-IT" sz="1800" b="1" dirty="0" err="1" smtClean="0">
                <a:latin typeface="Courier New" pitchFamily="49" charset="0"/>
                <a:cs typeface="Courier New" pitchFamily="49" charset="0"/>
              </a:rPr>
              <a:t>knownNotDirty</a:t>
            </a: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sz="1800" b="1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it-IT" sz="1800" b="1" dirty="0">
                <a:latin typeface="Courier New" pitchFamily="49" charset="0"/>
                <a:cs typeface="Courier New" pitchFamily="49" charset="0"/>
              </a:rPr>
              <a:t>) - </a:t>
            </a:r>
            <a:r>
              <a:rPr lang="it-IT" sz="1800" b="1" dirty="0" err="1">
                <a:latin typeface="Courier New" pitchFamily="49" charset="0"/>
                <a:cs typeface="Courier New" pitchFamily="49" charset="0"/>
              </a:rPr>
              <a:t>isBorder</a:t>
            </a:r>
            <a:r>
              <a:rPr lang="it-IT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sz="1800" b="1" dirty="0" err="1">
                <a:latin typeface="Courier New" pitchFamily="49" charset="0"/>
                <a:cs typeface="Courier New" pitchFamily="49" charset="0"/>
              </a:rPr>
              <a:t>i,j</a:t>
            </a:r>
            <a:r>
              <a:rPr lang="it-IT" sz="1800" b="1" dirty="0">
                <a:latin typeface="Courier New" pitchFamily="49" charset="0"/>
                <a:cs typeface="Courier New" pitchFamily="49" charset="0"/>
              </a:rPr>
              <a:t>) - </a:t>
            </a:r>
            <a:r>
              <a:rPr lang="it-IT" sz="1800" b="1" dirty="0" err="1" smtClean="0">
                <a:latin typeface="Courier New" pitchFamily="49" charset="0"/>
                <a:cs typeface="Courier New" pitchFamily="49" charset="0"/>
              </a:rPr>
              <a:t>isCorner</a:t>
            </a: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sz="1800" b="1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) - </a:t>
            </a:r>
            <a:r>
              <a:rPr lang="it-IT" sz="1800" b="1" dirty="0" err="1" smtClean="0">
                <a:latin typeface="Courier New" pitchFamily="49" charset="0"/>
                <a:cs typeface="Courier New" pitchFamily="49" charset="0"/>
              </a:rPr>
              <a:t>isOstacle</a:t>
            </a: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sz="1800" b="1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) - </a:t>
            </a:r>
            <a:r>
              <a:rPr lang="it-IT" sz="1800" b="1" dirty="0" err="1" smtClean="0">
                <a:latin typeface="Courier New" pitchFamily="49" charset="0"/>
                <a:cs typeface="Courier New" pitchFamily="49" charset="0"/>
              </a:rPr>
              <a:t>isVisited</a:t>
            </a: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sz="1800" b="1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it-IT" sz="1800" b="1" dirty="0">
                <a:latin typeface="Courier New" pitchFamily="49" charset="0"/>
                <a:cs typeface="Courier New" pitchFamily="49" charset="0"/>
              </a:rPr>
              <a:t>) + </a:t>
            </a:r>
            <a:r>
              <a:rPr lang="it-IT" sz="1800" b="1" dirty="0" err="1">
                <a:latin typeface="Courier New" pitchFamily="49" charset="0"/>
                <a:cs typeface="Courier New" pitchFamily="49" charset="0"/>
              </a:rPr>
              <a:t>knownDirty</a:t>
            </a:r>
            <a:r>
              <a:rPr lang="it-IT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sz="1800" b="1" dirty="0" err="1">
                <a:latin typeface="Courier New" pitchFamily="49" charset="0"/>
                <a:cs typeface="Courier New" pitchFamily="49" charset="0"/>
              </a:rPr>
              <a:t>i,j</a:t>
            </a:r>
            <a:r>
              <a:rPr lang="it-IT" sz="1800" b="1" dirty="0">
                <a:latin typeface="Courier New" pitchFamily="49" charset="0"/>
                <a:cs typeface="Courier New" pitchFamily="49" charset="0"/>
              </a:rPr>
              <a:t>) + </a:t>
            </a:r>
            <a:r>
              <a:rPr lang="it-IT" sz="1800" b="1" dirty="0" err="1">
                <a:latin typeface="Courier New" pitchFamily="49" charset="0"/>
                <a:cs typeface="Courier New" pitchFamily="49" charset="0"/>
              </a:rPr>
              <a:t>isDirty</a:t>
            </a:r>
            <a:r>
              <a:rPr lang="it-IT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sz="1800" b="1" dirty="0" err="1">
                <a:latin typeface="Courier New" pitchFamily="49" charset="0"/>
                <a:cs typeface="Courier New" pitchFamily="49" charset="0"/>
              </a:rPr>
              <a:t>i,j</a:t>
            </a:r>
            <a:r>
              <a:rPr lang="it-IT" sz="1800" b="1" dirty="0">
                <a:latin typeface="Courier New" pitchFamily="49" charset="0"/>
                <a:cs typeface="Courier New" pitchFamily="49" charset="0"/>
              </a:rPr>
              <a:t>) </a:t>
            </a:r>
            <a:endParaRPr lang="it-IT" sz="1800" b="1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  <a:tabLst>
                <a:tab pos="811213" algn="l"/>
              </a:tabLst>
            </a:pPr>
            <a:endParaRPr lang="it-IT" sz="1800" dirty="0">
              <a:latin typeface="Courier New" pitchFamily="49" charset="0"/>
              <a:cs typeface="Courier New" pitchFamily="49" charset="0"/>
            </a:endParaRPr>
          </a:p>
          <a:p>
            <a:pPr marL="342900" indent="-285750">
              <a:tabLst>
                <a:tab pos="811213" algn="l"/>
              </a:tabLst>
            </a:pPr>
            <a:r>
              <a:rPr lang="it-IT" sz="1800" b="1" dirty="0" err="1" smtClean="0">
                <a:latin typeface="Courier New" pitchFamily="49" charset="0"/>
                <a:cs typeface="Courier New" pitchFamily="49" charset="0"/>
              </a:rPr>
              <a:t>knownNotDirty</a:t>
            </a: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sz="1800" b="1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it-IT" sz="1800" dirty="0" smtClean="0">
                <a:latin typeface="Courier New" pitchFamily="49" charset="0"/>
                <a:cs typeface="Courier New" pitchFamily="49" charset="0"/>
              </a:rPr>
              <a:t> = numero di celle sicuramente non sporche nel vicinato della cella </a:t>
            </a:r>
            <a:r>
              <a:rPr lang="it-IT" sz="1800" dirty="0" err="1" smtClean="0">
                <a:latin typeface="Courier New" pitchFamily="49" charset="0"/>
                <a:cs typeface="Courier New" pitchFamily="49" charset="0"/>
              </a:rPr>
              <a:t>i,j</a:t>
            </a:r>
            <a:endParaRPr lang="it-IT" sz="18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285750">
              <a:tabLst>
                <a:tab pos="811213" algn="l"/>
              </a:tabLst>
            </a:pPr>
            <a:r>
              <a:rPr lang="it-IT" sz="1800" b="1" dirty="0" err="1" smtClean="0">
                <a:latin typeface="Courier New" pitchFamily="49" charset="0"/>
                <a:cs typeface="Courier New" pitchFamily="49" charset="0"/>
              </a:rPr>
              <a:t>isBorder</a:t>
            </a: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sz="1800" b="1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it-IT" sz="1800" dirty="0" smtClean="0">
                <a:latin typeface="Courier New" pitchFamily="49" charset="0"/>
                <a:cs typeface="Courier New" pitchFamily="49" charset="0"/>
              </a:rPr>
              <a:t> = 3 se la cella </a:t>
            </a:r>
            <a:r>
              <a:rPr lang="it-IT" sz="18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it-IT" sz="1800" dirty="0" smtClean="0">
                <a:latin typeface="Courier New" pitchFamily="49" charset="0"/>
                <a:cs typeface="Courier New" pitchFamily="49" charset="0"/>
              </a:rPr>
              <a:t> si trova sul bordo</a:t>
            </a:r>
          </a:p>
          <a:p>
            <a:pPr marL="342900" indent="-285750">
              <a:tabLst>
                <a:tab pos="811213" algn="l"/>
              </a:tabLst>
            </a:pPr>
            <a:r>
              <a:rPr lang="it-IT" sz="1800" b="1" dirty="0" err="1" smtClean="0">
                <a:latin typeface="Courier New" pitchFamily="49" charset="0"/>
                <a:cs typeface="Courier New" pitchFamily="49" charset="0"/>
              </a:rPr>
              <a:t>isCorner</a:t>
            </a: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sz="1800" b="1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it-IT" sz="1800" dirty="0" smtClean="0">
                <a:latin typeface="Courier New" pitchFamily="49" charset="0"/>
                <a:cs typeface="Courier New" pitchFamily="49" charset="0"/>
              </a:rPr>
              <a:t>= 2 se la cella </a:t>
            </a:r>
            <a:r>
              <a:rPr lang="it-IT" sz="18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it-IT" sz="1800" dirty="0" smtClean="0">
                <a:latin typeface="Courier New" pitchFamily="49" charset="0"/>
                <a:cs typeface="Courier New" pitchFamily="49" charset="0"/>
              </a:rPr>
              <a:t> si trova in un angolo</a:t>
            </a:r>
          </a:p>
          <a:p>
            <a:pPr marL="342900" indent="-285750">
              <a:tabLst>
                <a:tab pos="811213" algn="l"/>
              </a:tabLst>
            </a:pPr>
            <a:r>
              <a:rPr lang="it-IT" sz="1800" b="1" dirty="0" err="1" smtClean="0">
                <a:latin typeface="Courier New" pitchFamily="49" charset="0"/>
                <a:cs typeface="Courier New" pitchFamily="49" charset="0"/>
              </a:rPr>
              <a:t>isObstacle</a:t>
            </a: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sz="1800" b="1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it-IT" sz="1800" dirty="0" smtClean="0">
                <a:latin typeface="Courier New" pitchFamily="49" charset="0"/>
                <a:cs typeface="Courier New" pitchFamily="49" charset="0"/>
              </a:rPr>
              <a:t> = MAX_INT se la cella </a:t>
            </a:r>
            <a:r>
              <a:rPr lang="it-IT" sz="18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it-IT" sz="1800" dirty="0" smtClean="0">
                <a:latin typeface="Courier New" pitchFamily="49" charset="0"/>
                <a:cs typeface="Courier New" pitchFamily="49" charset="0"/>
              </a:rPr>
              <a:t> è un ostacolo</a:t>
            </a:r>
          </a:p>
          <a:p>
            <a:pPr marL="342900" indent="-285750">
              <a:tabLst>
                <a:tab pos="811213" algn="l"/>
              </a:tabLst>
            </a:pPr>
            <a:r>
              <a:rPr lang="it-IT" sz="1800" b="1" dirty="0" err="1" smtClean="0">
                <a:latin typeface="Courier New" pitchFamily="49" charset="0"/>
                <a:cs typeface="Courier New" pitchFamily="49" charset="0"/>
              </a:rPr>
              <a:t>isVisited</a:t>
            </a: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sz="1800" b="1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it-IT" sz="1800" dirty="0" smtClean="0">
                <a:latin typeface="Courier New" pitchFamily="49" charset="0"/>
                <a:cs typeface="Courier New" pitchFamily="49" charset="0"/>
              </a:rPr>
              <a:t>= quante volte la cella </a:t>
            </a:r>
            <a:r>
              <a:rPr lang="it-IT" sz="18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it-IT" sz="1800" dirty="0" smtClean="0">
                <a:latin typeface="Courier New" pitchFamily="49" charset="0"/>
                <a:cs typeface="Courier New" pitchFamily="49" charset="0"/>
              </a:rPr>
              <a:t> è stata visitata</a:t>
            </a:r>
          </a:p>
          <a:p>
            <a:pPr marL="342900" indent="-285750">
              <a:tabLst>
                <a:tab pos="811213" algn="l"/>
              </a:tabLst>
            </a:pPr>
            <a:r>
              <a:rPr lang="it-IT" sz="1800" b="1" dirty="0" err="1" smtClean="0">
                <a:latin typeface="Courier New" pitchFamily="49" charset="0"/>
                <a:cs typeface="Courier New" pitchFamily="49" charset="0"/>
              </a:rPr>
              <a:t>isDirty</a:t>
            </a: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sz="1800" b="1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it-IT" sz="1800" dirty="0" smtClean="0">
                <a:latin typeface="Courier New" pitchFamily="49" charset="0"/>
                <a:cs typeface="Courier New" pitchFamily="49" charset="0"/>
              </a:rPr>
              <a:t> = 5 se la cella </a:t>
            </a:r>
            <a:r>
              <a:rPr lang="it-IT" sz="18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it-IT" sz="1800" dirty="0" smtClean="0">
                <a:latin typeface="Courier New" pitchFamily="49" charset="0"/>
                <a:cs typeface="Courier New" pitchFamily="49" charset="0"/>
              </a:rPr>
              <a:t> è sporca</a:t>
            </a:r>
          </a:p>
          <a:p>
            <a:pPr marL="342900" indent="-285750">
              <a:tabLst>
                <a:tab pos="811213" algn="l"/>
              </a:tabLst>
            </a:pPr>
            <a:r>
              <a:rPr lang="it-IT" sz="1800" b="1" dirty="0" err="1" smtClean="0">
                <a:latin typeface="Courier New" pitchFamily="49" charset="0"/>
                <a:cs typeface="Courier New" pitchFamily="49" charset="0"/>
              </a:rPr>
              <a:t>knownDirty</a:t>
            </a: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sz="1800" b="1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it-IT" sz="1800" dirty="0" smtClean="0">
                <a:latin typeface="Courier New" pitchFamily="49" charset="0"/>
                <a:cs typeface="Courier New" pitchFamily="49" charset="0"/>
              </a:rPr>
              <a:t>= numero delle celle sicuramente sporche nel vicinato della cella </a:t>
            </a:r>
            <a:r>
              <a:rPr lang="it-IT" sz="1800" dirty="0" err="1" smtClean="0">
                <a:latin typeface="Courier New" pitchFamily="49" charset="0"/>
                <a:cs typeface="Courier New" pitchFamily="49" charset="0"/>
              </a:rPr>
              <a:t>i,j</a:t>
            </a:r>
            <a:endParaRPr lang="it-IT" sz="2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2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Visibilità ‘MY_NEIGHBOURS’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L’agente è spinto a visitare zone nuove in cerca di altre celle sporche.</a:t>
            </a:r>
            <a:endParaRPr lang="it-IT" dirty="0"/>
          </a:p>
          <a:p>
            <a:r>
              <a:rPr lang="it-IT" dirty="0" smtClean="0"/>
              <a:t>Arrivato ad un vicolo cieco torna indietro.</a:t>
            </a:r>
            <a:endParaRPr lang="it-IT" dirty="0"/>
          </a:p>
          <a:p>
            <a:r>
              <a:rPr lang="it-IT" dirty="0"/>
              <a:t>Una volta accertato di aver pulito tutto il possibile, </a:t>
            </a:r>
            <a:r>
              <a:rPr lang="it-IT" dirty="0" smtClean="0"/>
              <a:t>calcola </a:t>
            </a:r>
            <a:r>
              <a:rPr lang="it-IT" dirty="0"/>
              <a:t>e </a:t>
            </a:r>
            <a:r>
              <a:rPr lang="it-IT" dirty="0" smtClean="0"/>
              <a:t>segue </a:t>
            </a:r>
            <a:r>
              <a:rPr lang="it-IT" dirty="0"/>
              <a:t>un percorso minimo fino alla base.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933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214546" y="2857496"/>
            <a:ext cx="4543428" cy="100013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it-IT" sz="4800" dirty="0" smtClean="0"/>
              <a:t>Fine</a:t>
            </a:r>
            <a:endParaRPr lang="it-IT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>
                <a:latin typeface="Tahoma" pitchFamily="34" charset="0"/>
              </a:rPr>
              <a:t>JGraphT</a:t>
            </a:r>
            <a:endParaRPr lang="it-IT" dirty="0">
              <a:latin typeface="Tahoma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328733"/>
          </a:xfrm>
        </p:spPr>
        <p:txBody>
          <a:bodyPr>
            <a:normAutofit fontScale="92500" lnSpcReduction="20000"/>
          </a:bodyPr>
          <a:lstStyle/>
          <a:p>
            <a:r>
              <a:rPr lang="it-IT" dirty="0" smtClean="0"/>
              <a:t>Rappresentazione grafi</a:t>
            </a:r>
          </a:p>
          <a:p>
            <a:r>
              <a:rPr lang="it-IT" dirty="0" smtClean="0"/>
              <a:t>Operazioni su grafo</a:t>
            </a:r>
          </a:p>
          <a:p>
            <a:r>
              <a:rPr lang="it-IT" dirty="0" smtClean="0"/>
              <a:t>Funzioni di utilità</a:t>
            </a:r>
            <a:endParaRPr lang="it-IT" dirty="0"/>
          </a:p>
        </p:txBody>
      </p:sp>
      <p:pic>
        <p:nvPicPr>
          <p:cNvPr id="4" name="Immagine 3" descr="grafo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3071810"/>
            <a:ext cx="5397500" cy="3263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Aggiornamento Percezioni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85720" y="1571612"/>
            <a:ext cx="3500462" cy="4525963"/>
          </a:xfrm>
        </p:spPr>
        <p:txBody>
          <a:bodyPr/>
          <a:lstStyle/>
          <a:p>
            <a:r>
              <a:rPr lang="it-IT" sz="2400" dirty="0" smtClean="0"/>
              <a:t>Ad ogni iterazione l’agente aggiorna la propria visione del mondo in un oggetto Floor</a:t>
            </a:r>
          </a:p>
          <a:p>
            <a:r>
              <a:rPr lang="it-IT" sz="2400" dirty="0" smtClean="0"/>
              <a:t>Vengono aggiornate solo le celle la cui percezione è diversa da </a:t>
            </a:r>
            <a:r>
              <a:rPr lang="it-IT" sz="2400" dirty="0" smtClean="0"/>
              <a:t>UNKNOWN</a:t>
            </a:r>
            <a:endParaRPr lang="it-IT" sz="2400" dirty="0" smtClean="0"/>
          </a:p>
          <a:p>
            <a:endParaRPr lang="it-IT" dirty="0"/>
          </a:p>
        </p:txBody>
      </p:sp>
      <p:pic>
        <p:nvPicPr>
          <p:cNvPr id="4" name="Immagine 3" descr="vacuu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58" y="3214686"/>
            <a:ext cx="1714512" cy="1720246"/>
          </a:xfrm>
          <a:prstGeom prst="rect">
            <a:avLst/>
          </a:prstGeom>
        </p:spPr>
      </p:pic>
      <p:pic>
        <p:nvPicPr>
          <p:cNvPr id="5" name="Immagine 4" descr="worl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44" y="1428736"/>
            <a:ext cx="1500198" cy="1491887"/>
          </a:xfrm>
          <a:prstGeom prst="rect">
            <a:avLst/>
          </a:prstGeom>
        </p:spPr>
      </p:pic>
      <p:sp>
        <p:nvSpPr>
          <p:cNvPr id="6" name="Freccia a destra 5"/>
          <p:cNvSpPr/>
          <p:nvPr/>
        </p:nvSpPr>
        <p:spPr>
          <a:xfrm rot="8816890">
            <a:off x="5678035" y="2505977"/>
            <a:ext cx="1500198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destra 6"/>
          <p:cNvSpPr/>
          <p:nvPr/>
        </p:nvSpPr>
        <p:spPr>
          <a:xfrm rot="474252">
            <a:off x="5963328" y="4645838"/>
            <a:ext cx="1113248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Disco magnetico 7"/>
          <p:cNvSpPr/>
          <p:nvPr/>
        </p:nvSpPr>
        <p:spPr>
          <a:xfrm>
            <a:off x="7286644" y="4429132"/>
            <a:ext cx="1214446" cy="17859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My World</a:t>
            </a:r>
            <a:endParaRPr lang="it-I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Visibilità ‘ALL’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7972452" cy="4525963"/>
          </a:xfrm>
        </p:spPr>
        <p:txBody>
          <a:bodyPr>
            <a:normAutofit/>
          </a:bodyPr>
          <a:lstStyle/>
          <a:p>
            <a:r>
              <a:rPr lang="it-IT" sz="2400" dirty="0" smtClean="0"/>
              <a:t>Dal mondo percepito ad un grafo planare di supporto</a:t>
            </a:r>
          </a:p>
          <a:p>
            <a:pPr lvl="1"/>
            <a:r>
              <a:rPr lang="it-IT" sz="2000" dirty="0" smtClean="0"/>
              <a:t>Nodi = Celle calpestabili</a:t>
            </a:r>
          </a:p>
          <a:p>
            <a:pPr lvl="1"/>
            <a:r>
              <a:rPr lang="it-IT" sz="2000" dirty="0" smtClean="0"/>
              <a:t>Archi = Presenti solo fra celle adiacenti</a:t>
            </a:r>
          </a:p>
          <a:p>
            <a:endParaRPr lang="it-IT" sz="2400" dirty="0" smtClean="0"/>
          </a:p>
          <a:p>
            <a:endParaRPr lang="it-IT" sz="2400" dirty="0" smtClean="0"/>
          </a:p>
          <a:p>
            <a:endParaRPr lang="it-IT" sz="2400" dirty="0" smtClean="0"/>
          </a:p>
          <a:p>
            <a:r>
              <a:rPr lang="it-IT" sz="2400" dirty="0" smtClean="0"/>
              <a:t>Rimozione sottografi non raggiungibili dalla cella di partenza</a:t>
            </a:r>
            <a:endParaRPr lang="it-IT" sz="2400" dirty="0"/>
          </a:p>
        </p:txBody>
      </p:sp>
      <p:pic>
        <p:nvPicPr>
          <p:cNvPr id="4" name="Immagine 3" descr="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2927747"/>
            <a:ext cx="998540" cy="993008"/>
          </a:xfrm>
          <a:prstGeom prst="rect">
            <a:avLst/>
          </a:prstGeom>
        </p:spPr>
      </p:pic>
      <p:sp>
        <p:nvSpPr>
          <p:cNvPr id="5" name="Freccia a destra 4"/>
          <p:cNvSpPr/>
          <p:nvPr/>
        </p:nvSpPr>
        <p:spPr>
          <a:xfrm>
            <a:off x="3143240" y="3071810"/>
            <a:ext cx="1928826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/>
          <p:cNvSpPr/>
          <p:nvPr/>
        </p:nvSpPr>
        <p:spPr>
          <a:xfrm>
            <a:off x="3857620" y="5357826"/>
            <a:ext cx="1500198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 descr="graf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84" y="2500306"/>
            <a:ext cx="2767274" cy="1577153"/>
          </a:xfrm>
          <a:prstGeom prst="rect">
            <a:avLst/>
          </a:prstGeom>
        </p:spPr>
      </p:pic>
      <p:pic>
        <p:nvPicPr>
          <p:cNvPr id="13" name="Immagine 12" descr="graf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5072074"/>
            <a:ext cx="2767274" cy="1577153"/>
          </a:xfrm>
          <a:prstGeom prst="rect">
            <a:avLst/>
          </a:prstGeom>
        </p:spPr>
      </p:pic>
      <p:pic>
        <p:nvPicPr>
          <p:cNvPr id="14" name="Immagine 13" descr="graf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446" y="4857760"/>
            <a:ext cx="2357454" cy="1776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Visibilità </a:t>
            </a:r>
            <a:r>
              <a:rPr lang="it-IT" dirty="0" smtClean="0"/>
              <a:t>‘ALL’: Grafo Pesato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3971940"/>
          </a:xfrm>
        </p:spPr>
        <p:txBody>
          <a:bodyPr>
            <a:normAutofit/>
          </a:bodyPr>
          <a:lstStyle/>
          <a:p>
            <a:r>
              <a:rPr lang="it-IT" sz="2800" dirty="0" smtClean="0"/>
              <a:t>Partendo dal grafo precedente si genera un nuovo grafo pesato completamente connesso</a:t>
            </a:r>
          </a:p>
          <a:p>
            <a:pPr lvl="1"/>
            <a:r>
              <a:rPr lang="it-IT" sz="2800" dirty="0" smtClean="0"/>
              <a:t>Nodi = Celle sporche + Cella di partenza</a:t>
            </a:r>
          </a:p>
          <a:p>
            <a:pPr lvl="1"/>
            <a:r>
              <a:rPr lang="it-IT" sz="2800" dirty="0" smtClean="0"/>
              <a:t>Archi = Presenti tra tutti i nodi </a:t>
            </a:r>
          </a:p>
          <a:p>
            <a:pPr lvl="1"/>
            <a:r>
              <a:rPr lang="it-IT" sz="2800" dirty="0" smtClean="0"/>
              <a:t>Peso dell’arco = Numero “minimo” di archi che separano due nodi del presente grafo nel grafo planare originale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Visibilità ‘ALL’: Calcolo </a:t>
            </a:r>
            <a:r>
              <a:rPr lang="it-IT" dirty="0" smtClean="0"/>
              <a:t>pesi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Peso minimo calcolato come lunghezza del cammino minimo per andare da un nodo A ad un nodo B</a:t>
            </a:r>
          </a:p>
          <a:p>
            <a:pPr lvl="1"/>
            <a:r>
              <a:rPr lang="it-IT" sz="2000" dirty="0" smtClean="0"/>
              <a:t>int min = DijkstraShortestPath&lt;String, DefaultWeightedEdge&gt;(walkableGraph, A, B)).getPath();</a:t>
            </a:r>
          </a:p>
          <a:p>
            <a:endParaRPr lang="it-IT" dirty="0"/>
          </a:p>
        </p:txBody>
      </p:sp>
      <p:pic>
        <p:nvPicPr>
          <p:cNvPr id="5" name="Immagine 4" descr="g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6" y="3786191"/>
            <a:ext cx="3000396" cy="2208802"/>
          </a:xfrm>
          <a:prstGeom prst="rect">
            <a:avLst/>
          </a:prstGeom>
        </p:spPr>
      </p:pic>
      <p:sp>
        <p:nvSpPr>
          <p:cNvPr id="6" name="Freccia a destra 5"/>
          <p:cNvSpPr/>
          <p:nvPr/>
        </p:nvSpPr>
        <p:spPr>
          <a:xfrm>
            <a:off x="4143372" y="4572008"/>
            <a:ext cx="1071570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 descr="g1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3714752"/>
            <a:ext cx="3105282" cy="2286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143000"/>
          </a:xfrm>
        </p:spPr>
        <p:txBody>
          <a:bodyPr>
            <a:normAutofit fontScale="90000"/>
          </a:bodyPr>
          <a:lstStyle/>
          <a:p>
            <a:r>
              <a:rPr lang="it-IT" dirty="0"/>
              <a:t>Visibilità ‘ALL’: </a:t>
            </a:r>
            <a:r>
              <a:rPr lang="it-IT" dirty="0" smtClean="0"/>
              <a:t>Tour a costo minimo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smtClean="0">
                <a:latin typeface="Tahoma" pitchFamily="34" charset="0"/>
              </a:rPr>
              <a:t>HamiltonianCycle.getApproximateOptimalForCompleteGraph(graph)</a:t>
            </a:r>
          </a:p>
          <a:p>
            <a:r>
              <a:rPr lang="it-IT" sz="2400" dirty="0" smtClean="0">
                <a:latin typeface="Tahoma" pitchFamily="34" charset="0"/>
              </a:rPr>
              <a:t>Trasformazione del tour in lista di celle</a:t>
            </a:r>
          </a:p>
          <a:p>
            <a:endParaRPr lang="it-IT" sz="2400" dirty="0" smtClean="0">
              <a:latin typeface="Tahoma" pitchFamily="34" charset="0"/>
            </a:endParaRPr>
          </a:p>
          <a:p>
            <a:endParaRPr lang="it-IT" sz="2400" dirty="0" smtClean="0">
              <a:latin typeface="Tahoma" pitchFamily="34" charset="0"/>
            </a:endParaRPr>
          </a:p>
          <a:p>
            <a:endParaRPr lang="it-IT" sz="2400" dirty="0" smtClean="0">
              <a:latin typeface="Tahoma" pitchFamily="34" charset="0"/>
            </a:endParaRPr>
          </a:p>
          <a:p>
            <a:r>
              <a:rPr lang="it-IT" sz="2400" dirty="0" smtClean="0">
                <a:latin typeface="Tahoma" pitchFamily="34" charset="0"/>
              </a:rPr>
              <a:t>Trasformazione dalla lista cella in operazioni</a:t>
            </a:r>
            <a:endParaRPr lang="it-IT" sz="2400" dirty="0">
              <a:latin typeface="Tahoma" pitchFamily="34" charset="0"/>
            </a:endParaRPr>
          </a:p>
        </p:txBody>
      </p:sp>
      <p:pic>
        <p:nvPicPr>
          <p:cNvPr id="5" name="Immagine 4" descr="cilco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313230" y="2687243"/>
            <a:ext cx="1355829" cy="1696334"/>
          </a:xfrm>
          <a:prstGeom prst="rect">
            <a:avLst/>
          </a:prstGeom>
        </p:spPr>
      </p:pic>
      <p:sp>
        <p:nvSpPr>
          <p:cNvPr id="6" name="Freccia a destra 5"/>
          <p:cNvSpPr/>
          <p:nvPr/>
        </p:nvSpPr>
        <p:spPr>
          <a:xfrm>
            <a:off x="3428992" y="3143248"/>
            <a:ext cx="1500198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143504" y="3071810"/>
            <a:ext cx="3214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latin typeface="Tahoma" pitchFamily="34" charset="0"/>
              </a:rPr>
              <a:t>(1,2) (1, 1) (0,1) (0,0) (1,0) ...</a:t>
            </a:r>
            <a:endParaRPr lang="it-IT" sz="2400" b="1" dirty="0">
              <a:latin typeface="Tahoma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785786" y="5000636"/>
            <a:ext cx="3214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latin typeface="Tahoma" pitchFamily="34" charset="0"/>
              </a:rPr>
              <a:t>(1,2) (1, 1) (0,1) (0,0) (1,0) ...</a:t>
            </a:r>
            <a:endParaRPr lang="it-IT" sz="2400" b="1" dirty="0">
              <a:latin typeface="Tahoma" pitchFamily="34" charset="0"/>
            </a:endParaRPr>
          </a:p>
        </p:txBody>
      </p:sp>
      <p:sp>
        <p:nvSpPr>
          <p:cNvPr id="9" name="Freccia a destra 8"/>
          <p:cNvSpPr/>
          <p:nvPr/>
        </p:nvSpPr>
        <p:spPr>
          <a:xfrm>
            <a:off x="3714744" y="5143512"/>
            <a:ext cx="1500198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5500694" y="5072074"/>
            <a:ext cx="3214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latin typeface="Tahoma" pitchFamily="34" charset="0"/>
              </a:rPr>
              <a:t>WEST, NORTH, WEST, SOUTH ...</a:t>
            </a:r>
            <a:endParaRPr lang="it-IT" sz="2400" b="1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Visibilità ‘ALL’: </a:t>
            </a:r>
            <a:r>
              <a:rPr lang="it-IT" dirty="0" smtClean="0"/>
              <a:t>Lista Operazioni</a:t>
            </a:r>
            <a:endParaRPr lang="it-IT" dirty="0"/>
          </a:p>
        </p:txBody>
      </p:sp>
      <p:pic>
        <p:nvPicPr>
          <p:cNvPr id="4" name="Immagine 3" descr="vacuu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1500174"/>
            <a:ext cx="1714512" cy="1720246"/>
          </a:xfrm>
          <a:prstGeom prst="rect">
            <a:avLst/>
          </a:prstGeom>
        </p:spPr>
      </p:pic>
      <p:sp>
        <p:nvSpPr>
          <p:cNvPr id="6" name="Freccia a destra 5"/>
          <p:cNvSpPr/>
          <p:nvPr/>
        </p:nvSpPr>
        <p:spPr>
          <a:xfrm rot="17660070">
            <a:off x="6762398" y="3318623"/>
            <a:ext cx="997392" cy="674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/>
          </a:p>
        </p:txBody>
      </p:sp>
      <p:sp>
        <p:nvSpPr>
          <p:cNvPr id="8" name="Disco magnetico 7"/>
          <p:cNvSpPr/>
          <p:nvPr/>
        </p:nvSpPr>
        <p:spPr>
          <a:xfrm>
            <a:off x="6858016" y="1214422"/>
            <a:ext cx="1214446" cy="17859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Lista Operazioni</a:t>
            </a:r>
            <a:endParaRPr lang="it-IT" b="1" dirty="0"/>
          </a:p>
        </p:txBody>
      </p:sp>
      <p:sp>
        <p:nvSpPr>
          <p:cNvPr id="20" name="Freccia a destra 19"/>
          <p:cNvSpPr/>
          <p:nvPr/>
        </p:nvSpPr>
        <p:spPr>
          <a:xfrm rot="10405021">
            <a:off x="4312244" y="1830197"/>
            <a:ext cx="2051489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/>
          <p:cNvSpPr txBox="1"/>
          <p:nvPr/>
        </p:nvSpPr>
        <p:spPr>
          <a:xfrm>
            <a:off x="4929190" y="1714488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Tahoma" pitchFamily="34" charset="0"/>
              </a:rPr>
              <a:t>Nuova Operazione</a:t>
            </a:r>
            <a:endParaRPr lang="it-IT" dirty="0">
              <a:latin typeface="Tahoma" pitchFamily="34" charset="0"/>
            </a:endParaRPr>
          </a:p>
        </p:txBody>
      </p:sp>
      <p:sp>
        <p:nvSpPr>
          <p:cNvPr id="23" name="CasellaDiTesto 22"/>
          <p:cNvSpPr txBox="1"/>
          <p:nvPr/>
        </p:nvSpPr>
        <p:spPr>
          <a:xfrm>
            <a:off x="6572264" y="3500438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Tahoma" pitchFamily="34" charset="0"/>
              </a:rPr>
              <a:t>Cancella Precedente</a:t>
            </a:r>
            <a:endParaRPr lang="it-IT" dirty="0">
              <a:latin typeface="Tahoma" pitchFamily="34" charset="0"/>
            </a:endParaRPr>
          </a:p>
        </p:txBody>
      </p:sp>
      <p:sp>
        <p:nvSpPr>
          <p:cNvPr id="24" name="Freccia a destra 23"/>
          <p:cNvSpPr/>
          <p:nvPr/>
        </p:nvSpPr>
        <p:spPr>
          <a:xfrm rot="2395322">
            <a:off x="3780871" y="3375758"/>
            <a:ext cx="1377922" cy="635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5" name="Immagine 24" descr="worl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0" y="4286256"/>
            <a:ext cx="1643074" cy="1633971"/>
          </a:xfrm>
          <a:prstGeom prst="rect">
            <a:avLst/>
          </a:prstGeom>
        </p:spPr>
      </p:pic>
      <p:sp>
        <p:nvSpPr>
          <p:cNvPr id="26" name="CasellaDiTesto 25"/>
          <p:cNvSpPr txBox="1"/>
          <p:nvPr/>
        </p:nvSpPr>
        <p:spPr>
          <a:xfrm>
            <a:off x="3643306" y="3357562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Tahoma" pitchFamily="34" charset="0"/>
              </a:rPr>
              <a:t>Esegui</a:t>
            </a:r>
          </a:p>
          <a:p>
            <a:r>
              <a:rPr lang="it-IT" dirty="0" smtClean="0">
                <a:latin typeface="Tahoma" pitchFamily="34" charset="0"/>
              </a:rPr>
              <a:t>Operazione</a:t>
            </a:r>
            <a:endParaRPr lang="it-IT" dirty="0">
              <a:latin typeface="Tahoma" pitchFamily="34" charset="0"/>
            </a:endParaRPr>
          </a:p>
        </p:txBody>
      </p:sp>
      <p:sp>
        <p:nvSpPr>
          <p:cNvPr id="27" name="Freccia a destra 26"/>
          <p:cNvSpPr/>
          <p:nvPr/>
        </p:nvSpPr>
        <p:spPr>
          <a:xfrm rot="5400000">
            <a:off x="2066060" y="3648924"/>
            <a:ext cx="1074885" cy="635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/>
          <p:cNvSpPr txBox="1"/>
          <p:nvPr/>
        </p:nvSpPr>
        <p:spPr>
          <a:xfrm>
            <a:off x="2000232" y="378619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Tahoma" pitchFamily="34" charset="0"/>
              </a:rPr>
              <a:t>Lista Vuota</a:t>
            </a:r>
            <a:endParaRPr lang="it-IT" dirty="0">
              <a:latin typeface="Tahoma" pitchFamily="34" charset="0"/>
            </a:endParaRPr>
          </a:p>
        </p:txBody>
      </p:sp>
      <p:pic>
        <p:nvPicPr>
          <p:cNvPr id="30" name="Immagine 29" descr="o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85918" y="4643446"/>
            <a:ext cx="2000264" cy="2000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Visibilità</a:t>
            </a:r>
            <a:r>
              <a:rPr lang="en-US" dirty="0" smtClean="0"/>
              <a:t> ‘MY_CELL’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Esplorare</a:t>
            </a:r>
            <a:r>
              <a:rPr lang="en-US" dirty="0" smtClean="0"/>
              <a:t> </a:t>
            </a:r>
            <a:r>
              <a:rPr lang="en-US" dirty="0" err="1" smtClean="0"/>
              <a:t>tutto</a:t>
            </a:r>
            <a:r>
              <a:rPr lang="en-US" dirty="0" smtClean="0"/>
              <a:t> </a:t>
            </a:r>
            <a:r>
              <a:rPr lang="en-US" dirty="0" err="1" smtClean="0"/>
              <a:t>l’ambiente</a:t>
            </a:r>
            <a:r>
              <a:rPr lang="en-US" dirty="0" smtClean="0"/>
              <a:t> e </a:t>
            </a:r>
            <a:r>
              <a:rPr lang="en-US" dirty="0" err="1" smtClean="0"/>
              <a:t>pulire</a:t>
            </a:r>
            <a:r>
              <a:rPr lang="en-US" dirty="0" smtClean="0"/>
              <a:t>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cella</a:t>
            </a:r>
            <a:r>
              <a:rPr lang="en-US" dirty="0" smtClean="0"/>
              <a:t> </a:t>
            </a:r>
            <a:r>
              <a:rPr lang="en-US" dirty="0" err="1" smtClean="0"/>
              <a:t>sporca</a:t>
            </a:r>
            <a:r>
              <a:rPr lang="en-US" dirty="0" smtClean="0"/>
              <a:t>.</a:t>
            </a:r>
          </a:p>
          <a:p>
            <a:r>
              <a:rPr lang="it-IT" dirty="0" smtClean="0"/>
              <a:t>Aggirare gli ostacoli per poter raggiungere tutte le celle ‘raggiungibili’.</a:t>
            </a:r>
            <a:endParaRPr lang="en-US" dirty="0" smtClean="0"/>
          </a:p>
          <a:p>
            <a:r>
              <a:rPr lang="it-IT" dirty="0" smtClean="0"/>
              <a:t>Evitare di ripassare su celle già visitate.</a:t>
            </a:r>
          </a:p>
          <a:p>
            <a:r>
              <a:rPr lang="it-IT" dirty="0" smtClean="0"/>
              <a:t>Tornare alla base dopo aver esplorato tutto.</a:t>
            </a:r>
          </a:p>
        </p:txBody>
      </p:sp>
    </p:spTree>
    <p:extLst>
      <p:ext uri="{BB962C8B-B14F-4D97-AF65-F5344CB8AC3E}">
        <p14:creationId xmlns:p14="http://schemas.microsoft.com/office/powerpoint/2010/main" val="117345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184</TotalTime>
  <Words>600</Words>
  <Application>Microsoft Office PowerPoint</Application>
  <PresentationFormat>Presentazione su schermo (4:3)</PresentationFormat>
  <Paragraphs>79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6" baseType="lpstr">
      <vt:lpstr>Technic</vt:lpstr>
      <vt:lpstr>Vacuum-cleaner</vt:lpstr>
      <vt:lpstr>JGraphT</vt:lpstr>
      <vt:lpstr>Aggiornamento Percezioni</vt:lpstr>
      <vt:lpstr>Visibilità ‘ALL’</vt:lpstr>
      <vt:lpstr>Visibilità ‘ALL’: Grafo Pesato</vt:lpstr>
      <vt:lpstr>Visibilità ‘ALL’: Calcolo pesi</vt:lpstr>
      <vt:lpstr>Visibilità ‘ALL’: Tour a costo minimo</vt:lpstr>
      <vt:lpstr>Visibilità ‘ALL’: Lista Operazioni</vt:lpstr>
      <vt:lpstr>Visibilità ‘MY_CELL’</vt:lpstr>
      <vt:lpstr>Visibilità ‘MY_CELL’</vt:lpstr>
      <vt:lpstr>Visibilità ‘MY_CELL’</vt:lpstr>
      <vt:lpstr>Visibilità ‘MY_NEIGHBOURS’</vt:lpstr>
      <vt:lpstr>Visibilità ‘MY_NEIGHBOURS’</vt:lpstr>
      <vt:lpstr>Visibilità ‘MY_NEIGHBOURS’</vt:lpstr>
      <vt:lpstr>Presentazione standard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Vacuum-cleaner</dc:title>
  <dc:creator>andrea</dc:creator>
  <cp:lastModifiedBy>sal</cp:lastModifiedBy>
  <cp:revision>22</cp:revision>
  <dcterms:created xsi:type="dcterms:W3CDTF">2011-12-01T16:11:03Z</dcterms:created>
  <dcterms:modified xsi:type="dcterms:W3CDTF">2011-12-01T21:21:24Z</dcterms:modified>
</cp:coreProperties>
</file>