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309" r:id="rId5"/>
    <p:sldId id="310" r:id="rId6"/>
    <p:sldId id="311" r:id="rId7"/>
    <p:sldId id="313" r:id="rId8"/>
    <p:sldId id="325" r:id="rId9"/>
    <p:sldId id="322" r:id="rId10"/>
    <p:sldId id="312" r:id="rId11"/>
    <p:sldId id="323" r:id="rId12"/>
    <p:sldId id="324" r:id="rId13"/>
    <p:sldId id="326" r:id="rId14"/>
    <p:sldId id="315" r:id="rId15"/>
    <p:sldId id="317" r:id="rId16"/>
    <p:sldId id="318" r:id="rId17"/>
    <p:sldId id="319" r:id="rId18"/>
    <p:sldId id="314" r:id="rId19"/>
    <p:sldId id="320" r:id="rId20"/>
    <p:sldId id="321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3" dt="2020-11-06T17:55:5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4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12/11/2020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12/11/2020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EBC6-C060-7C46-94FE-AF00CB7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Presentazione del sito web </a:t>
            </a:r>
            <a:br>
              <a:rPr lang="it-IT" sz="3600" dirty="0"/>
            </a:br>
            <a:r>
              <a:rPr lang="it-IT" sz="3600" dirty="0"/>
              <a:t>HomeSweetHome</a:t>
            </a:r>
            <a:endParaRPr lang="it-IT" sz="36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FF81DD-3E61-E740-B93A-1006C7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76" y="756894"/>
            <a:ext cx="4795492" cy="1980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F5F42E-9611-8647-9939-ABCE2BC46551}"/>
              </a:ext>
            </a:extLst>
          </p:cNvPr>
          <p:cNvSpPr txBox="1"/>
          <p:nvPr/>
        </p:nvSpPr>
        <p:spPr>
          <a:xfrm>
            <a:off x="2520338" y="5452533"/>
            <a:ext cx="715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Studenti: Letizia </a:t>
            </a:r>
            <a:r>
              <a:rPr lang="it-IT" sz="2400" dirty="0" err="1"/>
              <a:t>Iemmolo</a:t>
            </a:r>
            <a:r>
              <a:rPr lang="it-IT" sz="2400" dirty="0"/>
              <a:t>,  Andrea </a:t>
            </a:r>
            <a:r>
              <a:rPr lang="it-IT" sz="2400" dirty="0" err="1"/>
              <a:t>Merici</a:t>
            </a:r>
            <a:r>
              <a:rPr lang="it-IT" sz="2400" dirty="0"/>
              <a:t>, Enrica Viviani </a:t>
            </a:r>
          </a:p>
        </p:txBody>
      </p:sp>
    </p:spTree>
    <p:extLst>
      <p:ext uri="{BB962C8B-B14F-4D97-AF65-F5344CB8AC3E}">
        <p14:creationId xmlns:p14="http://schemas.microsoft.com/office/powerpoint/2010/main" val="223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270159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74415" y="2431371"/>
          <a:ext cx="535548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0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quadrilocale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350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898202"/>
              </p:ext>
            </p:extLst>
          </p:nvPr>
        </p:nvGraphicFramePr>
        <p:xfrm>
          <a:off x="587635" y="1987925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/>
        </p:nvGraphicFramePr>
        <p:xfrm>
          <a:off x="6255321" y="2435998"/>
          <a:ext cx="535548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192817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/>
        </p:nvGraphicFramePr>
        <p:xfrm>
          <a:off x="6262101" y="5231031"/>
          <a:ext cx="5355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35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02127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63449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7317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6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4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225"/>
              </p:ext>
            </p:extLst>
          </p:nvPr>
        </p:nvGraphicFramePr>
        <p:xfrm>
          <a:off x="580857" y="2522742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24837"/>
              </p:ext>
            </p:extLst>
          </p:nvPr>
        </p:nvGraphicFramePr>
        <p:xfrm>
          <a:off x="580857" y="1960218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637119"/>
              </p:ext>
            </p:extLst>
          </p:nvPr>
        </p:nvGraphicFramePr>
        <p:xfrm>
          <a:off x="6255321" y="2522742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312937"/>
              </p:ext>
            </p:extLst>
          </p:nvPr>
        </p:nvGraphicFramePr>
        <p:xfrm>
          <a:off x="580857" y="460866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25694"/>
              </p:ext>
            </p:extLst>
          </p:nvPr>
        </p:nvGraphicFramePr>
        <p:xfrm>
          <a:off x="580857" y="497442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656148"/>
              </p:ext>
            </p:extLst>
          </p:nvPr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Zona,NuovoAnnuncio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23029-6C80-D04B-8666-A535673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271"/>
            <a:ext cx="11029616" cy="599106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Obiettivi del 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BA2F-1C95-7246-B43C-3B3A0BCC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9377"/>
            <a:ext cx="11029615" cy="5118352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Supportare l’attività dell’agenzia immobiliare </a:t>
            </a:r>
            <a:r>
              <a:rPr lang="it-IT" sz="2800" dirty="0" err="1"/>
              <a:t>HomeSweetHome</a:t>
            </a:r>
            <a:r>
              <a:rPr lang="it-IT" sz="2800" dirty="0"/>
              <a:t> che dispone di diverse filiali sparse sul territorio della città di Brescia e provincia;</a:t>
            </a:r>
          </a:p>
          <a:p>
            <a:pPr algn="just"/>
            <a:r>
              <a:rPr lang="it-IT" sz="2800" dirty="0"/>
              <a:t>Ogni filiale pubblica annunci di immobili relativi alla zona della città/provincia di competenza ed è amministrata da un capo filiale;</a:t>
            </a:r>
          </a:p>
          <a:p>
            <a:pPr algn="just"/>
            <a:r>
              <a:rPr lang="it-IT" sz="2800" dirty="0"/>
              <a:t>L’utente registrato può richiedere un appuntamento per un annuncio a cui è interessato; tale appuntamento </a:t>
            </a:r>
            <a:r>
              <a:rPr lang="it-IT" sz="2800"/>
              <a:t>verrà poi gestito </a:t>
            </a:r>
            <a:r>
              <a:rPr lang="it-IT" sz="2800" dirty="0"/>
              <a:t>dal capo </a:t>
            </a:r>
            <a:r>
              <a:rPr lang="it-IT" sz="2800"/>
              <a:t>filiale.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48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FFA0-4111-1641-8458-72B3877C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977"/>
            <a:ext cx="11029616" cy="675088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Gerarchia dei gruppi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A016-7D77-A545-B866-EFD94CDC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68" y="1098000"/>
            <a:ext cx="7281509" cy="5760000"/>
          </a:xfrm>
        </p:spPr>
      </p:pic>
    </p:spTree>
    <p:extLst>
      <p:ext uri="{BB962C8B-B14F-4D97-AF65-F5344CB8AC3E}">
        <p14:creationId xmlns:p14="http://schemas.microsoft.com/office/powerpoint/2010/main" val="1073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EEE05-7366-3E42-9353-516992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085"/>
            <a:ext cx="11029616" cy="597877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Utente homesweetHome – Foglio di specifica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07316D8-145A-F84D-B205-7D7DF156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6710"/>
              </p:ext>
            </p:extLst>
          </p:nvPr>
        </p:nvGraphicFramePr>
        <p:xfrm>
          <a:off x="580858" y="1297745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1330198819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380108014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generico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parte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sito web.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02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BA54CB0-993F-C24C-9569-6E44C7A3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8483"/>
              </p:ext>
            </p:extLst>
          </p:nvPr>
        </p:nvGraphicFramePr>
        <p:xfrm>
          <a:off x="580858" y="3335877"/>
          <a:ext cx="11029950" cy="18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2">
                  <a:extLst>
                    <a:ext uri="{9D8B030D-6E8A-4147-A177-3AD203B41FA5}">
                      <a16:colId xmlns:a16="http://schemas.microsoft.com/office/drawing/2014/main" val="1707184780"/>
                    </a:ext>
                  </a:extLst>
                </a:gridCol>
                <a:gridCol w="9413258">
                  <a:extLst>
                    <a:ext uri="{9D8B030D-6E8A-4147-A177-3AD203B41FA5}">
                      <a16:colId xmlns:a16="http://schemas.microsoft.com/office/drawing/2014/main" val="701420858"/>
                    </a:ext>
                  </a:extLst>
                </a:gridCol>
              </a:tblGrid>
              <a:tr h="1895546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CASI D’USO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fascia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migliore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performance,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103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45E7E17-9F24-674F-8202-2768CC42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3862"/>
              </p:ext>
            </p:extLst>
          </p:nvPr>
        </p:nvGraphicFramePr>
        <p:xfrm>
          <a:off x="2148256" y="5397049"/>
          <a:ext cx="3751550" cy="128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50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348854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921191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D77321C8-9FF7-A74D-B375-F44BD4C5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49108"/>
              </p:ext>
            </p:extLst>
          </p:nvPr>
        </p:nvGraphicFramePr>
        <p:xfrm>
          <a:off x="6221857" y="5404074"/>
          <a:ext cx="3440889" cy="12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89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417703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86924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42A64BA-4A70-1A48-BF44-185563D1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0176"/>
              </p:ext>
            </p:extLst>
          </p:nvPr>
        </p:nvGraphicFramePr>
        <p:xfrm>
          <a:off x="580858" y="2087819"/>
          <a:ext cx="3085366" cy="104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067314876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28880"/>
                  </a:ext>
                </a:extLst>
              </a:tr>
              <a:tr h="61741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904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68CAACF-29AA-1E42-B9C4-B8746ED2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0092"/>
              </p:ext>
            </p:extLst>
          </p:nvPr>
        </p:nvGraphicFramePr>
        <p:xfrm>
          <a:off x="4553150" y="2103451"/>
          <a:ext cx="3085366" cy="10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4B8590D-8FC5-FE4B-8EF4-DE0BE3EF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7154"/>
              </p:ext>
            </p:extLst>
          </p:nvPr>
        </p:nvGraphicFramePr>
        <p:xfrm>
          <a:off x="8525442" y="2103451"/>
          <a:ext cx="308536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52258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Visitatore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Utente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registrato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FOGLIO DI SPECIFICA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/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/>
        </p:nvGraphicFramePr>
        <p:xfrm>
          <a:off x="6212892" y="4761406"/>
          <a:ext cx="5397911" cy="198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82249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39819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/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9892E0E-F01F-0E4A-848D-E0B0889BC0A8}"/>
              </a:ext>
            </a:extLst>
          </p:cNvPr>
          <p:cNvGraphicFramePr>
            <a:graphicFrameLocks noGrp="1"/>
          </p:cNvGraphicFramePr>
          <p:nvPr/>
        </p:nvGraphicFramePr>
        <p:xfrm>
          <a:off x="6212893" y="2882187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317679274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52299818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606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9DAED5-64F0-3246-9417-41C8E89564B0}"/>
              </a:ext>
            </a:extLst>
          </p:cNvPr>
          <p:cNvGraphicFramePr>
            <a:graphicFrameLocks noGrp="1"/>
          </p:cNvGraphicFramePr>
          <p:nvPr/>
        </p:nvGraphicFramePr>
        <p:xfrm>
          <a:off x="6212893" y="3675385"/>
          <a:ext cx="53979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503027137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3845530063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data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assunzione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foto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9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49"/>
          <a:ext cx="5397911" cy="35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Tipologia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Zona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Fascia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(o di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messaggio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 non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trovati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cercare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indicando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diversi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parametri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secondo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527315"/>
              </p:ext>
            </p:extLst>
          </p:nvPr>
        </p:nvGraphicFramePr>
        <p:xfrm>
          <a:off x="579344" y="3131749"/>
          <a:ext cx="5396400" cy="1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 visualizza la lista degli annunci che hanno soddisfatto la ricerca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 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8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50"/>
          <a:ext cx="5397911" cy="26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042053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nnunci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desidera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accesso ai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ottenuto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497779"/>
              </p:ext>
            </p:extLst>
          </p:nvPr>
        </p:nvGraphicFramePr>
        <p:xfrm>
          <a:off x="579344" y="3131749"/>
          <a:ext cx="5396400" cy="1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 visualizza la lista degli annunci con il maggior numero di richieste di 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annunci più richiesti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1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50"/>
          <a:ext cx="5397911" cy="312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2935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605545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aggiornamento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Esprimere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un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affitto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propria zona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/>
        </p:nvGraphicFramePr>
        <p:xfrm>
          <a:off x="579344" y="3131749"/>
          <a:ext cx="53964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 da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contenuto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nell’elenco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responsabile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viene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ed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5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49"/>
          <a:ext cx="5397911" cy="33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dell’appuntamento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completamento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operazioni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segnalare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aver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 di aver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contattato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730754"/>
              </p:ext>
            </p:extLst>
          </p:nvPr>
        </p:nvGraphicFramePr>
        <p:xfrm>
          <a:off x="579344" y="3131749"/>
          <a:ext cx="5396400" cy="198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 da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rimosso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aggiunto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storico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6244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609</TotalTime>
  <Words>1063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Wingdings 2</vt:lpstr>
      <vt:lpstr>DividendVTI</vt:lpstr>
      <vt:lpstr>Presentazione del sito web  HomeSweetHome</vt:lpstr>
      <vt:lpstr>Obiettivi del sito web</vt:lpstr>
      <vt:lpstr>Gerarchia dei gruppi utente</vt:lpstr>
      <vt:lpstr>Utente homesweetHome – Foglio di specifica</vt:lpstr>
      <vt:lpstr>CAPO FILIALE – FOGLIO DI SPECIFICA</vt:lpstr>
      <vt:lpstr>utente homesweethome – casi d’uso</vt:lpstr>
      <vt:lpstr>utente homesweethome – casi d’uso</vt:lpstr>
      <vt:lpstr>CAPO FILIALE – CASI D’USO</vt:lpstr>
      <vt:lpstr>CAPO FILIALE – CASI D’USO</vt:lpstr>
      <vt:lpstr>DIZIONARIO - ANNUNCIO</vt:lpstr>
      <vt:lpstr>DIZIONARIO - FILIALE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Andrea Merici</cp:lastModifiedBy>
  <cp:revision>56</cp:revision>
  <dcterms:created xsi:type="dcterms:W3CDTF">2020-11-06T10:18:09Z</dcterms:created>
  <dcterms:modified xsi:type="dcterms:W3CDTF">2020-11-12T08:04:48Z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