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4"/>
  </p:notesMasterIdLst>
  <p:handoutMasterIdLst>
    <p:handoutMasterId r:id="rId25"/>
  </p:handoutMasterIdLst>
  <p:sldIdLst>
    <p:sldId id="309" r:id="rId5"/>
    <p:sldId id="310" r:id="rId6"/>
    <p:sldId id="311" r:id="rId7"/>
    <p:sldId id="313" r:id="rId8"/>
    <p:sldId id="325" r:id="rId9"/>
    <p:sldId id="303" r:id="rId10"/>
    <p:sldId id="327" r:id="rId11"/>
    <p:sldId id="322" r:id="rId12"/>
    <p:sldId id="316" r:id="rId13"/>
    <p:sldId id="328" r:id="rId14"/>
    <p:sldId id="323" r:id="rId15"/>
    <p:sldId id="326" r:id="rId16"/>
    <p:sldId id="315" r:id="rId17"/>
    <p:sldId id="317" r:id="rId18"/>
    <p:sldId id="318" r:id="rId19"/>
    <p:sldId id="319" r:id="rId20"/>
    <p:sldId id="314" r:id="rId21"/>
    <p:sldId id="320" r:id="rId22"/>
    <p:sldId id="321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595959"/>
    <a:srgbClr val="7F7F7F"/>
    <a:srgbClr val="A6A6A6"/>
    <a:srgbClr val="BFBFBF"/>
    <a:srgbClr val="465359"/>
    <a:srgbClr val="757575"/>
    <a:srgbClr val="8B8B8B"/>
    <a:srgbClr val="B0B0B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383DF-7238-4201-B36E-F6ACDB9D1734}" v="3" dt="2020-11-06T17:55:56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4" autoAdjust="0"/>
    <p:restoredTop sz="94634" autoAdjust="0"/>
  </p:normalViewPr>
  <p:slideViewPr>
    <p:cSldViewPr snapToGrid="0">
      <p:cViewPr varScale="1">
        <p:scale>
          <a:sx n="68" d="100"/>
          <a:sy n="6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Merici" userId="f01f83d2374f406f" providerId="LiveId" clId="{40B383DF-7238-4201-B36E-F6ACDB9D1734}"/>
    <pc:docChg chg="modSld">
      <pc:chgData name="Andrea Merici" userId="f01f83d2374f406f" providerId="LiveId" clId="{40B383DF-7238-4201-B36E-F6ACDB9D1734}" dt="2020-11-06T17:56:23.442" v="102" actId="20577"/>
      <pc:docMkLst>
        <pc:docMk/>
      </pc:docMkLst>
      <pc:sldChg chg="addSp modSp">
        <pc:chgData name="Andrea Merici" userId="f01f83d2374f406f" providerId="LiveId" clId="{40B383DF-7238-4201-B36E-F6ACDB9D1734}" dt="2020-11-06T17:36:12.776" v="52" actId="14100"/>
        <pc:sldMkLst>
          <pc:docMk/>
          <pc:sldMk cId="3373689001" sldId="302"/>
        </pc:sldMkLst>
        <pc:graphicFrameChg chg="mod modGraphic">
          <ac:chgData name="Andrea Merici" userId="f01f83d2374f406f" providerId="LiveId" clId="{40B383DF-7238-4201-B36E-F6ACDB9D1734}" dt="2020-11-06T17:36:12.776" v="52" actId="14100"/>
          <ac:graphicFrameMkLst>
            <pc:docMk/>
            <pc:sldMk cId="3373689001" sldId="302"/>
            <ac:graphicFrameMk id="8" creationId="{6A2E7BFB-55EE-486C-B8EC-1C29F85DA938}"/>
          </ac:graphicFrameMkLst>
        </pc:graphicFrameChg>
        <pc:graphicFrameChg chg="add mod modGraphic">
          <ac:chgData name="Andrea Merici" userId="f01f83d2374f406f" providerId="LiveId" clId="{40B383DF-7238-4201-B36E-F6ACDB9D1734}" dt="2020-11-06T17:36:04.560" v="51" actId="20577"/>
          <ac:graphicFrameMkLst>
            <pc:docMk/>
            <pc:sldMk cId="3373689001" sldId="302"/>
            <ac:graphicFrameMk id="9" creationId="{13C51826-281A-4690-ABE3-0AFCAD445F57}"/>
          </ac:graphicFrameMkLst>
        </pc:graphicFrameChg>
      </pc:sldChg>
      <pc:sldChg chg="modSp">
        <pc:chgData name="Andrea Merici" userId="f01f83d2374f406f" providerId="LiveId" clId="{40B383DF-7238-4201-B36E-F6ACDB9D1734}" dt="2020-11-06T17:56:23.442" v="102" actId="20577"/>
        <pc:sldMkLst>
          <pc:docMk/>
          <pc:sldMk cId="2592280062" sldId="303"/>
        </pc:sldMkLst>
        <pc:graphicFrameChg chg="mod modGraphic">
          <ac:chgData name="Andrea Merici" userId="f01f83d2374f406f" providerId="LiveId" clId="{40B383DF-7238-4201-B36E-F6ACDB9D1734}" dt="2020-11-06T17:56:23.442" v="102" actId="20577"/>
          <ac:graphicFrameMkLst>
            <pc:docMk/>
            <pc:sldMk cId="2592280062" sldId="303"/>
            <ac:graphicFrameMk id="18" creationId="{1784FDDC-7805-44AC-894C-5012A4185FD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1C9EF0-8D90-4860-B91D-C2F1E6715D90}" type="datetime1">
              <a:rPr lang="it-IT" smtClean="0"/>
              <a:t>12/11/2020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EEF11-4551-44CC-8138-2C9C44119EA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C2B96-11DF-43CC-AB6D-F9EEAB0C1341}" type="datetime1">
              <a:rPr lang="it-IT" smtClean="0"/>
              <a:pPr/>
              <a:t>12/11/2020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C8E5D6-E240-4AB4-B03F-F45C58F87E6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9A3C6C-0FE0-478A-A202-D65CBA045675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718D193-A078-44EE-8494-199A3DE4370F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Rettangolo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contenuto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7" name="Segnaposto testo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1" name="Rettangolo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ttangolo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5BFA4-BF3C-40DA-A36C-FEF720C75B67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 rtl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5BD20E8-3D55-46DB-8E43-5E7D29C125CB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85C8C1-5263-402A-86DC-7C566B3F6988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immagine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Filigrana icona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egnaposto immagine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F02236-8F74-43A7-A6A3-481E3D6668EB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A073B29D-5E52-42FF-8A9F-029F90277C34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660F9B-20E9-41C6-95F9-426B20397F16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8AFB0-2FAC-4CFC-9AB3-F832035CB6F7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3E6E-C5BE-4DD3-BD06-FC1FB6659A77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ECB39A-1670-44F1-81F6-BEC454B875CE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B4BD6-34E3-4078-8C19-EAE8C6F4C50C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553D7-DD11-4B75-BEF8-41388C106BDD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47A6E-2379-4302-AE7E-7906B1F28464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2B3AAF-A761-49FD-B057-C6CAE42AF9D7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5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6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7" name="Segnaposto testo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8" name="Segnaposto contenuto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9" name="Segnaposto testo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0" name="Segnaposto contenuto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1" name="Segnaposto testo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2" name="Segnaposto contenuto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EE22A57A-7747-43FA-845D-47345CB82973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ttangolo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0B0ECE9-73C1-4CBA-BDC1-6219EA8468E2}" type="datetime1">
              <a:rPr lang="it-IT" noProof="0" smtClean="0"/>
              <a:t>12/11/2020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vveneto@gmail.com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8EBC6-C060-7C46-94FE-AF00CB74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it-IT" sz="3600" dirty="0"/>
              <a:t>Presentazione del sito web </a:t>
            </a:r>
            <a:br>
              <a:rPr lang="it-IT" sz="3600" dirty="0"/>
            </a:br>
            <a:r>
              <a:rPr lang="it-IT" sz="3600" dirty="0"/>
              <a:t>HomeSweetHome</a:t>
            </a:r>
            <a:endParaRPr lang="it-IT" sz="3600" dirty="0">
              <a:latin typeface="+mn-lt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5FF81DD-3E61-E740-B93A-1006C7B5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076" y="756894"/>
            <a:ext cx="4795492" cy="19800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F5F42E-9611-8647-9939-ABCE2BC46551}"/>
              </a:ext>
            </a:extLst>
          </p:cNvPr>
          <p:cNvSpPr txBox="1"/>
          <p:nvPr/>
        </p:nvSpPr>
        <p:spPr>
          <a:xfrm>
            <a:off x="2520338" y="5452533"/>
            <a:ext cx="715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Studenti: Letizia </a:t>
            </a:r>
            <a:r>
              <a:rPr lang="it-IT" sz="2400" dirty="0" err="1"/>
              <a:t>Iemmolo</a:t>
            </a:r>
            <a:r>
              <a:rPr lang="it-IT" sz="2400" dirty="0"/>
              <a:t>,  Andrea </a:t>
            </a:r>
            <a:r>
              <a:rPr lang="it-IT" sz="2400" dirty="0" err="1"/>
              <a:t>Merici</a:t>
            </a:r>
            <a:r>
              <a:rPr lang="it-IT" sz="2400" dirty="0"/>
              <a:t>, Enrica Viviani </a:t>
            </a:r>
          </a:p>
        </p:txBody>
      </p:sp>
    </p:spTree>
    <p:extLst>
      <p:ext uri="{BB962C8B-B14F-4D97-AF65-F5344CB8AC3E}">
        <p14:creationId xmlns:p14="http://schemas.microsoft.com/office/powerpoint/2010/main" val="22307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CASI D’USO</a:t>
            </a:r>
            <a:endParaRPr lang="en-GB" sz="3600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6D62553-8BEF-410D-8D70-E02BD53DE1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00" y="1861200"/>
            <a:ext cx="11847600" cy="4881600"/>
          </a:xfr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1DCDE6C-94AC-4600-9B1F-0C1815B2CE2B}"/>
              </a:ext>
            </a:extLst>
          </p:cNvPr>
          <p:cNvCxnSpPr/>
          <p:nvPr/>
        </p:nvCxnSpPr>
        <p:spPr>
          <a:xfrm flipV="1">
            <a:off x="1688123" y="4783015"/>
            <a:ext cx="633046" cy="7174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ED12676C-8E03-45E2-99B9-C131BCE732EE}"/>
              </a:ext>
            </a:extLst>
          </p:cNvPr>
          <p:cNvSpPr/>
          <p:nvPr/>
        </p:nvSpPr>
        <p:spPr>
          <a:xfrm>
            <a:off x="2236763" y="4149969"/>
            <a:ext cx="1434905" cy="49236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96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CASI D’USO</a:t>
            </a:r>
            <a:endParaRPr lang="en-GB" sz="3600" dirty="0"/>
          </a:p>
        </p:txBody>
      </p: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6216257" y="3131750"/>
          <a:ext cx="5397911" cy="312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472935">
                <a:tc>
                  <a:txBody>
                    <a:bodyPr/>
                    <a:lstStyle/>
                    <a:p>
                      <a:pPr algn="ctr"/>
                      <a:r>
                        <a:rPr lang="es-ES" sz="2000" i="1" dirty="0">
                          <a:solidFill>
                            <a:schemeClr val="tx2"/>
                          </a:solidFill>
                        </a:rPr>
                        <a:t>WORKFLOW</a:t>
                      </a:r>
                      <a:endParaRPr lang="en-GB" sz="20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605545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funzionalità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aggiornamento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dell’annuncio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selezionato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49564"/>
                  </a:ext>
                </a:extLst>
              </a:tr>
            </a:tbl>
          </a:graphicData>
        </a:graphic>
      </p:graphicFrame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3DB4B446-E007-46D8-8703-0C084A0DE9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9345" y="2073804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SCOPO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Esprimere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modo in cui un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vendita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affitto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un immobile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propria zona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competenza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2A94B01-32D6-40B0-BB4B-56CD062EA7CF}"/>
              </a:ext>
            </a:extLst>
          </p:cNvPr>
          <p:cNvGraphicFramePr>
            <a:graphicFrameLocks/>
          </p:cNvGraphicFramePr>
          <p:nvPr/>
        </p:nvGraphicFramePr>
        <p:xfrm>
          <a:off x="579344" y="3131749"/>
          <a:ext cx="53964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2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2964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PRE-CONDIZIONE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457200" rtl="0" eaLnBrk="1" latinLnBrk="0" hangingPunct="1"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Login da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457200" rtl="0" eaLnBrk="1" latinLnBrk="0" hangingPunct="1"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contenuto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nell’elenco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disponibili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è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responsabile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POST-CONDIZIONE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viene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ed è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visibile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HomeSweetHome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93374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53DCB3E6-000F-4BEE-BA8F-4ED71B2D261A}"/>
              </a:ext>
            </a:extLst>
          </p:cNvPr>
          <p:cNvGraphicFramePr>
            <a:graphicFrameLocks/>
          </p:cNvGraphicFramePr>
          <p:nvPr/>
        </p:nvGraphicFramePr>
        <p:xfrm>
          <a:off x="579345" y="1453539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TITOLO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 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95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ANNUNCIO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7" y="1270159"/>
          <a:ext cx="11029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Inserzione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ad un immobile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ne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descrive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caratteristiche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maniera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dettagliata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574415" y="2431371"/>
          <a:ext cx="535548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titolo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via San Zeno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dataPubblicazione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26/09/2020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235.000 (€)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superficie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120 (m²)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numeroLocali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annoCostruzione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L'appartamento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sviluppa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disponibile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vendita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30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quadrilocale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2350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898202"/>
              </p:ext>
            </p:extLst>
          </p:nvPr>
        </p:nvGraphicFramePr>
        <p:xfrm>
          <a:off x="587635" y="1987925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/>
        </p:nvGraphicFramePr>
        <p:xfrm>
          <a:off x="6255321" y="2435998"/>
          <a:ext cx="535548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192817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Indirizzo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FasciaPrezzo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ListaPreferiti – Annuncio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N:N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/>
        </p:nvGraphicFramePr>
        <p:xfrm>
          <a:off x="6262101" y="5231031"/>
          <a:ext cx="53554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35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02127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63449">
                <a:tc>
                  <a:txBody>
                    <a:bodyPr/>
                    <a:lstStyle/>
                    <a:p>
                      <a:pPr algn="ctr"/>
                      <a:r>
                        <a:rPr lang="es-ES" sz="1800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sz="1800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7317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sz="1800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NuovoAnnuncio, AnnuncioPiùRichiesto, AnnuncioConPiùPreferenze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16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54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FILIALE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7" y="1337867"/>
          <a:ext cx="11029950" cy="43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appresenta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web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HomeSweetHome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281225"/>
              </p:ext>
            </p:extLst>
          </p:nvPr>
        </p:nvGraphicFramePr>
        <p:xfrm>
          <a:off x="580857" y="2522742"/>
          <a:ext cx="53554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Zona Via Veneto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0307540358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e-mail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vveneto@gmail.com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mediaVoti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024837"/>
              </p:ext>
            </p:extLst>
          </p:nvPr>
        </p:nvGraphicFramePr>
        <p:xfrm>
          <a:off x="580857" y="1960218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637119"/>
              </p:ext>
            </p:extLst>
          </p:nvPr>
        </p:nvGraphicFramePr>
        <p:xfrm>
          <a:off x="6255321" y="2522742"/>
          <a:ext cx="53554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346525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567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CapoFiliale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31679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306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- Recensione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312937"/>
              </p:ext>
            </p:extLst>
          </p:nvPr>
        </p:nvGraphicFramePr>
        <p:xfrm>
          <a:off x="580857" y="4608662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F73BDCE3-2D71-4E24-BB86-1D59E03D1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225694"/>
              </p:ext>
            </p:extLst>
          </p:nvPr>
        </p:nvGraphicFramePr>
        <p:xfrm>
          <a:off x="580857" y="4974422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BestReviewed, BestSeller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56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SCHEMA DEI DATI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EF8D3C-2B3A-47D3-B36C-894B514F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5071"/>
            <a:ext cx="10270067" cy="5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core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1B49AE-51CA-48A5-8148-368168FC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405070"/>
            <a:ext cx="10772775" cy="520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2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interconnessione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CB00CB-F2CF-4699-9AED-175DAE61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99" y="1379671"/>
            <a:ext cx="10709276" cy="52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11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accesso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B4AF4B4-2236-4BBE-BC83-F8D9EB64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309993"/>
            <a:ext cx="10572749" cy="53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9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Sottoschema di personalizzazione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47060B9-BE2C-40AB-8627-F149D291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6" y="1309994"/>
            <a:ext cx="10506074" cy="53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99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70784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Site-view del visitatore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63C7358F-E6B2-4792-830F-36CE0FFD18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4652" y="1068698"/>
          <a:ext cx="1144269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278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69641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321303">
                <a:tc>
                  <a:txBody>
                    <a:bodyPr/>
                    <a:lstStyle/>
                    <a:p>
                      <a:pPr algn="ctr"/>
                      <a:r>
                        <a:rPr lang="en-GB" sz="1600" b="1" i="1" dirty="0">
                          <a:solidFill>
                            <a:schemeClr val="tx2"/>
                          </a:solidFill>
                        </a:rPr>
                        <a:t>USER-GROUPS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Visitatore, Utente esterno registrato, Capo </a:t>
                      </a:r>
                      <a:r>
                        <a:rPr lang="en-GB" sz="16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 </a:t>
                      </a:r>
                      <a:r>
                        <a:rPr lang="en-GB" sz="16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Amministratore</a:t>
                      </a:r>
                      <a:endParaRPr lang="en-GB" sz="1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77D01848-1F9A-409E-8569-6017DB8CE4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656148"/>
              </p:ext>
            </p:extLst>
          </p:nvPr>
        </p:nvGraphicFramePr>
        <p:xfrm>
          <a:off x="374652" y="1403978"/>
          <a:ext cx="11442696" cy="54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45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6754436">
                  <a:extLst>
                    <a:ext uri="{9D8B030D-6E8A-4147-A177-3AD203B41FA5}">
                      <a16:colId xmlns:a16="http://schemas.microsoft.com/office/drawing/2014/main" val="3201652391"/>
                    </a:ext>
                  </a:extLst>
                </a:gridCol>
                <a:gridCol w="2187155">
                  <a:extLst>
                    <a:ext uri="{9D8B030D-6E8A-4147-A177-3AD203B41FA5}">
                      <a16:colId xmlns:a16="http://schemas.microsoft.com/office/drawing/2014/main" val="4102139801"/>
                    </a:ext>
                  </a:extLst>
                </a:gridCol>
                <a:gridCol w="1159460">
                  <a:extLst>
                    <a:ext uri="{9D8B030D-6E8A-4147-A177-3AD203B41FA5}">
                      <a16:colId xmlns:a16="http://schemas.microsoft.com/office/drawing/2014/main" val="3389259877"/>
                    </a:ext>
                  </a:extLst>
                </a:gridCol>
              </a:tblGrid>
              <a:tr h="247664">
                <a:tc gridSpan="4"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SITE VIEW 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347978">
                <a:tc>
                  <a:txBody>
                    <a:bodyPr/>
                    <a:lstStyle/>
                    <a:p>
                      <a:pPr algn="ctr"/>
                      <a:r>
                        <a:rPr lang="en-GB" sz="1600" i="1" u="none" dirty="0">
                          <a:solidFill>
                            <a:schemeClr val="tx2"/>
                          </a:solidFill>
                        </a:rPr>
                        <a:t>NOME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DESCRIZIONE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OGGETTI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i="1" dirty="0">
                          <a:solidFill>
                            <a:schemeClr val="tx2"/>
                          </a:solidFill>
                        </a:rPr>
                        <a:t>PRIORITA’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67113"/>
                  </a:ext>
                </a:extLst>
              </a:tr>
              <a:tr h="1990834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la homepage dove è presente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vetrina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annunci, una sezione per l’accesso agli annunci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una sezione per l’accesso agli annunci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possibilità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secondo le quattro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tipologie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previste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oppure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annunci,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registrazione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Annuncio,Contratto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it-IT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Categoria,Fasciaprezzo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Zona,NuovoAnnuncio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AnnuncioPiùRichiesto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AnnuncioConPiùPreferenze</a:t>
                      </a:r>
                      <a:r>
                        <a:rPr lang="it-IT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User, Group</a:t>
                      </a:r>
                      <a:endParaRPr lang="en-GB" sz="16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10456"/>
                  </a:ext>
                </a:extLst>
              </a:tr>
              <a:tr h="929144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visualizzazione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riguardanti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informazioni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zona dove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situato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l’immobile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all’annuncio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Annuncio,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Zona</a:t>
                      </a:r>
                      <a:endPara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23726"/>
                  </a:ext>
                </a:extLst>
              </a:tr>
              <a:tr h="1803162">
                <a:tc>
                  <a:txBody>
                    <a:bodyPr/>
                    <a:lstStyle/>
                    <a:p>
                      <a:pPr marL="0" lvl="0" indent="0" algn="ctr" defTabSz="457200" rtl="0" eaLnBrk="1" latinLnBrk="0" hangingPunct="1">
                        <a:spcAft>
                          <a:spcPts val="1800"/>
                        </a:spcAft>
                        <a:buFont typeface="+mj-lt"/>
                        <a:buNone/>
                      </a:pPr>
                      <a:r>
                        <a:rPr lang="en-GB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visionare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l’elenco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meglio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recensite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migliori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performance.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C’è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quindi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possibilità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vedere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valutazioni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le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recensioni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suoi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annunci e la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pagina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zona di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competenza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è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zona.</a:t>
                      </a:r>
                      <a:endParaRPr lang="en-GB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Filiale,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BestSeller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BestReviewed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it-IT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Zona</a:t>
                      </a:r>
                      <a:endParaRPr lang="en-GB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20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Alta</a:t>
                      </a:r>
                    </a:p>
                    <a:p>
                      <a:pPr marL="0" lvl="0" indent="0" algn="l" defTabSz="457200" rtl="0" eaLnBrk="1" latinLnBrk="0" hangingPunct="1">
                        <a:buFont typeface="+mj-lt"/>
                        <a:buNone/>
                      </a:pPr>
                      <a:endParaRPr lang="en-GB" sz="20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5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923029-6C80-D04B-8666-A5356733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70271"/>
            <a:ext cx="11029616" cy="599106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Obiettivi del sito web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BCBA2F-1C95-7246-B43C-3B3A0BCC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69377"/>
            <a:ext cx="11029615" cy="5118352"/>
          </a:xfrm>
        </p:spPr>
        <p:txBody>
          <a:bodyPr>
            <a:noAutofit/>
          </a:bodyPr>
          <a:lstStyle/>
          <a:p>
            <a:pPr algn="just"/>
            <a:r>
              <a:rPr lang="it-IT" sz="2800" dirty="0"/>
              <a:t>Supportare l’attività dell’agenzia immobiliare </a:t>
            </a:r>
            <a:r>
              <a:rPr lang="it-IT" sz="2800" dirty="0" err="1"/>
              <a:t>HomeSweetHome</a:t>
            </a:r>
            <a:r>
              <a:rPr lang="it-IT" sz="2800" dirty="0"/>
              <a:t> che dispone di diverse filiali sparse sul territorio della città di Brescia e provincia;</a:t>
            </a:r>
          </a:p>
          <a:p>
            <a:pPr algn="just"/>
            <a:r>
              <a:rPr lang="it-IT" sz="2800" dirty="0"/>
              <a:t>Ogni filiale pubblica annunci di immobili relativi alla zona della città/provincia di competenza ed è amministrata da un capo filiale;</a:t>
            </a:r>
          </a:p>
          <a:p>
            <a:pPr algn="just"/>
            <a:r>
              <a:rPr lang="it-IT" sz="2800" dirty="0"/>
              <a:t>L’utente registrato può richiedere un appuntamento per un annuncio a cui è interessato; tale appuntamento </a:t>
            </a:r>
            <a:r>
              <a:rPr lang="it-IT" sz="2800"/>
              <a:t>verrà poi gestito </a:t>
            </a:r>
            <a:r>
              <a:rPr lang="it-IT" sz="2800" dirty="0"/>
              <a:t>dal capo </a:t>
            </a:r>
            <a:r>
              <a:rPr lang="it-IT" sz="2800"/>
              <a:t>filiale.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548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4FFA0-4111-1641-8458-72B3877C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7977"/>
            <a:ext cx="11029616" cy="675088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Gerarchia dei gruppi utente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02FA016-7D77-A545-B866-EFD94CDC7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868" y="1098000"/>
            <a:ext cx="7281509" cy="5760000"/>
          </a:xfrm>
        </p:spPr>
      </p:pic>
    </p:spTree>
    <p:extLst>
      <p:ext uri="{BB962C8B-B14F-4D97-AF65-F5344CB8AC3E}">
        <p14:creationId xmlns:p14="http://schemas.microsoft.com/office/powerpoint/2010/main" val="107304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EEE05-7366-3E42-9353-5169928D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9085"/>
            <a:ext cx="11029616" cy="597877"/>
          </a:xfrm>
        </p:spPr>
        <p:txBody>
          <a:bodyPr>
            <a:noAutofit/>
          </a:bodyPr>
          <a:lstStyle/>
          <a:p>
            <a:pPr algn="ctr"/>
            <a:r>
              <a:rPr lang="it-IT" sz="3600" dirty="0"/>
              <a:t>Utente homesweetHome – Foglio di specifica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07316D8-145A-F84D-B205-7D7DF156D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26710"/>
              </p:ext>
            </p:extLst>
          </p:nvPr>
        </p:nvGraphicFramePr>
        <p:xfrm>
          <a:off x="580858" y="1297745"/>
          <a:ext cx="11029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1330198819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3801080147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generico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tutto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ciò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è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presente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parte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sito web.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56020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4BA54CB0-993F-C24C-9569-6E44C7A38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28483"/>
              </p:ext>
            </p:extLst>
          </p:nvPr>
        </p:nvGraphicFramePr>
        <p:xfrm>
          <a:off x="580858" y="3335877"/>
          <a:ext cx="11029950" cy="1895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92">
                  <a:extLst>
                    <a:ext uri="{9D8B030D-6E8A-4147-A177-3AD203B41FA5}">
                      <a16:colId xmlns:a16="http://schemas.microsoft.com/office/drawing/2014/main" val="1707184780"/>
                    </a:ext>
                  </a:extLst>
                </a:gridCol>
                <a:gridCol w="9413258">
                  <a:extLst>
                    <a:ext uri="{9D8B030D-6E8A-4147-A177-3AD203B41FA5}">
                      <a16:colId xmlns:a16="http://schemas.microsoft.com/office/drawing/2014/main" val="701420858"/>
                    </a:ext>
                  </a:extLst>
                </a:gridCol>
              </a:tblGrid>
              <a:tr h="1895546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CASI D’USO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lista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lista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preferenze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casa,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zona,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fascia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meglio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recensite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elenco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filiali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migliore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performance,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per zona.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201103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345E7E17-9F24-674F-8202-2768CC426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73862"/>
              </p:ext>
            </p:extLst>
          </p:nvPr>
        </p:nvGraphicFramePr>
        <p:xfrm>
          <a:off x="2148256" y="5397049"/>
          <a:ext cx="3751550" cy="1286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550">
                  <a:extLst>
                    <a:ext uri="{9D8B030D-6E8A-4147-A177-3AD203B41FA5}">
                      <a16:colId xmlns:a16="http://schemas.microsoft.com/office/drawing/2014/main" val="3048428231"/>
                    </a:ext>
                  </a:extLst>
                </a:gridCol>
              </a:tblGrid>
              <a:tr h="348854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8514"/>
                  </a:ext>
                </a:extLst>
              </a:tr>
              <a:tr h="921191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con i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dettagli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Filiali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con i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dettagli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86613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D77321C8-9FF7-A74D-B375-F44BD4C51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49108"/>
              </p:ext>
            </p:extLst>
          </p:nvPr>
        </p:nvGraphicFramePr>
        <p:xfrm>
          <a:off x="6221857" y="5404074"/>
          <a:ext cx="3440889" cy="128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889">
                  <a:extLst>
                    <a:ext uri="{9D8B030D-6E8A-4147-A177-3AD203B41FA5}">
                      <a16:colId xmlns:a16="http://schemas.microsoft.com/office/drawing/2014/main" val="3048428231"/>
                    </a:ext>
                  </a:extLst>
                </a:gridCol>
              </a:tblGrid>
              <a:tr h="417703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638514"/>
                  </a:ext>
                </a:extLst>
              </a:tr>
              <a:tr h="869247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86613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442A64BA-4A70-1A48-BF44-185563D1D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90176"/>
              </p:ext>
            </p:extLst>
          </p:nvPr>
        </p:nvGraphicFramePr>
        <p:xfrm>
          <a:off x="580858" y="2087819"/>
          <a:ext cx="3085366" cy="104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067314876"/>
                    </a:ext>
                  </a:extLst>
                </a:gridCol>
              </a:tblGrid>
              <a:tr h="43213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PROFILO DATI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28880"/>
                  </a:ext>
                </a:extLst>
              </a:tr>
              <a:tr h="617417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59048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068CAACF-29AA-1E42-B9C4-B8746ED24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80092"/>
              </p:ext>
            </p:extLst>
          </p:nvPr>
        </p:nvGraphicFramePr>
        <p:xfrm>
          <a:off x="4553150" y="2103451"/>
          <a:ext cx="3085366" cy="1049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770146260"/>
                    </a:ext>
                  </a:extLst>
                </a:gridCol>
              </a:tblGrid>
              <a:tr h="43213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0732"/>
                  </a:ext>
                </a:extLst>
              </a:tr>
              <a:tr h="617418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Nessuno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37962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74B8590D-8FC5-FE4B-8EF4-DE0BE3EF3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57154"/>
              </p:ext>
            </p:extLst>
          </p:nvPr>
        </p:nvGraphicFramePr>
        <p:xfrm>
          <a:off x="8525442" y="2103451"/>
          <a:ext cx="308536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366">
                  <a:extLst>
                    <a:ext uri="{9D8B030D-6E8A-4147-A177-3AD203B41FA5}">
                      <a16:colId xmlns:a16="http://schemas.microsoft.com/office/drawing/2014/main" val="2770146260"/>
                    </a:ext>
                  </a:extLst>
                </a:gridCol>
              </a:tblGrid>
              <a:tr h="25111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SOTTO-GRUPPO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0732"/>
                  </a:ext>
                </a:extLst>
              </a:tr>
              <a:tr h="52258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Visitatore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Utente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registrato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3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53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FOGLIO DI SPECIFICA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858" y="1471934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Gestisce le informazioni relative alla filiale assegnata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581193" y="2110594"/>
          <a:ext cx="5397911" cy="24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99957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CASI D’USO RILEVANTI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89625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Pubblica/Modifica/Elimina annuncio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storico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nuovi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Gestisci richiesta di un nuovo appuntamento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0" name="Tabella 6">
            <a:extLst>
              <a:ext uri="{FF2B5EF4-FFF2-40B4-BE49-F238E27FC236}">
                <a16:creationId xmlns:a16="http://schemas.microsoft.com/office/drawing/2014/main" id="{9E9665A3-5804-46D8-B3B0-DBDF6FFC9317}"/>
              </a:ext>
            </a:extLst>
          </p:cNvPr>
          <p:cNvGraphicFramePr>
            <a:graphicFrameLocks/>
          </p:cNvGraphicFramePr>
          <p:nvPr/>
        </p:nvGraphicFramePr>
        <p:xfrm>
          <a:off x="580858" y="4745554"/>
          <a:ext cx="5397911" cy="199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4402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45227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Ereditati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dal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super-gruppo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Appuntamenti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1" name="Tabella 6">
            <a:extLst>
              <a:ext uri="{FF2B5EF4-FFF2-40B4-BE49-F238E27FC236}">
                <a16:creationId xmlns:a16="http://schemas.microsoft.com/office/drawing/2014/main" id="{5866ED1E-CF15-46EB-9C56-17318F313418}"/>
              </a:ext>
            </a:extLst>
          </p:cNvPr>
          <p:cNvGraphicFramePr>
            <a:graphicFrameLocks/>
          </p:cNvGraphicFramePr>
          <p:nvPr/>
        </p:nvGraphicFramePr>
        <p:xfrm>
          <a:off x="6212892" y="4761406"/>
          <a:ext cx="5397911" cy="198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82249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398199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Ereditati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dal</a:t>
                      </a:r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super-gruppo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sz="2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Appuntamenti</a:t>
                      </a:r>
                      <a:endParaRPr lang="es-ES" sz="2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13C51826-281A-4690-ABE3-0AFCAD445F57}"/>
              </a:ext>
            </a:extLst>
          </p:cNvPr>
          <p:cNvGraphicFramePr>
            <a:graphicFrameLocks/>
          </p:cNvGraphicFramePr>
          <p:nvPr/>
        </p:nvGraphicFramePr>
        <p:xfrm>
          <a:off x="6212894" y="2109813"/>
          <a:ext cx="539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 registrato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9892E0E-F01F-0E4A-848D-E0B0889BC0A8}"/>
              </a:ext>
            </a:extLst>
          </p:cNvPr>
          <p:cNvGraphicFramePr>
            <a:graphicFrameLocks noGrp="1"/>
          </p:cNvGraphicFramePr>
          <p:nvPr/>
        </p:nvGraphicFramePr>
        <p:xfrm>
          <a:off x="6212893" y="2882187"/>
          <a:ext cx="539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317679274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522998187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SOTTO-GRUPPO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96060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69DAED5-64F0-3246-9417-41C8E89564B0}"/>
              </a:ext>
            </a:extLst>
          </p:cNvPr>
          <p:cNvGraphicFramePr>
            <a:graphicFrameLocks noGrp="1"/>
          </p:cNvGraphicFramePr>
          <p:nvPr/>
        </p:nvGraphicFramePr>
        <p:xfrm>
          <a:off x="6212893" y="3675385"/>
          <a:ext cx="539791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2503027137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3845530063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PROFILO DATI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Email,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cognome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data </a:t>
                      </a:r>
                      <a:r>
                        <a:rPr lang="es-ES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assunzione</a:t>
                      </a:r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foto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9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6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 err="1"/>
              <a:t>utente</a:t>
            </a:r>
            <a:r>
              <a:rPr lang="es-ES" sz="3600" dirty="0"/>
              <a:t> </a:t>
            </a:r>
            <a:r>
              <a:rPr lang="es-ES" sz="3600" dirty="0" err="1"/>
              <a:t>homesweethome</a:t>
            </a:r>
            <a:r>
              <a:rPr lang="es-ES" sz="3600" dirty="0"/>
              <a:t> – casi </a:t>
            </a:r>
            <a:r>
              <a:rPr lang="es-ES" sz="3600" dirty="0" err="1"/>
              <a:t>d’uso</a:t>
            </a:r>
            <a:endParaRPr lang="en-GB" sz="36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A2BC123-1B5C-4F11-A9DD-EF7CFF0E11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00" y="1861200"/>
            <a:ext cx="11847600" cy="4881600"/>
          </a:xfrm>
        </p:spPr>
      </p:pic>
    </p:spTree>
    <p:extLst>
      <p:ext uri="{BB962C8B-B14F-4D97-AF65-F5344CB8AC3E}">
        <p14:creationId xmlns:p14="http://schemas.microsoft.com/office/powerpoint/2010/main" val="277282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 err="1"/>
              <a:t>utente</a:t>
            </a:r>
            <a:r>
              <a:rPr lang="es-ES" sz="3600" dirty="0"/>
              <a:t> </a:t>
            </a:r>
            <a:r>
              <a:rPr lang="es-ES" sz="3600" dirty="0" err="1"/>
              <a:t>homesweethome</a:t>
            </a:r>
            <a:r>
              <a:rPr lang="es-ES" sz="3600" dirty="0"/>
              <a:t> – casi </a:t>
            </a:r>
            <a:r>
              <a:rPr lang="es-ES" sz="3600" dirty="0" err="1"/>
              <a:t>d’uso</a:t>
            </a:r>
            <a:endParaRPr lang="en-GB" sz="3600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A2BC123-1B5C-4F11-A9DD-EF7CFF0E112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00" y="1861200"/>
            <a:ext cx="11847600" cy="4881600"/>
          </a:xfr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1823AF6-2C48-445D-99D2-34D222D09829}"/>
              </a:ext>
            </a:extLst>
          </p:cNvPr>
          <p:cNvCxnSpPr/>
          <p:nvPr/>
        </p:nvCxnSpPr>
        <p:spPr>
          <a:xfrm flipH="1">
            <a:off x="7441809" y="2363372"/>
            <a:ext cx="436099" cy="9566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18E40123-99AA-4292-8D63-AA47090988AF}"/>
              </a:ext>
            </a:extLst>
          </p:cNvPr>
          <p:cNvSpPr/>
          <p:nvPr/>
        </p:nvSpPr>
        <p:spPr>
          <a:xfrm>
            <a:off x="6330462" y="3429000"/>
            <a:ext cx="1420836" cy="6084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76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 err="1"/>
              <a:t>utente</a:t>
            </a:r>
            <a:r>
              <a:rPr lang="es-ES" sz="3600" dirty="0"/>
              <a:t> </a:t>
            </a:r>
            <a:r>
              <a:rPr lang="es-ES" sz="3600" dirty="0" err="1"/>
              <a:t>homesweethome</a:t>
            </a:r>
            <a:r>
              <a:rPr lang="es-ES" sz="3600" dirty="0"/>
              <a:t> – casi </a:t>
            </a:r>
            <a:r>
              <a:rPr lang="es-ES" sz="3600" dirty="0" err="1"/>
              <a:t>d’uso</a:t>
            </a:r>
            <a:endParaRPr lang="en-GB" sz="3600" dirty="0"/>
          </a:p>
        </p:txBody>
      </p: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/>
        </p:nvGraphicFramePr>
        <p:xfrm>
          <a:off x="6216257" y="3131749"/>
          <a:ext cx="5397911" cy="35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471600">
                <a:tc>
                  <a:txBody>
                    <a:bodyPr/>
                    <a:lstStyle/>
                    <a:p>
                      <a:pPr algn="ctr"/>
                      <a:r>
                        <a:rPr lang="es-ES" sz="2000" i="1" dirty="0">
                          <a:solidFill>
                            <a:schemeClr val="tx2"/>
                          </a:solidFill>
                        </a:rPr>
                        <a:t>WORKFLOW</a:t>
                      </a:r>
                      <a:endParaRPr lang="en-GB" sz="20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913072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funzionalità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Tipologia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Zona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casa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Fascia di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(o di un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messaggio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informativo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se non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vengono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trovati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49564"/>
                  </a:ext>
                </a:extLst>
              </a:tr>
            </a:tbl>
          </a:graphicData>
        </a:graphic>
      </p:graphicFrame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3DB4B446-E007-46D8-8703-0C084A0DE9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9345" y="2073804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SCOPO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Indicare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modo in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cercare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web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indicando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diversi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parametri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secondo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2A94B01-32D6-40B0-BB4B-56CD062EA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527315"/>
              </p:ext>
            </p:extLst>
          </p:nvPr>
        </p:nvGraphicFramePr>
        <p:xfrm>
          <a:off x="579344" y="3131749"/>
          <a:ext cx="5396400" cy="155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2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2964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PRE-CONDIZIONE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Nessuno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POST-CONDIZIONE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 visualizza la lista degli annunci che hanno soddisfatto la ricerca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93374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53DCB3E6-000F-4BEE-BA8F-4ED71B2D261A}"/>
              </a:ext>
            </a:extLst>
          </p:cNvPr>
          <p:cNvGraphicFramePr>
            <a:graphicFrameLocks/>
          </p:cNvGraphicFramePr>
          <p:nvPr/>
        </p:nvGraphicFramePr>
        <p:xfrm>
          <a:off x="579345" y="1453539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TITOLO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 avanzata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81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 – CASI D’USO</a:t>
            </a:r>
            <a:endParaRPr lang="en-GB" sz="3600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6D62553-8BEF-410D-8D70-E02BD53DE1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00" y="1861200"/>
            <a:ext cx="11847600" cy="4881600"/>
          </a:xfrm>
        </p:spPr>
      </p:pic>
    </p:spTree>
    <p:extLst>
      <p:ext uri="{BB962C8B-B14F-4D97-AF65-F5344CB8AC3E}">
        <p14:creationId xmlns:p14="http://schemas.microsoft.com/office/powerpoint/2010/main" val="18831595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3_TF89238778.potx" id="{BD36FB76-2BC6-49A8-A756-9AFEE05B7F83}" vid="{AC1E270C-1F8D-459F-A907-3170BD5208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tf89238778_win32</Template>
  <TotalTime>611</TotalTime>
  <Words>909</Words>
  <Application>Microsoft Office PowerPoint</Application>
  <PresentationFormat>Widescreen</PresentationFormat>
  <Paragraphs>184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Wingdings</vt:lpstr>
      <vt:lpstr>Wingdings 2</vt:lpstr>
      <vt:lpstr>DividendVTI</vt:lpstr>
      <vt:lpstr>Presentazione del sito web  HomeSweetHome</vt:lpstr>
      <vt:lpstr>Obiettivi del sito web</vt:lpstr>
      <vt:lpstr>Gerarchia dei gruppi utente</vt:lpstr>
      <vt:lpstr>Utente homesweetHome – Foglio di specifica</vt:lpstr>
      <vt:lpstr>CAPO FILIALE – FOGLIO DI SPECIFICA</vt:lpstr>
      <vt:lpstr>utente homesweethome – casi d’uso</vt:lpstr>
      <vt:lpstr>utente homesweethome – casi d’uso</vt:lpstr>
      <vt:lpstr>utente homesweethome – casi d’uso</vt:lpstr>
      <vt:lpstr>CAPO FILIALE – CASI D’USO</vt:lpstr>
      <vt:lpstr>CAPO FILIALE – CASI D’USO</vt:lpstr>
      <vt:lpstr>CAPO FILIALE – CASI D’USO</vt:lpstr>
      <vt:lpstr>DIZIONARIO - ANNUNCIO</vt:lpstr>
      <vt:lpstr>DIZIONARIO - FILIALE</vt:lpstr>
      <vt:lpstr>SCHEMA DEI DATI </vt:lpstr>
      <vt:lpstr>Sottoschema core</vt:lpstr>
      <vt:lpstr>Sottoschema di interconnessione</vt:lpstr>
      <vt:lpstr>Sottoschema di accesso</vt:lpstr>
      <vt:lpstr>Sottoschema di personalizzazione</vt:lpstr>
      <vt:lpstr>Site-view del visitatore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Riepilogo prodotto</dc:title>
  <dc:creator>Andrea Merici</dc:creator>
  <cp:lastModifiedBy>Andrea Merici</cp:lastModifiedBy>
  <cp:revision>57</cp:revision>
  <dcterms:created xsi:type="dcterms:W3CDTF">2020-11-06T10:18:09Z</dcterms:created>
  <dcterms:modified xsi:type="dcterms:W3CDTF">2020-11-12T08:57:41Z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