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01"/>
  </p:normalViewPr>
  <p:slideViewPr>
    <p:cSldViewPr snapToGrid="0" showGuides="1">
      <p:cViewPr>
        <p:scale>
          <a:sx n="113" d="100"/>
          <a:sy n="113" d="100"/>
        </p:scale>
        <p:origin x="3976" y="232"/>
      </p:cViewPr>
      <p:guideLst>
        <p:guide orient="horz" pos="2304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8F9-F087-7D4B-AD74-EEA35075F66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5CC5-5347-CD4B-A5FB-6C93DC0C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5CC5-5347-CD4B-A5FB-6C93DC0C9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B19A1-3123-5379-0486-894214B3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60" t="7972" r="24448" b="69882"/>
          <a:stretch>
            <a:fillRect/>
          </a:stretch>
        </p:blipFill>
        <p:spPr>
          <a:xfrm>
            <a:off x="2112911" y="402317"/>
            <a:ext cx="5077973" cy="1375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8E827-0BAE-CBB9-31E5-06E645D8A7E3}"/>
              </a:ext>
            </a:extLst>
          </p:cNvPr>
          <p:cNvSpPr txBox="1"/>
          <p:nvPr/>
        </p:nvSpPr>
        <p:spPr>
          <a:xfrm>
            <a:off x="2112911" y="52882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5394D-BC22-AD5E-AB38-7703EC4BC378}"/>
              </a:ext>
            </a:extLst>
          </p:cNvPr>
          <p:cNvSpPr txBox="1"/>
          <p:nvPr/>
        </p:nvSpPr>
        <p:spPr>
          <a:xfrm>
            <a:off x="3370388" y="52882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Legislative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C4232-1FC7-227E-60B7-75F3B2CC9921}"/>
              </a:ext>
            </a:extLst>
          </p:cNvPr>
          <p:cNvSpPr txBox="1"/>
          <p:nvPr/>
        </p:nvSpPr>
        <p:spPr>
          <a:xfrm>
            <a:off x="4627865" y="52882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Journalist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28DF2-C3A9-9A1C-DE0C-6DCA9BB0DF25}"/>
              </a:ext>
            </a:extLst>
          </p:cNvPr>
          <p:cNvSpPr txBox="1"/>
          <p:nvPr/>
        </p:nvSpPr>
        <p:spPr>
          <a:xfrm>
            <a:off x="5885343" y="52882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881330-F79F-EE84-9E17-FA40E353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491" t="7972" r="56997" b="70062"/>
          <a:stretch>
            <a:fillRect/>
          </a:stretch>
        </p:blipFill>
        <p:spPr>
          <a:xfrm>
            <a:off x="3686066" y="402317"/>
            <a:ext cx="234950" cy="1363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92B09-8A03-8D98-D7C5-A96670BC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491" t="7972" r="56997" b="70062"/>
          <a:stretch>
            <a:fillRect/>
          </a:stretch>
        </p:blipFill>
        <p:spPr>
          <a:xfrm>
            <a:off x="3686066" y="4509391"/>
            <a:ext cx="234950" cy="1363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3F075-AEE5-F7AD-956C-623C143362E2}"/>
              </a:ext>
            </a:extLst>
          </p:cNvPr>
          <p:cNvSpPr txBox="1"/>
          <p:nvPr/>
        </p:nvSpPr>
        <p:spPr>
          <a:xfrm>
            <a:off x="16586" y="256042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Human wildlife conflict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6BE64-9F70-F309-57D8-BA3E88CA6CA3}"/>
              </a:ext>
            </a:extLst>
          </p:cNvPr>
          <p:cNvSpPr txBox="1"/>
          <p:nvPr/>
        </p:nvSpPr>
        <p:spPr>
          <a:xfrm>
            <a:off x="16586" y="1756371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Laws and regulations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6CE8D6-7191-25B4-7709-C8E23A2D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61" t="30146" r="24449" b="50602"/>
          <a:stretch>
            <a:fillRect/>
          </a:stretch>
        </p:blipFill>
        <p:spPr>
          <a:xfrm>
            <a:off x="2112911" y="1890448"/>
            <a:ext cx="5077973" cy="1195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D3A1F-DCD4-5B69-FBA9-FAF4EB41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60" t="49838" r="24448" b="32126"/>
          <a:stretch>
            <a:fillRect/>
          </a:stretch>
        </p:blipFill>
        <p:spPr>
          <a:xfrm>
            <a:off x="2112911" y="3251186"/>
            <a:ext cx="5077973" cy="11198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8E8B50-9122-84FB-62B4-F3A44183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60" t="68039" r="24448" b="9816"/>
          <a:stretch>
            <a:fillRect/>
          </a:stretch>
        </p:blipFill>
        <p:spPr>
          <a:xfrm>
            <a:off x="2112911" y="4493398"/>
            <a:ext cx="5077973" cy="13749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30A64-46D9-4AFB-43CD-0BEFFA7B0E6C}"/>
              </a:ext>
            </a:extLst>
          </p:cNvPr>
          <p:cNvSpPr/>
          <p:nvPr/>
        </p:nvSpPr>
        <p:spPr>
          <a:xfrm>
            <a:off x="124315" y="2568538"/>
            <a:ext cx="338022" cy="1438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A5DC1-B80C-B840-10F8-A581408D4D94}"/>
              </a:ext>
            </a:extLst>
          </p:cNvPr>
          <p:cNvSpPr txBox="1"/>
          <p:nvPr/>
        </p:nvSpPr>
        <p:spPr>
          <a:xfrm>
            <a:off x="16586" y="3061494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Recovery 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94D8B-3EF3-A11A-074B-4FE27D63530C}"/>
              </a:ext>
            </a:extLst>
          </p:cNvPr>
          <p:cNvSpPr txBox="1"/>
          <p:nvPr/>
        </p:nvSpPr>
        <p:spPr>
          <a:xfrm>
            <a:off x="16586" y="4375623"/>
            <a:ext cx="222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State of conservation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EADA2-31EF-9C28-5770-5B57CCD60408}"/>
              </a:ext>
            </a:extLst>
          </p:cNvPr>
          <p:cNvSpPr txBox="1"/>
          <p:nvPr/>
        </p:nvSpPr>
        <p:spPr>
          <a:xfrm>
            <a:off x="16586" y="6299537"/>
            <a:ext cx="6852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Time period year bins: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Before, &lt; 2007, predates major delisting attempts and is the  foundational grizzly recovery period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During I, 2007-2010, first delisting attempt and subsequent reinstatement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After, 2011-2016, post-reinstatement period leading up to the next delisting effort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During II, 2017-2018, second delisting cycle followed by another court reversal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Recent, 2019-2024, ongoing petitions, court rulings, and management discussions.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061B1-F736-9FDA-8481-6B9EE6EC0E28}"/>
              </a:ext>
            </a:extLst>
          </p:cNvPr>
          <p:cNvSpPr/>
          <p:nvPr/>
        </p:nvSpPr>
        <p:spPr>
          <a:xfrm flipH="1">
            <a:off x="7032058" y="5964530"/>
            <a:ext cx="283141" cy="261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E7771-BE47-012B-6ED1-179C52C051F9}"/>
              </a:ext>
            </a:extLst>
          </p:cNvPr>
          <p:cNvSpPr txBox="1"/>
          <p:nvPr/>
        </p:nvSpPr>
        <p:spPr>
          <a:xfrm>
            <a:off x="-120765" y="428187"/>
            <a:ext cx="2330565" cy="133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Hunting/recreation conflicts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Geographic/ecosystem context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Conflict mitigation &amp; management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Conflict impacts on people/property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Climate stressors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Agencies and institutions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F140-67F0-2EFC-46C1-514E0F8F073D}"/>
              </a:ext>
            </a:extLst>
          </p:cNvPr>
          <p:cNvSpPr txBox="1"/>
          <p:nvPr/>
        </p:nvSpPr>
        <p:spPr>
          <a:xfrm>
            <a:off x="-120765" y="1928951"/>
            <a:ext cx="233056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Statutory and legal references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Species ecology in law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Political figures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Institutions and processes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Geographic contexts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DCA04-334C-4119-8322-B4E356CB9662}"/>
              </a:ext>
            </a:extLst>
          </p:cNvPr>
          <p:cNvSpPr txBox="1"/>
          <p:nvPr/>
        </p:nvSpPr>
        <p:spPr>
          <a:xfrm>
            <a:off x="-120765" y="3246423"/>
            <a:ext cx="233056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Population viability and capacity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Law and politics framing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Geographic and ecosystem context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Agency mentions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Agency leadership and actors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D47F2-E16D-BA5E-F7FB-9FE560A02C62}"/>
              </a:ext>
            </a:extLst>
          </p:cNvPr>
          <p:cNvSpPr txBox="1"/>
          <p:nvPr/>
        </p:nvSpPr>
        <p:spPr>
          <a:xfrm>
            <a:off x="-120765" y="4532071"/>
            <a:ext cx="2330565" cy="133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Science quality frameworks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ESA and legal references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Geographic and ecosystem context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Domain specifics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Conservation science</a:t>
            </a:r>
          </a:p>
          <a:p>
            <a:pPr algn="r">
              <a:spcAft>
                <a:spcPts val="5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Advocacy and opposition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25F460-6B65-DCF0-76C3-52EDC7826F31}"/>
              </a:ext>
            </a:extLst>
          </p:cNvPr>
          <p:cNvGrpSpPr/>
          <p:nvPr/>
        </p:nvGrpSpPr>
        <p:grpSpPr>
          <a:xfrm>
            <a:off x="2196946" y="5794033"/>
            <a:ext cx="1155432" cy="692491"/>
            <a:chOff x="2196946" y="5794033"/>
            <a:chExt cx="1155432" cy="6924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3797EF-8F94-7657-F72C-72898EAD054B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3DD26-B523-1265-9322-ADC16506521A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E514E-ADCD-9DBA-E070-4271ACBB8BDB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05641E-0A8A-B454-3DE1-55FC1AC3BD34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77FE93-4B6F-1DAE-8A48-4B6054C56D06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7D36CF-8E4D-877E-7F4C-D78883F16641}"/>
              </a:ext>
            </a:extLst>
          </p:cNvPr>
          <p:cNvGrpSpPr/>
          <p:nvPr/>
        </p:nvGrpSpPr>
        <p:grpSpPr>
          <a:xfrm>
            <a:off x="3451763" y="5794033"/>
            <a:ext cx="1155432" cy="692491"/>
            <a:chOff x="2196946" y="5794033"/>
            <a:chExt cx="1155432" cy="6924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E66592-6DDD-0D95-F758-6FC5C0020EA6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F3A1C4-15D7-0E8D-EA02-6F05441A4977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9F1D2C-C602-FCED-66AE-FFBA171C915C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31200C-7AF8-142F-348B-E986B97B055B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848C47-13AC-12E8-4B03-786DC72B4323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686C7A-727F-5533-8329-6419D8D17955}"/>
              </a:ext>
            </a:extLst>
          </p:cNvPr>
          <p:cNvGrpSpPr/>
          <p:nvPr/>
        </p:nvGrpSpPr>
        <p:grpSpPr>
          <a:xfrm>
            <a:off x="4706580" y="5794033"/>
            <a:ext cx="1155432" cy="692491"/>
            <a:chOff x="2196946" y="5794033"/>
            <a:chExt cx="1155432" cy="6924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5658F0-79A4-5AC5-32FB-0CAF43270FD8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4A154F-9AC1-89C2-75CE-BEF5E057E21B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4CEB5B-763D-6520-8670-12B84411AF59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E654DC-BB09-282B-6FFF-2291C87BA837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0882F6-0D6D-1F99-CA9D-19ECCC26814F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A28902-C8C7-FCE3-AE7B-D0701B69196D}"/>
              </a:ext>
            </a:extLst>
          </p:cNvPr>
          <p:cNvGrpSpPr/>
          <p:nvPr/>
        </p:nvGrpSpPr>
        <p:grpSpPr>
          <a:xfrm>
            <a:off x="5961398" y="5794033"/>
            <a:ext cx="1155432" cy="692491"/>
            <a:chOff x="2196946" y="5794033"/>
            <a:chExt cx="1155432" cy="69249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A238-F935-3943-6D48-3C00D51D11EB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D2D51F-1559-A6F8-356A-4949122C7607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D719CB-5FF2-EAF4-6D6B-BDEA51084489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66D3C9-53F3-AA45-92F6-920D90CC85E7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EAAACC-EA77-2832-905B-9DCDDEA3601A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199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2</cp:revision>
  <dcterms:created xsi:type="dcterms:W3CDTF">2025-08-27T20:30:42Z</dcterms:created>
  <dcterms:modified xsi:type="dcterms:W3CDTF">2025-10-13T19:42:36Z</dcterms:modified>
</cp:coreProperties>
</file>