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355" r:id="rId13"/>
    <p:sldId id="356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256" r:id="rId32"/>
    <p:sldId id="313" r:id="rId33"/>
    <p:sldId id="257" r:id="rId34"/>
    <p:sldId id="258" r:id="rId35"/>
    <p:sldId id="263" r:id="rId36"/>
    <p:sldId id="264" r:id="rId37"/>
    <p:sldId id="269" r:id="rId38"/>
    <p:sldId id="265" r:id="rId39"/>
    <p:sldId id="266" r:id="rId40"/>
    <p:sldId id="267" r:id="rId41"/>
    <p:sldId id="268" r:id="rId42"/>
    <p:sldId id="272" r:id="rId43"/>
    <p:sldId id="270" r:id="rId44"/>
    <p:sldId id="271" r:id="rId45"/>
    <p:sldId id="27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50" r:id="rId82"/>
    <p:sldId id="351" r:id="rId83"/>
    <p:sldId id="331" r:id="rId84"/>
    <p:sldId id="332" r:id="rId85"/>
    <p:sldId id="333" r:id="rId86"/>
    <p:sldId id="334" r:id="rId87"/>
    <p:sldId id="335" r:id="rId88"/>
    <p:sldId id="352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53" r:id="rId99"/>
    <p:sldId id="354" r:id="rId100"/>
    <p:sldId id="345" r:id="rId101"/>
    <p:sldId id="346" r:id="rId102"/>
    <p:sldId id="347" r:id="rId103"/>
    <p:sldId id="348" r:id="rId104"/>
    <p:sldId id="34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df_background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tbackground"'),httpheader=c(DB='jdbc:oracle:thin:@129.152.144.84:1521: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tsleepalert"'),httpheader=c(DB='jdbc:oracle:thin:@129.152.144.84:1521: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tactivity"'),httpheader=c(DB='jdbc:oracle:thin:@129.152.144.84:1521: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8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df_background &lt;- data.frame(fromJSON(getURL(URLencode</a:t>
            </a:r>
            <a:r>
              <a:rPr lang="en-US" sz="1600" dirty="0"/>
              <a:t>(</a:t>
            </a:r>
            <a:r>
              <a:rPr lang="en-US" sz="1600" dirty="0" smtClean="0"/>
              <a:t>'129.152.144.84:5001/rest/native/?</a:t>
            </a:r>
          </a:p>
          <a:p>
            <a:pPr marL="0" indent="0">
              <a:buNone/>
            </a:pPr>
            <a:r>
              <a:rPr lang="en-US" sz="1600" dirty="0" smtClean="0"/>
              <a:t>query="</a:t>
            </a:r>
            <a:r>
              <a:rPr lang="en-US" sz="1600" b="1" dirty="0"/>
              <a:t>select * </a:t>
            </a:r>
            <a:r>
              <a:rPr lang="en-US" sz="1600" b="1" dirty="0" smtClean="0"/>
              <a:t>from tbackground</a:t>
            </a:r>
            <a:r>
              <a:rPr lang="en-US" sz="1600" dirty="0"/>
              <a:t>"'),httpheader=c(DB=</a:t>
            </a:r>
            <a:r>
              <a:rPr lang="en-US" sz="1600" dirty="0" smtClean="0"/>
              <a:t>'jdbc:oracle:thin:@129.152.144.84:1521:</a:t>
            </a:r>
          </a:p>
          <a:p>
            <a:pPr marL="0" indent="0">
              <a:buNone/>
            </a:pPr>
            <a:r>
              <a:rPr lang="en-US" sz="1600" dirty="0" smtClean="0"/>
              <a:t>ORCL', </a:t>
            </a:r>
            <a:r>
              <a:rPr lang="en-US" sz="1600" dirty="0"/>
              <a:t>USER='C##cs329e_thc359', PASS='orcl_thc359', MODE='native_mode', MODEL='model', returnDimensions = 'False', returnFor = 'JSON'), verbose = TRUE</a:t>
            </a:r>
            <a:r>
              <a:rPr lang="en-US" sz="1600" dirty="0" smtClean="0"/>
              <a:t>)))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tsleepalert</a:t>
            </a:r>
            <a:r>
              <a:rPr lang="en-US" sz="1600" dirty="0"/>
              <a:t>"'),httpheader=c(DB='jdbc:oracle:thin:@129.152.144.84:1521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tactivity</a:t>
            </a:r>
            <a:r>
              <a:rPr lang="en-US" sz="1600" dirty="0"/>
              <a:t>"'),httpheader=c(DB='jdbc:oracle:thin:@</a:t>
            </a:r>
            <a:r>
              <a:rPr lang="en-US" sz="1600" dirty="0" smtClean="0"/>
              <a:t>129.152.144.84:1521: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5146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7737"/>
            <a:ext cx="23622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7244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Caffeine Level vs Alertness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Caffeine </a:t>
            </a:r>
            <a:r>
              <a:rPr lang="en-US" b="1" dirty="0" smtClean="0"/>
              <a:t>Amount</a:t>
            </a:r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Level of caffeine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(If </a:t>
            </a:r>
            <a:r>
              <a:rPr lang="en-US" sz="2800" dirty="0"/>
              <a:t>you drink caffeine, how many daily</a:t>
            </a:r>
            <a:r>
              <a:rPr lang="en-US" sz="2800" dirty="0" smtClean="0"/>
              <a:t>?)</a:t>
            </a:r>
          </a:p>
          <a:p>
            <a:r>
              <a:rPr lang="en-US" b="1" dirty="0" smtClean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lertness </a:t>
            </a:r>
            <a:r>
              <a:rPr lang="en-US" dirty="0"/>
              <a:t>after waking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(1-5</a:t>
            </a:r>
            <a:r>
              <a:rPr lang="en-US" dirty="0"/>
              <a:t>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dfd</a:t>
            </a:r>
            <a:r>
              <a:rPr lang="en-US" sz="2200" dirty="0"/>
              <a:t> &lt;- </a:t>
            </a:r>
            <a:r>
              <a:rPr lang="en-US" sz="2200" dirty="0" err="1"/>
              <a:t>inner_join</a:t>
            </a:r>
            <a:r>
              <a:rPr lang="en-US" sz="2200" dirty="0"/>
              <a:t>(df_sleepalert, df_background, by="ID_NUMBER")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&lt;- </a:t>
            </a:r>
            <a:r>
              <a:rPr lang="en-US" sz="2200" dirty="0" err="1"/>
              <a:t>dfd</a:t>
            </a:r>
            <a:r>
              <a:rPr lang="en-US" sz="2200" dirty="0"/>
              <a:t> %&gt;% select(ID_NUMBER, ALERTNESS, CAFFEINE_AMOUNT) %&gt;% </a:t>
            </a:r>
            <a:r>
              <a:rPr lang="en-US" sz="2200" dirty="0" err="1"/>
              <a:t>group_by</a:t>
            </a:r>
            <a:r>
              <a:rPr lang="en-US" sz="2200" dirty="0"/>
              <a:t>(ALERTNESS) %&gt;% </a:t>
            </a:r>
            <a:r>
              <a:rPr lang="en-US" sz="2200" dirty="0" err="1" smtClean="0"/>
              <a:t>summarise</a:t>
            </a:r>
            <a:r>
              <a:rPr lang="en-US" sz="2200" dirty="0" smtClean="0"/>
              <a:t>(</a:t>
            </a:r>
            <a:r>
              <a:rPr lang="en-US" sz="2200" dirty="0" err="1" smtClean="0"/>
              <a:t>avg</a:t>
            </a:r>
            <a:r>
              <a:rPr lang="en-US" sz="2200" dirty="0" smtClean="0"/>
              <a:t>=mean(CAFFEINE_AMOUNT))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52425"/>
            <a:ext cx="2971800" cy="1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2830" y="2819400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3173556"/>
            <a:ext cx="14097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 &lt;- </a:t>
            </a: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dfe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(x=ALERTNESS, y=</a:t>
            </a:r>
            <a:r>
              <a:rPr lang="en-US" sz="2000" dirty="0" err="1"/>
              <a:t>avg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r>
              <a:rPr lang="en-US" sz="2000" dirty="0"/>
              <a:t>g + theme(</a:t>
            </a:r>
            <a:r>
              <a:rPr lang="en-US" sz="2000" dirty="0" err="1"/>
              <a:t>legend.position</a:t>
            </a:r>
            <a:r>
              <a:rPr lang="en-US" sz="2000" dirty="0"/>
              <a:t>="none") + labs(x="Alertness Level", y="Average Caffeine </a:t>
            </a:r>
            <a:r>
              <a:rPr lang="en-US" sz="2000" dirty="0" smtClean="0"/>
              <a:t>Level</a:t>
            </a:r>
            <a:r>
              <a:rPr lang="en-US" sz="2000" dirty="0"/>
              <a:t>", title="Average Caffeine Level vs Alertness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8"/>
            <a:ext cx="6781800" cy="39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Type </a:t>
            </a:r>
            <a:r>
              <a:rPr lang="en-US" sz="2800" dirty="0"/>
              <a:t>of activity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</a:t>
            </a:r>
            <a:r>
              <a:rPr lang="en-US" sz="2800" dirty="0"/>
              <a:t>S=sleep, P=personal time, </a:t>
            </a:r>
            <a:r>
              <a:rPr lang="en-US" sz="2800" dirty="0" smtClean="0"/>
              <a:t>C=commute, W=work</a:t>
            </a:r>
            <a:r>
              <a:rPr lang="en-US" sz="2800" dirty="0"/>
              <a:t>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L=limbo</a:t>
            </a:r>
            <a:r>
              <a:rPr lang="en-US" sz="2800" dirty="0"/>
              <a:t>, I=Interim Release)</a:t>
            </a:r>
          </a:p>
          <a:p>
            <a:r>
              <a:rPr lang="en-US" b="1" dirty="0"/>
              <a:t>Sleep </a:t>
            </a:r>
            <a:r>
              <a:rPr lang="en-US" b="1" dirty="0" smtClean="0"/>
              <a:t>Quality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Self </a:t>
            </a:r>
            <a:r>
              <a:rPr lang="en-US" sz="2800" dirty="0"/>
              <a:t>assessment, quality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(1-5</a:t>
            </a:r>
            <a:r>
              <a:rPr lang="en-US" sz="2800" dirty="0"/>
              <a:t>, 1=very poor, 5=very 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dfe</a:t>
            </a:r>
            <a:r>
              <a:rPr lang="en-US" sz="2200" dirty="0"/>
              <a:t> &lt;- </a:t>
            </a:r>
            <a:r>
              <a:rPr lang="en-US" sz="2200" dirty="0" err="1"/>
              <a:t>left_join</a:t>
            </a:r>
            <a:r>
              <a:rPr lang="en-US" sz="2200" dirty="0"/>
              <a:t>(df_sleepalert, df_activity, by="ID_NUMBER</a:t>
            </a:r>
            <a:r>
              <a:rPr lang="en-US" sz="2200" dirty="0" smtClean="0"/>
              <a:t>")</a:t>
            </a:r>
          </a:p>
          <a:p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%&gt;% select(ID_NUMBER,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count(ACTIVITY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13360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0668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2192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dfe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(ACTIVITY)) + </a:t>
            </a:r>
            <a:r>
              <a:rPr lang="en-US" sz="1800" dirty="0" err="1"/>
              <a:t>geom_bar</a:t>
            </a:r>
            <a:r>
              <a:rPr lang="en-US" sz="1800" dirty="0"/>
              <a:t>()</a:t>
            </a:r>
          </a:p>
          <a:p>
            <a:r>
              <a:rPr lang="en-US" sz="1800" dirty="0"/>
              <a:t>g + </a:t>
            </a:r>
            <a:r>
              <a:rPr lang="en-US" sz="1800" dirty="0" err="1"/>
              <a:t>geom_bar</a:t>
            </a:r>
            <a:r>
              <a:rPr lang="en-US" sz="1800" dirty="0"/>
              <a:t>(width=.7)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y="Count", title="Count of Different Activity </a:t>
            </a:r>
            <a:r>
              <a:rPr lang="en-US" sz="2000" dirty="0"/>
              <a:t>Types")</a:t>
            </a:r>
          </a:p>
          <a:p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393"/>
            <a:ext cx="7275723" cy="417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dff</a:t>
            </a:r>
            <a:r>
              <a:rPr lang="en-US" sz="2200" dirty="0"/>
              <a:t> &lt;- </a:t>
            </a:r>
            <a:r>
              <a:rPr lang="en-US" sz="2200" dirty="0" err="1"/>
              <a:t>dfe</a:t>
            </a:r>
            <a:r>
              <a:rPr lang="en-US" sz="2200" dirty="0"/>
              <a:t> %&gt;% select(ID_NUMBER, SLEEP_QUALITY,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</a:t>
            </a:r>
            <a:r>
              <a:rPr lang="en-US" sz="2200" dirty="0" err="1"/>
              <a:t>summarise</a:t>
            </a:r>
            <a:r>
              <a:rPr lang="en-US" sz="2200" dirty="0"/>
              <a:t>(</a:t>
            </a:r>
            <a:r>
              <a:rPr lang="en-US" sz="2200" dirty="0" err="1"/>
              <a:t>avg</a:t>
            </a:r>
            <a:r>
              <a:rPr lang="en-US" sz="2200" dirty="0"/>
              <a:t>=mean(SLEEP_QUALITY))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6310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0002" y="1981200"/>
            <a:ext cx="1161197" cy="4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704" y="1981200"/>
            <a:ext cx="13716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(x=ACTIVITY, y=</a:t>
            </a:r>
            <a:r>
              <a:rPr lang="en-US" sz="1800" dirty="0" err="1"/>
              <a:t>avg</a:t>
            </a:r>
            <a:r>
              <a:rPr lang="en-US" sz="1800" dirty="0"/>
              <a:t>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r>
              <a:rPr lang="en-US" sz="1800" dirty="0"/>
              <a:t>g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</a:t>
            </a:r>
            <a:r>
              <a:rPr lang="en-US" sz="1800" dirty="0" err="1"/>
              <a:t>Avg</a:t>
            </a:r>
            <a:r>
              <a:rPr lang="en-US" sz="1800" dirty="0"/>
              <a:t> Quality of Sleep", title="Quality of Sleep with Different Activity Types")</a:t>
            </a:r>
            <a:endParaRPr lang="en-US" sz="2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7391400" cy="41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SchedType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Type </a:t>
            </a:r>
            <a:r>
              <a:rPr lang="en-US" sz="2800" dirty="0"/>
              <a:t>of </a:t>
            </a:r>
            <a:r>
              <a:rPr lang="en-US" sz="2800" dirty="0" smtClean="0"/>
              <a:t>Schedule  </a:t>
            </a:r>
          </a:p>
          <a:p>
            <a:pPr marL="0" indent="0">
              <a:buNone/>
            </a:pPr>
            <a:r>
              <a:rPr lang="en-US" sz="2800" dirty="0" smtClean="0"/>
              <a:t>      (Straight </a:t>
            </a:r>
            <a:r>
              <a:rPr lang="en-US" sz="2800" dirty="0"/>
              <a:t>Thru, Split Shift, or Extra </a:t>
            </a:r>
            <a:r>
              <a:rPr lang="en-US" sz="2800" dirty="0" smtClean="0"/>
              <a:t>Board)</a:t>
            </a:r>
          </a:p>
          <a:p>
            <a:r>
              <a:rPr lang="en-US" b="1" dirty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Alertness after waking </a:t>
            </a:r>
          </a:p>
          <a:p>
            <a:pPr marL="457200" lvl="1" indent="0">
              <a:buNone/>
            </a:pPr>
            <a:r>
              <a:rPr lang="en-US" dirty="0"/>
              <a:t>(1-5,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dfc</a:t>
            </a:r>
            <a:r>
              <a:rPr lang="en-US" sz="1800" dirty="0"/>
              <a:t> &lt;- </a:t>
            </a:r>
            <a:r>
              <a:rPr lang="en-US" sz="1800" dirty="0" err="1"/>
              <a:t>inner_join</a:t>
            </a:r>
            <a:r>
              <a:rPr lang="en-US" sz="1800" dirty="0"/>
              <a:t>(df_sleepalert, df_background, by="ID_NUMBER</a:t>
            </a:r>
            <a:r>
              <a:rPr lang="en-US" sz="1800" dirty="0" smtClean="0"/>
              <a:t>")</a:t>
            </a:r>
          </a:p>
          <a:p>
            <a:endParaRPr lang="en-US" sz="1800" dirty="0"/>
          </a:p>
          <a:p>
            <a:r>
              <a:rPr lang="en-US" sz="1800" dirty="0" err="1" smtClean="0"/>
              <a:t>dfc</a:t>
            </a:r>
            <a:r>
              <a:rPr lang="en-US" sz="1800" dirty="0" smtClean="0"/>
              <a:t> </a:t>
            </a:r>
            <a:r>
              <a:rPr lang="en-US" sz="1800" dirty="0"/>
              <a:t>%&gt;% select(SCHEDTYPE, ALERTNESS) %&gt;% </a:t>
            </a:r>
            <a:r>
              <a:rPr lang="en-US" sz="1800" dirty="0" err="1"/>
              <a:t>group_by</a:t>
            </a:r>
            <a:r>
              <a:rPr lang="en-US" sz="1800" dirty="0"/>
              <a:t>(SCHEDTYPE) %&gt;%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(x=SCHEDTYPE, y=ALERTNESS))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74773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3069" y="1676400"/>
            <a:ext cx="1161197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8243" y="2286000"/>
            <a:ext cx="990600" cy="37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dfc</a:t>
            </a:r>
            <a:r>
              <a:rPr lang="en-US" sz="1600" dirty="0"/>
              <a:t> %&gt;% select(SCHEDTYPE, ALERTNESS) %&gt;% </a:t>
            </a:r>
            <a:r>
              <a:rPr lang="en-US" sz="1600" dirty="0" err="1"/>
              <a:t>group_by</a:t>
            </a:r>
            <a:r>
              <a:rPr lang="en-US" sz="1600" dirty="0"/>
              <a:t>(SCHEDTYPE)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smtClean="0"/>
              <a:t>SCHEDTYPE</a:t>
            </a:r>
            <a:r>
              <a:rPr lang="en-US" sz="1600" dirty="0"/>
              <a:t>, </a:t>
            </a:r>
            <a:r>
              <a:rPr lang="en-US" sz="1600" dirty="0" smtClean="0"/>
              <a:t>y=ALERTNESS</a:t>
            </a:r>
            <a:r>
              <a:rPr lang="en-US" sz="1600" dirty="0"/>
              <a:t>))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(alpha=0.5,aes(color=SCHEDTYPE),</a:t>
            </a:r>
            <a:r>
              <a:rPr lang="en-US" sz="1600" dirty="0" smtClean="0"/>
              <a:t>position=</a:t>
            </a:r>
          </a:p>
          <a:p>
            <a:pPr marL="0" indent="0">
              <a:buNone/>
            </a:pP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ggtitle</a:t>
            </a:r>
            <a:r>
              <a:rPr lang="en-US" sz="1600" dirty="0"/>
              <a:t>('Alertness of Different Types of Workers')+</a:t>
            </a:r>
            <a:r>
              <a:rPr lang="en-US" sz="1600" dirty="0" smtClean="0"/>
              <a:t>theme(</a:t>
            </a:r>
            <a:r>
              <a:rPr lang="en-US" sz="1600" dirty="0" err="1" smtClean="0"/>
              <a:t>plot.title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err="1" smtClean="0"/>
              <a:t>element_text</a:t>
            </a:r>
            <a:r>
              <a:rPr lang="en-US" sz="1600" dirty="0" smtClean="0"/>
              <a:t>(size=20,face</a:t>
            </a:r>
            <a:r>
              <a:rPr lang="en-US" sz="1600" dirty="0"/>
              <a:t>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'Schedule Type of </a:t>
            </a:r>
            <a:r>
              <a:rPr lang="en-US" sz="1600" dirty="0" smtClean="0"/>
              <a:t>Employees</a:t>
            </a:r>
            <a:r>
              <a:rPr lang="en-US" sz="1600" dirty="0"/>
              <a:t>', y = 'Alertness Levels') + </a:t>
            </a:r>
            <a:r>
              <a:rPr lang="en-US" sz="1600" dirty="0" err="1"/>
              <a:t>scale_color_discrete</a:t>
            </a:r>
            <a:r>
              <a:rPr lang="en-US" sz="1600" dirty="0"/>
              <a:t>(name="Schedule Types")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9231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1800" y="1407994"/>
            <a:ext cx="1161197" cy="42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Years In Present </a:t>
            </a:r>
            <a:r>
              <a:rPr lang="en-US" sz="2800" b="1" dirty="0" smtClean="0"/>
              <a:t>Job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Total </a:t>
            </a:r>
            <a:r>
              <a:rPr lang="en-US" sz="2800" dirty="0"/>
              <a:t>years in present </a:t>
            </a:r>
            <a:r>
              <a:rPr lang="en-US" sz="2800" dirty="0" smtClean="0"/>
              <a:t>job</a:t>
            </a:r>
          </a:p>
          <a:p>
            <a:r>
              <a:rPr lang="en-US" sz="2800" b="1" dirty="0" smtClean="0"/>
              <a:t>Sleep Length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Self </a:t>
            </a:r>
            <a:r>
              <a:rPr lang="en-US" sz="2800" dirty="0"/>
              <a:t>assessment, length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(1-5</a:t>
            </a:r>
            <a:r>
              <a:rPr lang="en-US" sz="2800" dirty="0"/>
              <a:t>, 1=wholly insufficient, 5=more than sufficient)</a:t>
            </a:r>
          </a:p>
          <a:p>
            <a:r>
              <a:rPr lang="en-US" sz="2800" b="1" dirty="0"/>
              <a:t>Sleep Quality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Self assessment, quality of sleep </a:t>
            </a:r>
          </a:p>
          <a:p>
            <a:pPr marL="0" indent="0">
              <a:buNone/>
            </a:pPr>
            <a:r>
              <a:rPr lang="en-US" sz="2600" dirty="0"/>
              <a:t>      (1-5, 1=very poor, 5=very good)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&lt;- </a:t>
            </a:r>
            <a:r>
              <a:rPr lang="en-US" sz="1600" dirty="0" err="1"/>
              <a:t>right_join</a:t>
            </a:r>
            <a:r>
              <a:rPr lang="en-US" sz="1600" dirty="0"/>
              <a:t>(df_sleepalert, df_background, by="ID_NUMBER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 err="1" smtClean="0"/>
              <a:t>dfc</a:t>
            </a:r>
            <a:r>
              <a:rPr lang="en-US" sz="1600" dirty="0" smtClean="0"/>
              <a:t> </a:t>
            </a:r>
            <a:r>
              <a:rPr lang="en-US" sz="1600" dirty="0"/>
              <a:t>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</a:t>
            </a:r>
            <a:r>
              <a:rPr lang="en-US" sz="1600" dirty="0" err="1" smtClean="0"/>
              <a:t>as.character</a:t>
            </a:r>
            <a:r>
              <a:rPr lang="en-US" sz="1600" dirty="0" smtClean="0"/>
              <a:t> (SLEEP_LENGTH</a:t>
            </a:r>
            <a:r>
              <a:rPr lang="en-US" sz="1600" dirty="0"/>
              <a:t>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</a:t>
            </a:r>
            <a:r>
              <a:rPr lang="en-US" sz="1600" dirty="0" smtClean="0"/>
              <a:t>color </a:t>
            </a:r>
            <a:r>
              <a:rPr lang="en-US" sz="1600" dirty="0"/>
              <a:t>= SLEEP_QUALITY))+</a:t>
            </a:r>
            <a:r>
              <a:rPr lang="en-US" sz="1600" dirty="0" err="1"/>
              <a:t>geom_point</a:t>
            </a:r>
            <a:r>
              <a:rPr lang="en-US" sz="1600" dirty="0"/>
              <a:t>()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25770" cy="4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6675" y="124081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7913" y="205740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(SLEEP_LENGTH)),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color = SLEEP_QUALITY))+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('Years Worked in Comparison to Sleep Length and Quality') +theme(</a:t>
            </a:r>
            <a:r>
              <a:rPr lang="en-US" sz="1600" dirty="0" err="1"/>
              <a:t>plot.title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(size=20,face="bold",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'Sleep Length', y = 'Years Worked')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(alpha=0.5,aes(color=SLEEP_QUALITY</a:t>
            </a:r>
            <a:r>
              <a:rPr lang="en-US" sz="1600" dirty="0" smtClean="0"/>
              <a:t>),position= </a:t>
            </a: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scale_colour_tableau</a:t>
            </a:r>
            <a:r>
              <a:rPr lang="en-US" sz="1600" dirty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2800" y="24003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107"/>
            <a:ext cx="7467600" cy="39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4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Sex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(1=male</a:t>
            </a:r>
            <a:r>
              <a:rPr lang="en-US" dirty="0"/>
              <a:t>, 2=female</a:t>
            </a:r>
            <a:r>
              <a:rPr lang="en-US" dirty="0" smtClean="0"/>
              <a:t>)</a:t>
            </a:r>
          </a:p>
          <a:p>
            <a:r>
              <a:rPr lang="en-US" b="1" dirty="0"/>
              <a:t>Total Years of </a:t>
            </a:r>
            <a:r>
              <a:rPr lang="en-US" b="1" dirty="0" smtClean="0"/>
              <a:t>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Total </a:t>
            </a:r>
            <a:r>
              <a:rPr lang="en-US" dirty="0"/>
              <a:t>years as passenger T&amp;E employee</a:t>
            </a:r>
          </a:p>
          <a:p>
            <a:r>
              <a:rPr lang="en-US" b="1" dirty="0"/>
              <a:t>Job Security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job security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</a:t>
            </a:r>
            <a:r>
              <a:rPr lang="en-US" dirty="0" smtClean="0"/>
              <a:t>)</a:t>
            </a:r>
          </a:p>
          <a:p>
            <a:r>
              <a:rPr lang="en-US" b="1" dirty="0"/>
              <a:t>New Hire </a:t>
            </a:r>
            <a:r>
              <a:rPr lang="en-US" b="1" dirty="0" smtClean="0"/>
              <a:t>Oversight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oversight of new hires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df_background </a:t>
            </a:r>
            <a:r>
              <a:rPr lang="en-US" sz="1500" dirty="0"/>
              <a:t>%&gt;% </a:t>
            </a:r>
            <a:r>
              <a:rPr lang="en-US" sz="1500" dirty="0" err="1"/>
              <a:t>group_by</a:t>
            </a:r>
            <a:r>
              <a:rPr lang="en-US" sz="1500" dirty="0"/>
              <a:t>(TOTAL_YEARS_OF_SERVICE, NEW_HIRE_OVERSIGHT, JOB_SECURITY, SEX) %&gt;% </a:t>
            </a:r>
            <a:r>
              <a:rPr lang="en-US" sz="1500" dirty="0" err="1"/>
              <a:t>ggplot</a:t>
            </a:r>
            <a:r>
              <a:rPr lang="en-US" sz="1500" dirty="0"/>
              <a:t>(</a:t>
            </a:r>
            <a:r>
              <a:rPr lang="en-US" sz="1500" dirty="0" err="1"/>
              <a:t>aes</a:t>
            </a:r>
            <a:r>
              <a:rPr lang="en-US" sz="1500" dirty="0"/>
              <a:t>(x= </a:t>
            </a:r>
            <a:r>
              <a:rPr lang="en-US" sz="1500" dirty="0" err="1"/>
              <a:t>as.numeric</a:t>
            </a:r>
            <a:r>
              <a:rPr lang="en-US" sz="1500" dirty="0"/>
              <a:t>(</a:t>
            </a:r>
            <a:r>
              <a:rPr lang="en-US" sz="1500" dirty="0" err="1"/>
              <a:t>as.character</a:t>
            </a:r>
            <a:r>
              <a:rPr lang="en-US" sz="1500" dirty="0"/>
              <a:t>(JOB_SECURITY)), </a:t>
            </a:r>
            <a:r>
              <a:rPr lang="en-US" sz="1500" dirty="0" smtClean="0"/>
              <a:t>y=</a:t>
            </a:r>
            <a:r>
              <a:rPr lang="en-US" sz="1500" dirty="0" err="1" smtClean="0"/>
              <a:t>as.numeric</a:t>
            </a:r>
            <a:r>
              <a:rPr lang="en-US" sz="1500" dirty="0" smtClean="0"/>
              <a:t>(</a:t>
            </a:r>
            <a:r>
              <a:rPr lang="en-US" sz="1500" dirty="0" err="1" smtClean="0"/>
              <a:t>as.character</a:t>
            </a:r>
            <a:r>
              <a:rPr lang="en-US" sz="1500" dirty="0" smtClean="0"/>
              <a:t>(TOTAL_YEARS_ OF_SERVICE</a:t>
            </a:r>
            <a:r>
              <a:rPr lang="en-US" sz="1500" dirty="0"/>
              <a:t>)), color=NEW_HIRE</a:t>
            </a:r>
            <a:r>
              <a:rPr lang="en-US" sz="1500" dirty="0" smtClean="0"/>
              <a:t>_ OVERSIGHT</a:t>
            </a:r>
            <a:r>
              <a:rPr lang="en-US" sz="1500" dirty="0"/>
              <a:t>)) </a:t>
            </a:r>
            <a:r>
              <a:rPr lang="en-US" sz="1500" dirty="0" smtClean="0"/>
              <a:t>+ </a:t>
            </a:r>
            <a:r>
              <a:rPr lang="en-US" sz="1500" dirty="0" err="1"/>
              <a:t>geom_point</a:t>
            </a:r>
            <a:r>
              <a:rPr lang="en-US" sz="1500" dirty="0"/>
              <a:t>() + </a:t>
            </a:r>
            <a:r>
              <a:rPr lang="en-US" sz="1500" dirty="0" err="1"/>
              <a:t>facet_wrap</a:t>
            </a:r>
            <a:r>
              <a:rPr lang="en-US" sz="1500" dirty="0"/>
              <a:t>(~SEX) + </a:t>
            </a:r>
            <a:r>
              <a:rPr lang="en-US" sz="1500" dirty="0" err="1"/>
              <a:t>ggtitle</a:t>
            </a:r>
            <a:r>
              <a:rPr lang="en-US" sz="1500" dirty="0"/>
              <a:t>('Years Worked vs Job Security and New Hire Oversight') +</a:t>
            </a:r>
            <a:r>
              <a:rPr lang="en-US" sz="1500" dirty="0" smtClean="0"/>
              <a:t>theme(</a:t>
            </a:r>
            <a:r>
              <a:rPr lang="en-US" sz="1500" dirty="0" err="1" smtClean="0"/>
              <a:t>plot.title</a:t>
            </a:r>
            <a:r>
              <a:rPr lang="en-US" sz="1500" dirty="0" smtClean="0"/>
              <a:t>=</a:t>
            </a:r>
            <a:r>
              <a:rPr lang="en-US" sz="1500" dirty="0" err="1" smtClean="0"/>
              <a:t>element_text</a:t>
            </a:r>
            <a:r>
              <a:rPr lang="en-US" sz="1500" dirty="0" smtClean="0"/>
              <a:t>(size=20,face</a:t>
            </a:r>
            <a:r>
              <a:rPr lang="en-US" sz="1500" dirty="0"/>
              <a:t>="</a:t>
            </a:r>
            <a:r>
              <a:rPr lang="en-US" sz="1500" dirty="0" smtClean="0"/>
              <a:t>bold“ ,</a:t>
            </a:r>
            <a:r>
              <a:rPr lang="en-US" sz="1500" dirty="0" err="1"/>
              <a:t>vjust</a:t>
            </a:r>
            <a:r>
              <a:rPr lang="en-US" sz="1500" dirty="0"/>
              <a:t>=1,lineheight=0.6)) + labs(x = 'Job Security', y = 'Total Years of Service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" y="2362200"/>
            <a:ext cx="8081509" cy="42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0382" y="1240809"/>
            <a:ext cx="838200" cy="16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smallest drop in 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(1-4, 1=poor, 4=excellent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2170</Words>
  <Application>Microsoft Office PowerPoint</Application>
  <PresentationFormat>On-screen Show (4:3)</PresentationFormat>
  <Paragraphs>334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Data Wrangling</vt:lpstr>
      <vt:lpstr>Creation of Data Frames</vt:lpstr>
      <vt:lpstr>Creation of Data Frames</vt:lpstr>
      <vt:lpstr>Average Caffeine Level vs Alertness</vt:lpstr>
      <vt:lpstr>Average Caffeine Level vs Alertness</vt:lpstr>
      <vt:lpstr>Average Caffeine Level vs Alertness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Alertness Levels Compared to Schedule Type</vt:lpstr>
      <vt:lpstr>Alertness Levels Compared to Schedule Type</vt:lpstr>
      <vt:lpstr>Alertness Levels Compared to Schedule Type</vt:lpstr>
      <vt:lpstr>Sleep Quality and Length Compared to Job Length</vt:lpstr>
      <vt:lpstr>Sleep Quality and Length Compared to Job Length</vt:lpstr>
      <vt:lpstr>Sleep Quality and Length Compared to Job Length</vt:lpstr>
      <vt:lpstr>Years Worked vs Job Security and New Hire Oversight</vt:lpstr>
      <vt:lpstr>Years Worked vs Job Security and New Hire Oversight</vt:lpstr>
      <vt:lpstr>Tableau Getting Data from Oracle</vt:lpstr>
      <vt:lpstr>Data Source</vt:lpstr>
      <vt:lpstr>Data Blending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1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2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3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Visualization 4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Sonam</cp:lastModifiedBy>
  <cp:revision>62</cp:revision>
  <dcterms:created xsi:type="dcterms:W3CDTF">2015-05-12T22:07:12Z</dcterms:created>
  <dcterms:modified xsi:type="dcterms:W3CDTF">2015-05-13T12:13:27Z</dcterms:modified>
</cp:coreProperties>
</file>