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14" r:id="rId2"/>
    <p:sldId id="315" r:id="rId3"/>
    <p:sldId id="318" r:id="rId4"/>
    <p:sldId id="322" r:id="rId5"/>
    <p:sldId id="323" r:id="rId6"/>
    <p:sldId id="319" r:id="rId7"/>
    <p:sldId id="324" r:id="rId8"/>
    <p:sldId id="325" r:id="rId9"/>
    <p:sldId id="320" r:id="rId10"/>
    <p:sldId id="326" r:id="rId11"/>
    <p:sldId id="316" r:id="rId12"/>
    <p:sldId id="355" r:id="rId13"/>
    <p:sldId id="356" r:id="rId14"/>
    <p:sldId id="362" r:id="rId15"/>
    <p:sldId id="363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256" r:id="rId32"/>
    <p:sldId id="313" r:id="rId33"/>
    <p:sldId id="257" r:id="rId34"/>
    <p:sldId id="258" r:id="rId35"/>
    <p:sldId id="263" r:id="rId36"/>
    <p:sldId id="264" r:id="rId37"/>
    <p:sldId id="269" r:id="rId38"/>
    <p:sldId id="265" r:id="rId39"/>
    <p:sldId id="266" r:id="rId40"/>
    <p:sldId id="267" r:id="rId41"/>
    <p:sldId id="268" r:id="rId42"/>
    <p:sldId id="272" r:id="rId43"/>
    <p:sldId id="270" r:id="rId44"/>
    <p:sldId id="271" r:id="rId45"/>
    <p:sldId id="273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50" r:id="rId82"/>
    <p:sldId id="351" r:id="rId83"/>
    <p:sldId id="331" r:id="rId84"/>
    <p:sldId id="332" r:id="rId85"/>
    <p:sldId id="333" r:id="rId86"/>
    <p:sldId id="334" r:id="rId87"/>
    <p:sldId id="335" r:id="rId88"/>
    <p:sldId id="352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53" r:id="rId99"/>
    <p:sldId id="354" r:id="rId100"/>
    <p:sldId id="345" r:id="rId101"/>
    <p:sldId id="346" r:id="rId102"/>
    <p:sldId id="347" r:id="rId103"/>
    <p:sldId id="348" r:id="rId104"/>
    <p:sldId id="34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A189-BF22-4505-BF64-22D24933CBB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AB0-9E4D-4272-AAC9-CC5FEE28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noise to data,</a:t>
            </a:r>
            <a:r>
              <a:rPr lang="en-US" baseline="0" dirty="0" smtClean="0"/>
              <a:t> so careful for misinterpretation, but can see how many actual workers chose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05AB0-9E4D-4272-AAC9-CC5FEE28D6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6C51-DE57-452C-9CEB-75730E9667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6A88-25F0-4343-9385-1698FBAB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Theodora Cheng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Andrea </a:t>
            </a:r>
            <a:r>
              <a:rPr lang="en-US" dirty="0" err="1" smtClean="0">
                <a:solidFill>
                  <a:schemeClr val="tx1"/>
                </a:solidFill>
              </a:rPr>
              <a:t>Curo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Sonam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2307" y="3135868"/>
            <a:ext cx="187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Location</a:t>
            </a:r>
          </a:p>
        </p:txBody>
      </p:sp>
    </p:spTree>
    <p:extLst>
      <p:ext uri="{BB962C8B-B14F-4D97-AF65-F5344CB8AC3E}">
        <p14:creationId xmlns:p14="http://schemas.microsoft.com/office/powerpoint/2010/main" val="226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3305175" y="1038225"/>
            <a:ext cx="441007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30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  <p:sp>
        <p:nvSpPr>
          <p:cNvPr id="15" name="Rectangle 14"/>
          <p:cNvSpPr/>
          <p:nvPr/>
        </p:nvSpPr>
        <p:spPr>
          <a:xfrm>
            <a:off x="6791325" y="1457324"/>
            <a:ext cx="923924" cy="52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800224" y="1533525"/>
            <a:ext cx="876301" cy="104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1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Group Analysis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038225"/>
            <a:ext cx="5915025" cy="5528881"/>
          </a:xfrm>
        </p:spPr>
      </p:pic>
    </p:spTree>
    <p:extLst>
      <p:ext uri="{BB962C8B-B14F-4D97-AF65-F5344CB8AC3E}">
        <p14:creationId xmlns:p14="http://schemas.microsoft.com/office/powerpoint/2010/main" val="3408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1" y="401315"/>
            <a:ext cx="7887097" cy="65336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Job and Age 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715000" cy="4416136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253978" cy="3340802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Jobs titles as dimensions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Separate worksheets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Utilized dashboard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" y="584143"/>
            <a:ext cx="7380234" cy="5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71474"/>
            <a:ext cx="8162925" cy="683019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The Data - Processing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" b="-3995"/>
          <a:stretch/>
        </p:blipFill>
        <p:spPr>
          <a:xfrm>
            <a:off x="304800" y="2133600"/>
            <a:ext cx="8528963" cy="44958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2133600" cy="83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0000"/>
                </a:solidFill>
              </a:rPr>
              <a:t>Reformat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df_background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tbackground"'),httpheader=c(DB='jdbc:oracle:thin:@129.152.144.84:1521: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tsleepalert"'),httpheader=c(DB='jdbc:oracle:thin:@129.152.144.84:1521: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data.frame(fromJSON(getURL(URLencode('129.152.144.84:5001/rest/native/?</a:t>
            </a:r>
          </a:p>
          <a:p>
            <a:pPr marL="0" indent="0">
              <a:buNone/>
            </a:pPr>
            <a:r>
              <a:rPr lang="en-US" sz="1600" dirty="0"/>
              <a:t>query="select * from tactivity"'),httpheader=c(DB='jdbc:oracle:thin:@129.152.144.84:1521:</a:t>
            </a:r>
          </a:p>
          <a:p>
            <a:pPr marL="0" indent="0">
              <a:buNone/>
            </a:pPr>
            <a:r>
              <a:rPr lang="en-US" sz="1600" dirty="0"/>
              <a:t>ORCL',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8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df_background &lt;- data.frame(fromJSON(getURL(URLencode</a:t>
            </a:r>
            <a:r>
              <a:rPr lang="en-US" sz="1600" dirty="0"/>
              <a:t>(</a:t>
            </a:r>
            <a:r>
              <a:rPr lang="en-US" sz="1600" dirty="0" smtClean="0"/>
              <a:t>'129.152.144.84:5001/rest/native/?</a:t>
            </a:r>
          </a:p>
          <a:p>
            <a:pPr marL="0" indent="0">
              <a:buNone/>
            </a:pPr>
            <a:r>
              <a:rPr lang="en-US" sz="1600" dirty="0" smtClean="0"/>
              <a:t>query="</a:t>
            </a:r>
            <a:r>
              <a:rPr lang="en-US" sz="1600" b="1" dirty="0"/>
              <a:t>select * </a:t>
            </a:r>
            <a:r>
              <a:rPr lang="en-US" sz="1600" b="1" dirty="0" smtClean="0"/>
              <a:t>from tbackground</a:t>
            </a:r>
            <a:r>
              <a:rPr lang="en-US" sz="1600" dirty="0"/>
              <a:t>"'),httpheader=c(DB=</a:t>
            </a:r>
            <a:r>
              <a:rPr lang="en-US" sz="1600" dirty="0" smtClean="0"/>
              <a:t>'jdbc:oracle:thin:@129.152.144.84:1521:</a:t>
            </a:r>
          </a:p>
          <a:p>
            <a:pPr marL="0" indent="0">
              <a:buNone/>
            </a:pPr>
            <a:r>
              <a:rPr lang="en-US" sz="1600" dirty="0" smtClean="0"/>
              <a:t>ORCL', </a:t>
            </a:r>
            <a:r>
              <a:rPr lang="en-US" sz="1600" dirty="0"/>
              <a:t>USER='C##cs329e_thc359', PASS='orcl_thc359', MODE='native_mode', MODEL='model', returnDimensions = 'False', returnFor = 'JSON'), verbose = TRUE</a:t>
            </a:r>
            <a:r>
              <a:rPr lang="en-US" sz="1600" dirty="0" smtClean="0"/>
              <a:t>)))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df_sleepalert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tsleepalert</a:t>
            </a:r>
            <a:r>
              <a:rPr lang="en-US" sz="1600" dirty="0"/>
              <a:t>"'),httpheader=c(DB='jdbc:oracle:thin:@129.152.144.84:1521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df_activity &lt;- data.frame(fromJSON(getURL(URLencode('129.152.144.84:5001/rest/native</a:t>
            </a:r>
            <a:r>
              <a:rPr lang="en-US" sz="1600" dirty="0" smtClean="0"/>
              <a:t>/?</a:t>
            </a:r>
          </a:p>
          <a:p>
            <a:pPr marL="0" indent="0">
              <a:buNone/>
            </a:pPr>
            <a:r>
              <a:rPr lang="en-US" sz="1600" dirty="0" smtClean="0"/>
              <a:t>query</a:t>
            </a:r>
            <a:r>
              <a:rPr lang="en-US" sz="1600" dirty="0"/>
              <a:t>="</a:t>
            </a:r>
            <a:r>
              <a:rPr lang="en-US" sz="1600" b="1" dirty="0"/>
              <a:t>select * from tactivity</a:t>
            </a:r>
            <a:r>
              <a:rPr lang="en-US" sz="1600" dirty="0"/>
              <a:t>"'),httpheader=c(DB='jdbc:oracle:thin:@</a:t>
            </a:r>
            <a:r>
              <a:rPr lang="en-US" sz="1600" dirty="0" smtClean="0"/>
              <a:t>129.152.144.84:1521:</a:t>
            </a:r>
          </a:p>
          <a:p>
            <a:pPr marL="0" indent="0">
              <a:buNone/>
            </a:pPr>
            <a:r>
              <a:rPr lang="en-US" sz="1600" dirty="0" smtClean="0"/>
              <a:t>ORCL</a:t>
            </a:r>
            <a:r>
              <a:rPr lang="en-US" sz="1600" dirty="0"/>
              <a:t>', USER='C##cs329e_thc359', PASS='orcl_thc359', MODE='native_mode', MODEL='model', returnDimensions = 'False', returnFor = 'JSON'), verbose = TRUE)))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5146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7737"/>
            <a:ext cx="2362200" cy="34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7244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57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Caffeine Level vs Alertness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Caffeine </a:t>
            </a:r>
            <a:r>
              <a:rPr lang="en-US" b="1" dirty="0" smtClean="0"/>
              <a:t>Amount</a:t>
            </a:r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Level of caffeine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      </a:t>
            </a:r>
            <a:r>
              <a:rPr lang="en-US" sz="2800" dirty="0" smtClean="0"/>
              <a:t>(If </a:t>
            </a:r>
            <a:r>
              <a:rPr lang="en-US" sz="2800" dirty="0"/>
              <a:t>you drink caffeine, how many daily</a:t>
            </a:r>
            <a:r>
              <a:rPr lang="en-US" sz="2800" dirty="0" smtClean="0"/>
              <a:t>?)</a:t>
            </a:r>
          </a:p>
          <a:p>
            <a:r>
              <a:rPr lang="en-US" b="1" dirty="0" smtClean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lertness </a:t>
            </a:r>
            <a:r>
              <a:rPr lang="en-US" dirty="0"/>
              <a:t>after waking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(1-5</a:t>
            </a:r>
            <a:r>
              <a:rPr lang="en-US" dirty="0"/>
              <a:t>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dfd</a:t>
            </a:r>
            <a:r>
              <a:rPr lang="en-US" sz="2200" dirty="0"/>
              <a:t> &lt;- </a:t>
            </a:r>
            <a:r>
              <a:rPr lang="en-US" sz="2200" dirty="0" err="1"/>
              <a:t>inner_join</a:t>
            </a:r>
            <a:r>
              <a:rPr lang="en-US" sz="2200" dirty="0"/>
              <a:t>(df_sleepalert, df_background, by="ID_NUMBER")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&lt;- </a:t>
            </a:r>
            <a:r>
              <a:rPr lang="en-US" sz="2200" dirty="0" err="1"/>
              <a:t>dfd</a:t>
            </a:r>
            <a:r>
              <a:rPr lang="en-US" sz="2200" dirty="0"/>
              <a:t> %&gt;% select(ID_NUMBER, ALERTNESS, CAFFEINE_AMOUNT) %&gt;% </a:t>
            </a:r>
            <a:r>
              <a:rPr lang="en-US" sz="2200" dirty="0" err="1"/>
              <a:t>group_by</a:t>
            </a:r>
            <a:r>
              <a:rPr lang="en-US" sz="2200" dirty="0"/>
              <a:t>(ALERTNESS) %&gt;% </a:t>
            </a:r>
            <a:r>
              <a:rPr lang="en-US" sz="2200" dirty="0" err="1" smtClean="0"/>
              <a:t>summarise</a:t>
            </a:r>
            <a:r>
              <a:rPr lang="en-US" sz="2200" dirty="0" smtClean="0"/>
              <a:t>(</a:t>
            </a:r>
            <a:r>
              <a:rPr lang="en-US" sz="2200" dirty="0" err="1" smtClean="0"/>
              <a:t>avg</a:t>
            </a:r>
            <a:r>
              <a:rPr lang="en-US" sz="2200" dirty="0" smtClean="0"/>
              <a:t>=mean(CAFFEINE_AMOUNT))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52425"/>
            <a:ext cx="2971800" cy="19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2830" y="2819400"/>
            <a:ext cx="12954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" y="3173556"/>
            <a:ext cx="14097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6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Caffeine Level vs Alertness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 &lt;- </a:t>
            </a:r>
            <a:r>
              <a:rPr lang="en-US" sz="2000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dfe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(x=ALERTNESS, y=</a:t>
            </a:r>
            <a:r>
              <a:rPr lang="en-US" sz="2000" dirty="0" err="1"/>
              <a:t>avg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  <a:p>
            <a:r>
              <a:rPr lang="en-US" sz="2000" dirty="0"/>
              <a:t>g + theme(</a:t>
            </a:r>
            <a:r>
              <a:rPr lang="en-US" sz="2000" dirty="0" err="1"/>
              <a:t>legend.position</a:t>
            </a:r>
            <a:r>
              <a:rPr lang="en-US" sz="2000" dirty="0"/>
              <a:t>="none") + labs(x="Alertness Level", y="Average Caffeine </a:t>
            </a:r>
            <a:r>
              <a:rPr lang="en-US" sz="2000" dirty="0" smtClean="0"/>
              <a:t>Level</a:t>
            </a:r>
            <a:r>
              <a:rPr lang="en-US" sz="2000" dirty="0"/>
              <a:t>", title="Average Caffeine Level vs Alertness</a:t>
            </a:r>
            <a:r>
              <a:rPr lang="en-US" sz="2000" dirty="0" smtClean="0"/>
              <a:t>")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8"/>
            <a:ext cx="6781800" cy="39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Type </a:t>
            </a:r>
            <a:r>
              <a:rPr lang="en-US" sz="2800" dirty="0"/>
              <a:t>of activity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</a:t>
            </a:r>
            <a:r>
              <a:rPr lang="en-US" sz="2800" dirty="0"/>
              <a:t>S=sleep, P=personal time, </a:t>
            </a:r>
            <a:r>
              <a:rPr lang="en-US" sz="2800" dirty="0" smtClean="0"/>
              <a:t>C=commute, W=work</a:t>
            </a:r>
            <a:r>
              <a:rPr lang="en-US" sz="2800" dirty="0"/>
              <a:t>, 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L=limbo</a:t>
            </a:r>
            <a:r>
              <a:rPr lang="en-US" sz="2800" dirty="0"/>
              <a:t>, I=Interim Release)</a:t>
            </a:r>
          </a:p>
          <a:p>
            <a:r>
              <a:rPr lang="en-US" b="1" dirty="0"/>
              <a:t>Sleep </a:t>
            </a:r>
            <a:r>
              <a:rPr lang="en-US" b="1" dirty="0" smtClean="0"/>
              <a:t>Quality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Self </a:t>
            </a:r>
            <a:r>
              <a:rPr lang="en-US" sz="2800" dirty="0"/>
              <a:t>assessment, quality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(1-5</a:t>
            </a:r>
            <a:r>
              <a:rPr lang="en-US" sz="2800" dirty="0"/>
              <a:t>, 1=very poor, 5=very 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7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dfe</a:t>
            </a:r>
            <a:r>
              <a:rPr lang="en-US" sz="2200" dirty="0"/>
              <a:t> &lt;- </a:t>
            </a:r>
            <a:r>
              <a:rPr lang="en-US" sz="2200" dirty="0" err="1"/>
              <a:t>left_join</a:t>
            </a:r>
            <a:r>
              <a:rPr lang="en-US" sz="2200" dirty="0"/>
              <a:t>(df_sleepalert, df_activity, by="ID_NUMBER</a:t>
            </a:r>
            <a:r>
              <a:rPr lang="en-US" sz="2200" dirty="0" smtClean="0"/>
              <a:t>")</a:t>
            </a:r>
          </a:p>
          <a:p>
            <a:endParaRPr lang="en-US" sz="2200" dirty="0"/>
          </a:p>
          <a:p>
            <a:r>
              <a:rPr lang="en-US" sz="2200" dirty="0" err="1" smtClean="0"/>
              <a:t>dfe</a:t>
            </a:r>
            <a:r>
              <a:rPr lang="en-US" sz="2200" dirty="0" smtClean="0"/>
              <a:t> </a:t>
            </a:r>
            <a:r>
              <a:rPr lang="en-US" sz="2200" dirty="0"/>
              <a:t>%&gt;% select(ID_NUMBER,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count(ACTIVITY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133600" cy="19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1680498"/>
            <a:ext cx="10668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514600"/>
            <a:ext cx="12192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algn="ctr"/>
            <a:r>
              <a:rPr lang="en-US" dirty="0" smtClean="0"/>
              <a:t>The 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4710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Survey of freight and railroad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Background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Alertness and Sleep Ratings of Employees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Activity Data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7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dfe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(ACTIVITY)) + </a:t>
            </a:r>
            <a:r>
              <a:rPr lang="en-US" sz="1800" dirty="0" err="1"/>
              <a:t>geom_bar</a:t>
            </a:r>
            <a:r>
              <a:rPr lang="en-US" sz="1800" dirty="0"/>
              <a:t>()</a:t>
            </a:r>
          </a:p>
          <a:p>
            <a:r>
              <a:rPr lang="en-US" sz="1800" dirty="0"/>
              <a:t>g + </a:t>
            </a:r>
            <a:r>
              <a:rPr lang="en-US" sz="1800" dirty="0" err="1"/>
              <a:t>geom_bar</a:t>
            </a:r>
            <a:r>
              <a:rPr lang="en-US" sz="1800" dirty="0"/>
              <a:t>(width=.7)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y="Count", title="Count of Different Activity </a:t>
            </a:r>
            <a:r>
              <a:rPr lang="en-US" sz="2000" dirty="0"/>
              <a:t>Types")</a:t>
            </a:r>
          </a:p>
          <a:p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8393"/>
            <a:ext cx="7275723" cy="417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4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dff</a:t>
            </a:r>
            <a:r>
              <a:rPr lang="en-US" sz="2200" dirty="0"/>
              <a:t> &lt;- </a:t>
            </a:r>
            <a:r>
              <a:rPr lang="en-US" sz="2200" dirty="0" err="1"/>
              <a:t>dfe</a:t>
            </a:r>
            <a:r>
              <a:rPr lang="en-US" sz="2200" dirty="0"/>
              <a:t> %&gt;% select(ID_NUMBER, SLEEP_QUALITY, ACTIVITY) %&gt;% </a:t>
            </a:r>
            <a:r>
              <a:rPr lang="en-US" sz="2200" dirty="0" err="1"/>
              <a:t>group_by</a:t>
            </a:r>
            <a:r>
              <a:rPr lang="en-US" sz="2200" dirty="0"/>
              <a:t>(ACTIVITY) %&gt;% </a:t>
            </a:r>
            <a:r>
              <a:rPr lang="en-US" sz="2200" dirty="0" err="1"/>
              <a:t>summarise</a:t>
            </a:r>
            <a:r>
              <a:rPr lang="en-US" sz="2200" dirty="0"/>
              <a:t>(</a:t>
            </a:r>
            <a:r>
              <a:rPr lang="en-US" sz="2200" dirty="0" err="1"/>
              <a:t>avg</a:t>
            </a:r>
            <a:r>
              <a:rPr lang="en-US" sz="2200" dirty="0"/>
              <a:t>=mean(SLEEP_QUALITY))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63103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0002" y="1981200"/>
            <a:ext cx="1161197" cy="4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2704" y="1981200"/>
            <a:ext cx="1371600" cy="36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Sleep Quality Compared to Activity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 &lt;-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(x=ACTIVITY, y=</a:t>
            </a:r>
            <a:r>
              <a:rPr lang="en-US" sz="1800" dirty="0" err="1"/>
              <a:t>avg</a:t>
            </a:r>
            <a:r>
              <a:rPr lang="en-US" sz="1800" dirty="0"/>
              <a:t>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r>
              <a:rPr lang="en-US" sz="1800" dirty="0"/>
              <a:t>g + theme(</a:t>
            </a:r>
            <a:r>
              <a:rPr lang="en-US" sz="1800" dirty="0" err="1"/>
              <a:t>legend.position</a:t>
            </a:r>
            <a:r>
              <a:rPr lang="en-US" sz="1800" dirty="0"/>
              <a:t>="none") + labs(x="Activity Type", y="</a:t>
            </a:r>
            <a:r>
              <a:rPr lang="en-US" sz="1800" dirty="0" err="1"/>
              <a:t>Avg</a:t>
            </a:r>
            <a:r>
              <a:rPr lang="en-US" sz="1800" dirty="0"/>
              <a:t> Quality of Sleep", title="Quality of Sleep with Different Activity Types")</a:t>
            </a:r>
            <a:endParaRPr lang="en-US" sz="2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6999"/>
            <a:ext cx="7391400" cy="415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8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SchedType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Type </a:t>
            </a:r>
            <a:r>
              <a:rPr lang="en-US" sz="2800" dirty="0"/>
              <a:t>of </a:t>
            </a:r>
            <a:r>
              <a:rPr lang="en-US" sz="2800" dirty="0" smtClean="0"/>
              <a:t>Schedule  </a:t>
            </a:r>
          </a:p>
          <a:p>
            <a:pPr marL="0" indent="0">
              <a:buNone/>
            </a:pPr>
            <a:r>
              <a:rPr lang="en-US" sz="2800" dirty="0" smtClean="0"/>
              <a:t>      (Straight </a:t>
            </a:r>
            <a:r>
              <a:rPr lang="en-US" sz="2800" dirty="0"/>
              <a:t>Thru, Split Shift, or Extra </a:t>
            </a:r>
            <a:r>
              <a:rPr lang="en-US" sz="2800" dirty="0" smtClean="0"/>
              <a:t>Board)</a:t>
            </a:r>
          </a:p>
          <a:p>
            <a:r>
              <a:rPr lang="en-US" b="1" dirty="0"/>
              <a:t>Alertness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Alertness after waking </a:t>
            </a:r>
          </a:p>
          <a:p>
            <a:pPr marL="457200" lvl="1" indent="0">
              <a:buNone/>
            </a:pPr>
            <a:r>
              <a:rPr lang="en-US" dirty="0"/>
              <a:t>(1-5, 1=very sleepy, 5=very alert)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8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dfc</a:t>
            </a:r>
            <a:r>
              <a:rPr lang="en-US" sz="1800" dirty="0"/>
              <a:t> &lt;- </a:t>
            </a:r>
            <a:r>
              <a:rPr lang="en-US" sz="1800" dirty="0" err="1"/>
              <a:t>inner_join</a:t>
            </a:r>
            <a:r>
              <a:rPr lang="en-US" sz="1800" dirty="0"/>
              <a:t>(df_sleepalert, df_background, by="ID_NUMBER</a:t>
            </a:r>
            <a:r>
              <a:rPr lang="en-US" sz="1800" dirty="0" smtClean="0"/>
              <a:t>")</a:t>
            </a:r>
          </a:p>
          <a:p>
            <a:endParaRPr lang="en-US" sz="1800" dirty="0"/>
          </a:p>
          <a:p>
            <a:r>
              <a:rPr lang="en-US" sz="1800" dirty="0" err="1" smtClean="0"/>
              <a:t>dfc</a:t>
            </a:r>
            <a:r>
              <a:rPr lang="en-US" sz="1800" dirty="0" smtClean="0"/>
              <a:t> </a:t>
            </a:r>
            <a:r>
              <a:rPr lang="en-US" sz="1800" dirty="0"/>
              <a:t>%&gt;% select(SCHEDTYPE, ALERTNESS) %&gt;% </a:t>
            </a:r>
            <a:r>
              <a:rPr lang="en-US" sz="1800" dirty="0" err="1"/>
              <a:t>group_by</a:t>
            </a:r>
            <a:r>
              <a:rPr lang="en-US" sz="1800" dirty="0"/>
              <a:t>(SCHEDTYPE) %&gt;%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(x=SCHEDTYPE, y=ALERTNESS)) + </a:t>
            </a:r>
            <a:r>
              <a:rPr lang="en-US" sz="1800" dirty="0" err="1"/>
              <a:t>geom_point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74773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3069" y="1676400"/>
            <a:ext cx="1161197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8243" y="2286000"/>
            <a:ext cx="990600" cy="37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Alertness </a:t>
            </a:r>
            <a:r>
              <a:rPr lang="en-US" sz="3500" dirty="0"/>
              <a:t>Levels Compared to Schedule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dfc</a:t>
            </a:r>
            <a:r>
              <a:rPr lang="en-US" sz="1600" dirty="0"/>
              <a:t> %&gt;% select(SCHEDTYPE, ALERTNESS) %&gt;% </a:t>
            </a:r>
            <a:r>
              <a:rPr lang="en-US" sz="1600" dirty="0" err="1"/>
              <a:t>group_by</a:t>
            </a:r>
            <a:r>
              <a:rPr lang="en-US" sz="1600" dirty="0"/>
              <a:t>(SCHEDTYPE)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smtClean="0"/>
              <a:t>SCHEDTYPE</a:t>
            </a:r>
            <a:r>
              <a:rPr lang="en-US" sz="1600" dirty="0"/>
              <a:t>, </a:t>
            </a:r>
            <a:r>
              <a:rPr lang="en-US" sz="1600" dirty="0" smtClean="0"/>
              <a:t>y=ALERTNESS</a:t>
            </a:r>
            <a:r>
              <a:rPr lang="en-US" sz="1600" dirty="0"/>
              <a:t>))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(alpha=0.5,aes(color=SCHEDTYPE),</a:t>
            </a:r>
            <a:r>
              <a:rPr lang="en-US" sz="1600" dirty="0" smtClean="0"/>
              <a:t>position=</a:t>
            </a:r>
          </a:p>
          <a:p>
            <a:pPr marL="0" indent="0">
              <a:buNone/>
            </a:pP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ggtitle</a:t>
            </a:r>
            <a:r>
              <a:rPr lang="en-US" sz="1600" dirty="0"/>
              <a:t>('Alertness of Different Types of Workers')+</a:t>
            </a:r>
            <a:r>
              <a:rPr lang="en-US" sz="1600" dirty="0" smtClean="0"/>
              <a:t>theme(</a:t>
            </a:r>
            <a:r>
              <a:rPr lang="en-US" sz="1600" dirty="0" err="1" smtClean="0"/>
              <a:t>plot.title</a:t>
            </a:r>
            <a:r>
              <a:rPr lang="en-US" sz="1600" dirty="0" smtClean="0"/>
              <a:t>=</a:t>
            </a:r>
          </a:p>
          <a:p>
            <a:pPr marL="0" indent="0">
              <a:buNone/>
            </a:pPr>
            <a:r>
              <a:rPr lang="en-US" sz="1600" dirty="0" err="1" smtClean="0"/>
              <a:t>element_text</a:t>
            </a:r>
            <a:r>
              <a:rPr lang="en-US" sz="1600" dirty="0" smtClean="0"/>
              <a:t>(size=20,face</a:t>
            </a:r>
            <a:r>
              <a:rPr lang="en-US" sz="1600" dirty="0"/>
              <a:t>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'Schedule Type of </a:t>
            </a:r>
            <a:r>
              <a:rPr lang="en-US" sz="1600" dirty="0" smtClean="0"/>
              <a:t>Employees</a:t>
            </a:r>
            <a:r>
              <a:rPr lang="en-US" sz="1600" dirty="0"/>
              <a:t>', y = 'Alertness Levels') + </a:t>
            </a:r>
            <a:r>
              <a:rPr lang="en-US" sz="1600" dirty="0" err="1"/>
              <a:t>scale_color_discrete</a:t>
            </a:r>
            <a:r>
              <a:rPr lang="en-US" sz="1600" dirty="0"/>
              <a:t>(name="Schedule Types")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69231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1800" y="1407994"/>
            <a:ext cx="1161197" cy="42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8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Years In Present </a:t>
            </a:r>
            <a:r>
              <a:rPr lang="en-US" sz="2800" b="1" dirty="0" smtClean="0"/>
              <a:t>Job</a:t>
            </a: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Total </a:t>
            </a:r>
            <a:r>
              <a:rPr lang="en-US" sz="2800" dirty="0"/>
              <a:t>years in present </a:t>
            </a:r>
            <a:r>
              <a:rPr lang="en-US" sz="2800" dirty="0" smtClean="0"/>
              <a:t>job</a:t>
            </a:r>
          </a:p>
          <a:p>
            <a:r>
              <a:rPr lang="en-US" sz="2800" b="1" dirty="0" smtClean="0"/>
              <a:t>Sleep Length</a:t>
            </a:r>
            <a:endParaRPr lang="en-US" sz="28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Self </a:t>
            </a:r>
            <a:r>
              <a:rPr lang="en-US" sz="2800" dirty="0"/>
              <a:t>assessment, length of sleep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(1-5</a:t>
            </a:r>
            <a:r>
              <a:rPr lang="en-US" sz="2800" dirty="0"/>
              <a:t>, 1=wholly insufficient, 5=more than sufficient)</a:t>
            </a:r>
          </a:p>
          <a:p>
            <a:r>
              <a:rPr lang="en-US" sz="2800" b="1" dirty="0"/>
              <a:t>Sleep Quality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600" dirty="0"/>
              <a:t>Self assessment, quality of sleep </a:t>
            </a:r>
          </a:p>
          <a:p>
            <a:pPr marL="0" indent="0">
              <a:buNone/>
            </a:pPr>
            <a:r>
              <a:rPr lang="en-US" sz="2600" dirty="0"/>
              <a:t>      (1-5, 1=very poor, 5=very good)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&lt;- </a:t>
            </a:r>
            <a:r>
              <a:rPr lang="en-US" sz="1600" dirty="0" err="1"/>
              <a:t>right_join</a:t>
            </a:r>
            <a:r>
              <a:rPr lang="en-US" sz="1600" dirty="0"/>
              <a:t>(df_sleepalert, df_background, by="ID_NUMBER</a:t>
            </a:r>
            <a:r>
              <a:rPr lang="en-US" sz="1600" dirty="0" smtClean="0"/>
              <a:t>")</a:t>
            </a:r>
          </a:p>
          <a:p>
            <a:endParaRPr lang="en-US" sz="1600" dirty="0"/>
          </a:p>
          <a:p>
            <a:r>
              <a:rPr lang="en-US" sz="1600" dirty="0" err="1" smtClean="0"/>
              <a:t>dfc</a:t>
            </a:r>
            <a:r>
              <a:rPr lang="en-US" sz="1600" dirty="0" smtClean="0"/>
              <a:t> </a:t>
            </a:r>
            <a:r>
              <a:rPr lang="en-US" sz="1600" dirty="0"/>
              <a:t>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 smtClean="0"/>
              <a:t>ggplot</a:t>
            </a:r>
            <a:r>
              <a:rPr lang="en-US" sz="1600" dirty="0" smtClean="0"/>
              <a:t>(</a:t>
            </a:r>
            <a:r>
              <a:rPr lang="en-US" sz="1600" dirty="0" err="1" smtClean="0"/>
              <a:t>aes</a:t>
            </a:r>
            <a:r>
              <a:rPr lang="en-US" sz="1600" dirty="0" smtClean="0"/>
              <a:t>(</a:t>
            </a:r>
            <a:r>
              <a:rPr lang="en-US" sz="1600" dirty="0" err="1" smtClean="0"/>
              <a:t>as.numeric</a:t>
            </a:r>
            <a:r>
              <a:rPr lang="en-US" sz="1600" dirty="0" smtClean="0"/>
              <a:t>(</a:t>
            </a:r>
            <a:r>
              <a:rPr lang="en-US" sz="1600" dirty="0" err="1" smtClean="0"/>
              <a:t>as.character</a:t>
            </a:r>
            <a:r>
              <a:rPr lang="en-US" sz="1600" dirty="0" smtClean="0"/>
              <a:t> (SLEEP_LENGTH</a:t>
            </a:r>
            <a:r>
              <a:rPr lang="en-US" sz="1600" dirty="0"/>
              <a:t>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</a:t>
            </a:r>
            <a:r>
              <a:rPr lang="en-US" sz="1600" dirty="0" smtClean="0"/>
              <a:t>color </a:t>
            </a:r>
            <a:r>
              <a:rPr lang="en-US" sz="1600" dirty="0"/>
              <a:t>= SLEEP_QUALITY))+</a:t>
            </a:r>
            <a:r>
              <a:rPr lang="en-US" sz="1600" dirty="0" err="1"/>
              <a:t>geom_point</a:t>
            </a:r>
            <a:r>
              <a:rPr lang="en-US" sz="1600" dirty="0"/>
              <a:t>()</a:t>
            </a:r>
            <a:endParaRPr lang="en-US" sz="1600" dirty="0" smtClean="0"/>
          </a:p>
          <a:p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725770" cy="42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6675" y="124081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7913" y="2057400"/>
            <a:ext cx="959326" cy="32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Sleep Quality and Length Compared to Job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>
            <a:normAutofit/>
          </a:bodyPr>
          <a:lstStyle/>
          <a:p>
            <a:r>
              <a:rPr lang="en-US" sz="1600" dirty="0" err="1"/>
              <a:t>dfc</a:t>
            </a:r>
            <a:r>
              <a:rPr lang="en-US" sz="1600" dirty="0"/>
              <a:t> %&gt;% select(YEARS_IN_PRESENT_JOB, SLEEP_LENGTH, SLEEP_QUALITY) %&gt;% </a:t>
            </a:r>
            <a:r>
              <a:rPr lang="en-US" sz="1600" dirty="0" err="1"/>
              <a:t>group_by</a:t>
            </a:r>
            <a:r>
              <a:rPr lang="en-US" sz="1600" dirty="0"/>
              <a:t>(SLEEP_QUALITY) %&gt;% 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(SLEEP_LENGTH)), 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as.character</a:t>
            </a:r>
            <a:r>
              <a:rPr lang="en-US" sz="1600" dirty="0"/>
              <a:t>(YEARS_IN_PRESENT_JOB)),  color = SLEEP_QUALITY))+</a:t>
            </a:r>
            <a:r>
              <a:rPr lang="en-US" sz="1600" dirty="0" err="1"/>
              <a:t>geom_point</a:t>
            </a:r>
            <a:r>
              <a:rPr lang="en-US" sz="1600" dirty="0"/>
              <a:t>() + </a:t>
            </a:r>
            <a:r>
              <a:rPr lang="en-US" sz="1600" dirty="0" err="1"/>
              <a:t>ggtitle</a:t>
            </a:r>
            <a:r>
              <a:rPr lang="en-US" sz="1600" dirty="0"/>
              <a:t>('Years Worked in Comparison to Sleep Length and Quality') +theme(</a:t>
            </a:r>
            <a:r>
              <a:rPr lang="en-US" sz="1600" dirty="0" err="1"/>
              <a:t>plot.title</a:t>
            </a:r>
            <a:r>
              <a:rPr lang="en-US" sz="1600" dirty="0"/>
              <a:t>=</a:t>
            </a:r>
            <a:r>
              <a:rPr lang="en-US" sz="1600" dirty="0" err="1"/>
              <a:t>element_text</a:t>
            </a:r>
            <a:r>
              <a:rPr lang="en-US" sz="1600" dirty="0"/>
              <a:t>(size=20,face="bold",</a:t>
            </a:r>
            <a:r>
              <a:rPr lang="en-US" sz="1600" dirty="0" err="1"/>
              <a:t>vjust</a:t>
            </a:r>
            <a:r>
              <a:rPr lang="en-US" sz="1600" dirty="0"/>
              <a:t>=1,lineheight=0.6)) + labs(x = 'Sleep Length', y = 'Years Worked') + </a:t>
            </a:r>
            <a:r>
              <a:rPr lang="en-US" sz="1600" dirty="0" err="1"/>
              <a:t>geom_jitter</a:t>
            </a:r>
            <a:r>
              <a:rPr lang="en-US" sz="1600" dirty="0"/>
              <a:t>(alpha=0.5,aes(color=SLEEP_QUALITY</a:t>
            </a:r>
            <a:r>
              <a:rPr lang="en-US" sz="1600" dirty="0" smtClean="0"/>
              <a:t>),position= </a:t>
            </a:r>
            <a:r>
              <a:rPr lang="en-US" sz="1600" dirty="0" err="1" smtClean="0"/>
              <a:t>position_jitter</a:t>
            </a:r>
            <a:r>
              <a:rPr lang="en-US" sz="1600" dirty="0" smtClean="0"/>
              <a:t>(width</a:t>
            </a:r>
            <a:r>
              <a:rPr lang="en-US" sz="1600" dirty="0"/>
              <a:t>=.2)) + </a:t>
            </a:r>
            <a:r>
              <a:rPr lang="en-US" sz="1600" dirty="0" err="1"/>
              <a:t>scale_colour_tableau</a:t>
            </a:r>
            <a:r>
              <a:rPr lang="en-US" sz="1600" dirty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352800" y="24003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5107"/>
            <a:ext cx="7467600" cy="39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45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Sex	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(1=male</a:t>
            </a:r>
            <a:r>
              <a:rPr lang="en-US" dirty="0"/>
              <a:t>, 2=female</a:t>
            </a:r>
            <a:r>
              <a:rPr lang="en-US" dirty="0" smtClean="0"/>
              <a:t>)</a:t>
            </a:r>
          </a:p>
          <a:p>
            <a:r>
              <a:rPr lang="en-US" b="1" dirty="0"/>
              <a:t>Total Years of </a:t>
            </a:r>
            <a:r>
              <a:rPr lang="en-US" b="1" dirty="0" smtClean="0"/>
              <a:t>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Total </a:t>
            </a:r>
            <a:r>
              <a:rPr lang="en-US" dirty="0"/>
              <a:t>years as passenger T&amp;E employee</a:t>
            </a:r>
          </a:p>
          <a:p>
            <a:r>
              <a:rPr lang="en-US" b="1" dirty="0"/>
              <a:t>Job Security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job security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</a:t>
            </a:r>
            <a:r>
              <a:rPr lang="en-US" dirty="0" smtClean="0"/>
              <a:t>)</a:t>
            </a:r>
          </a:p>
          <a:p>
            <a:r>
              <a:rPr lang="en-US" b="1" dirty="0"/>
              <a:t>New Hire </a:t>
            </a:r>
            <a:r>
              <a:rPr lang="en-US" b="1" dirty="0" smtClean="0"/>
              <a:t>Oversight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Stress </a:t>
            </a:r>
            <a:r>
              <a:rPr lang="en-US" dirty="0"/>
              <a:t>due to oversight of new hires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1=no stress, 2=a little stress, 3=stressful, 4=very stressful)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928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Years Worked vs Job Security and New Hire Oversight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df_background </a:t>
            </a:r>
            <a:r>
              <a:rPr lang="en-US" sz="1500" dirty="0"/>
              <a:t>%&gt;% </a:t>
            </a:r>
            <a:r>
              <a:rPr lang="en-US" sz="1500" dirty="0" err="1"/>
              <a:t>group_by</a:t>
            </a:r>
            <a:r>
              <a:rPr lang="en-US" sz="1500" dirty="0"/>
              <a:t>(TOTAL_YEARS_OF_SERVICE, NEW_HIRE_OVERSIGHT, JOB_SECURITY, SEX) %&gt;% </a:t>
            </a:r>
            <a:r>
              <a:rPr lang="en-US" sz="1500" dirty="0" err="1"/>
              <a:t>ggplot</a:t>
            </a:r>
            <a:r>
              <a:rPr lang="en-US" sz="1500" dirty="0"/>
              <a:t>(</a:t>
            </a:r>
            <a:r>
              <a:rPr lang="en-US" sz="1500" dirty="0" err="1"/>
              <a:t>aes</a:t>
            </a:r>
            <a:r>
              <a:rPr lang="en-US" sz="1500" dirty="0"/>
              <a:t>(x= </a:t>
            </a:r>
            <a:r>
              <a:rPr lang="en-US" sz="1500" dirty="0" err="1"/>
              <a:t>as.numeric</a:t>
            </a:r>
            <a:r>
              <a:rPr lang="en-US" sz="1500" dirty="0"/>
              <a:t>(</a:t>
            </a:r>
            <a:r>
              <a:rPr lang="en-US" sz="1500" dirty="0" err="1"/>
              <a:t>as.character</a:t>
            </a:r>
            <a:r>
              <a:rPr lang="en-US" sz="1500" dirty="0"/>
              <a:t>(JOB_SECURITY)), </a:t>
            </a:r>
            <a:r>
              <a:rPr lang="en-US" sz="1500" dirty="0" smtClean="0"/>
              <a:t>y=</a:t>
            </a:r>
            <a:r>
              <a:rPr lang="en-US" sz="1500" dirty="0" err="1" smtClean="0"/>
              <a:t>as.numeric</a:t>
            </a:r>
            <a:r>
              <a:rPr lang="en-US" sz="1500" dirty="0" smtClean="0"/>
              <a:t>(</a:t>
            </a:r>
            <a:r>
              <a:rPr lang="en-US" sz="1500" dirty="0" err="1" smtClean="0"/>
              <a:t>as.character</a:t>
            </a:r>
            <a:r>
              <a:rPr lang="en-US" sz="1500" dirty="0" smtClean="0"/>
              <a:t>(TOTAL_YEARS_ OF_SERVICE</a:t>
            </a:r>
            <a:r>
              <a:rPr lang="en-US" sz="1500" dirty="0"/>
              <a:t>)), color=NEW_HIRE</a:t>
            </a:r>
            <a:r>
              <a:rPr lang="en-US" sz="1500" dirty="0" smtClean="0"/>
              <a:t>_ OVERSIGHT</a:t>
            </a:r>
            <a:r>
              <a:rPr lang="en-US" sz="1500" dirty="0"/>
              <a:t>)) </a:t>
            </a:r>
            <a:r>
              <a:rPr lang="en-US" sz="1500" dirty="0" smtClean="0"/>
              <a:t>+ </a:t>
            </a:r>
            <a:r>
              <a:rPr lang="en-US" sz="1500" dirty="0" err="1"/>
              <a:t>geom_point</a:t>
            </a:r>
            <a:r>
              <a:rPr lang="en-US" sz="1500" dirty="0"/>
              <a:t>() + </a:t>
            </a:r>
            <a:r>
              <a:rPr lang="en-US" sz="1500" dirty="0" err="1"/>
              <a:t>facet_wrap</a:t>
            </a:r>
            <a:r>
              <a:rPr lang="en-US" sz="1500" dirty="0"/>
              <a:t>(~SEX) + </a:t>
            </a:r>
            <a:r>
              <a:rPr lang="en-US" sz="1500" dirty="0" err="1"/>
              <a:t>ggtitle</a:t>
            </a:r>
            <a:r>
              <a:rPr lang="en-US" sz="1500" dirty="0"/>
              <a:t>('Years Worked vs Job Security and New Hire Oversight') +</a:t>
            </a:r>
            <a:r>
              <a:rPr lang="en-US" sz="1500" dirty="0" smtClean="0"/>
              <a:t>theme(</a:t>
            </a:r>
            <a:r>
              <a:rPr lang="en-US" sz="1500" dirty="0" err="1" smtClean="0"/>
              <a:t>plot.title</a:t>
            </a:r>
            <a:r>
              <a:rPr lang="en-US" sz="1500" dirty="0" smtClean="0"/>
              <a:t>=</a:t>
            </a:r>
            <a:r>
              <a:rPr lang="en-US" sz="1500" dirty="0" err="1" smtClean="0"/>
              <a:t>element_text</a:t>
            </a:r>
            <a:r>
              <a:rPr lang="en-US" sz="1500" dirty="0" smtClean="0"/>
              <a:t>(size=20,face</a:t>
            </a:r>
            <a:r>
              <a:rPr lang="en-US" sz="1500" dirty="0"/>
              <a:t>="</a:t>
            </a:r>
            <a:r>
              <a:rPr lang="en-US" sz="1500" dirty="0" smtClean="0"/>
              <a:t>bold“ ,</a:t>
            </a:r>
            <a:r>
              <a:rPr lang="en-US" sz="1500" dirty="0" err="1"/>
              <a:t>vjust</a:t>
            </a:r>
            <a:r>
              <a:rPr lang="en-US" sz="1500" dirty="0"/>
              <a:t>=1,lineheight=0.6)) + labs(x = 'Job Security', y = 'Total Years of Service</a:t>
            </a:r>
            <a:r>
              <a:rPr lang="en-US" sz="1500" dirty="0" smtClean="0"/>
              <a:t>')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8" y="2362200"/>
            <a:ext cx="8081509" cy="421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90382" y="1240809"/>
            <a:ext cx="838200" cy="16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br>
              <a:rPr lang="en-US" dirty="0" smtClean="0"/>
            </a:br>
            <a:r>
              <a:rPr lang="en-US" dirty="0" smtClean="0"/>
              <a:t>Getting Data from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2133600"/>
            <a:ext cx="8173346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359931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Pulled data from Oracle and linked each table by </a:t>
            </a:r>
            <a:r>
              <a:rPr lang="en-US" u="sng" dirty="0" smtClean="0">
                <a:solidFill>
                  <a:srgbClr val="FF0000"/>
                </a:solidFill>
              </a:rPr>
              <a:t>ID number</a:t>
            </a:r>
            <a:r>
              <a:rPr lang="en-US" dirty="0" smtClean="0">
                <a:solidFill>
                  <a:srgbClr val="FF0000"/>
                </a:solidFill>
              </a:rPr>
              <a:t> of employees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Sleep Quality vs Sleep Location/Length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Sleep Quality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</a:p>
          <a:p>
            <a:r>
              <a:rPr lang="en-US" b="1" dirty="0" smtClean="0"/>
              <a:t>Sleep Location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Sleep location for sleep entries </a:t>
            </a:r>
          </a:p>
          <a:p>
            <a:pPr marL="457200" lvl="1" indent="0">
              <a:buNone/>
            </a:pPr>
            <a:r>
              <a:rPr lang="en-US" dirty="0" smtClean="0"/>
              <a:t>(A=away from home sleep, H=at home sleep)</a:t>
            </a:r>
          </a:p>
          <a:p>
            <a:r>
              <a:rPr lang="en-US" b="1" dirty="0" smtClean="0"/>
              <a:t>Sleep Length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sufficient)</a:t>
            </a:r>
          </a:p>
        </p:txBody>
      </p:sp>
    </p:spTree>
    <p:extLst>
      <p:ext uri="{BB962C8B-B14F-4D97-AF65-F5344CB8AC3E}">
        <p14:creationId xmlns:p14="http://schemas.microsoft.com/office/powerpoint/2010/main" val="1168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1752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-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460" y="1703867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2078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17526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Sleep Location, AVG(Sleep Length)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0901" y="1932467"/>
            <a:ext cx="11288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17526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Filtered out </a:t>
            </a:r>
            <a:r>
              <a:rPr lang="en-US" b="1" u="sng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sleep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2161066"/>
            <a:ext cx="1128823" cy="73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3924300"/>
            <a:ext cx="1128823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050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sleep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688" y="4419600"/>
            <a:ext cx="121211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332" y="4069760"/>
            <a:ext cx="1128823" cy="16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1874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sleep quality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3" y="4876800"/>
            <a:ext cx="1212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145268"/>
            <a:ext cx="609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86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75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 (greener) – More employees sleep at home at sleep length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230201"/>
            <a:ext cx="65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sleep at home at sleep quality 3-5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4384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36" y="1030069"/>
            <a:ext cx="813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*In this sample size, more employees tend to sleep at a higher quality (3-5) with a higher sleep length (3-5) at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977" y="4114800"/>
            <a:ext cx="1828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 away from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63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1, sleep length averages at 1.45 at home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1, employees need 0.45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257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5410200"/>
            <a:ext cx="0" cy="304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3733800"/>
            <a:ext cx="685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2800" y="3924300"/>
            <a:ext cx="0" cy="17907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4.3 away from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514600"/>
            <a:ext cx="50292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2667000"/>
            <a:ext cx="3544" cy="30480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sleep quality 5, sleep length averages at 4.6 at home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436" y="1230201"/>
            <a:ext cx="72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*On average, at sleep quality 5, employees need 0.3 more sleep at home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185684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4419600"/>
            <a:ext cx="3544" cy="12954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2590800"/>
            <a:ext cx="45720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391400" y="27432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Quality vs Sleep Location/Length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76400"/>
            <a:ext cx="864233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4495799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*Although slight differences in sleep length at the low and high of each sleep quality, there appears to be a near 1 to 1 relation between sleep quality and sleep length regardless of sleep 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1</a:t>
            </a:r>
            <a:br>
              <a:rPr lang="en-US" dirty="0" smtClean="0"/>
            </a:br>
            <a:r>
              <a:rPr lang="en-US" dirty="0" smtClean="0"/>
              <a:t>Background Data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0964"/>
            <a:ext cx="6791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442" y="2216497"/>
            <a:ext cx="5595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227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Caffeine Amount vs Start/End Alertness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Caffeine Amount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r>
              <a:rPr lang="en-US" b="1" dirty="0" smtClean="0"/>
              <a:t>Start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start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  <a:p>
            <a:r>
              <a:rPr lang="en-US" b="1" dirty="0" smtClean="0"/>
              <a:t>End Alertness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Alertness at end of work</a:t>
            </a:r>
          </a:p>
          <a:p>
            <a:pPr marL="457200" lvl="1" indent="0">
              <a:buNone/>
            </a:pPr>
            <a:r>
              <a:rPr lang="en-US" dirty="0" smtClean="0"/>
              <a:t>(1-5, 1=very sleepy, 5=very alert)</a:t>
            </a:r>
          </a:p>
        </p:txBody>
      </p:sp>
    </p:spTree>
    <p:extLst>
      <p:ext uri="{BB962C8B-B14F-4D97-AF65-F5344CB8AC3E}">
        <p14:creationId xmlns:p14="http://schemas.microsoft.com/office/powerpoint/2010/main" val="11779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Caffeine Amount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3070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AVG(Start Alertness), AVG(End Alertness)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99" y="1905000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135" y="1905000"/>
            <a:ext cx="106746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– how many employees at each caffeine amount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8350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910" y="46482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7360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at each start/end alertness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3949372"/>
            <a:ext cx="108518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5095875"/>
            <a:ext cx="1143000" cy="9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*Color (bluer) – More employees drink 1-3 cups of coffee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62200" y="2209800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*Size (thicker) – More employees have alertness around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971925"/>
            <a:ext cx="2590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230201"/>
            <a:ext cx="64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*From caffeine amount 1-3, average alertness is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2438400"/>
            <a:ext cx="259080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19600" y="259080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2609850"/>
            <a:ext cx="3544" cy="2971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3 cups of coffee, the average start alertness drops down to 3.35 and average end alertness drops down to 3.36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28884" y="2819400"/>
            <a:ext cx="33289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30456" y="4724400"/>
            <a:ext cx="3544" cy="838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20088" y="2970262"/>
            <a:ext cx="13912" cy="2592338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28884" y="4495800"/>
            <a:ext cx="310031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*At 6 cups of coffee, the average start alertness spikes to 4.9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2286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31242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63" y="2407565"/>
            <a:ext cx="4107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44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*And at 6 cups of coffee, the average end alertness drops to 2.8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1172" y="4572000"/>
            <a:ext cx="479062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4312" y="4876800"/>
            <a:ext cx="0" cy="68580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*Caffeine amount 6 has 2.1 average difference in start and end alertness – the largest drop from start to end alertness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10400" y="2438400"/>
            <a:ext cx="13912" cy="2133600"/>
          </a:xfrm>
          <a:prstGeom prst="straightConnector1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Caffeine Amount vs Start/End Alertness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436" y="1066800"/>
            <a:ext cx="736836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*1-3 cups of caffeine shows the highest average start/end alertness with the smallest drop in start to end alertness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in Present Job vs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Years in Present Job 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Total years in present job</a:t>
            </a:r>
          </a:p>
          <a:p>
            <a:r>
              <a:rPr lang="en-US" b="1" dirty="0" smtClean="0"/>
              <a:t>Work Schedule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lack of control over work schedule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Job Security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job security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  <a:p>
            <a:r>
              <a:rPr lang="en-US" b="1" dirty="0" smtClean="0"/>
              <a:t>Staffing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Stress due to inadequate staffing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</a:p>
        </p:txBody>
      </p:sp>
    </p:spTree>
    <p:extLst>
      <p:ext uri="{BB962C8B-B14F-4D97-AF65-F5344CB8AC3E}">
        <p14:creationId xmlns:p14="http://schemas.microsoft.com/office/powerpoint/2010/main" val="2707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91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Years in Present Job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895475"/>
            <a:ext cx="121034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917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(Work Schedule)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(Job Security), </a:t>
            </a:r>
            <a:r>
              <a:rPr lang="en-US" dirty="0" err="1" smtClean="0">
                <a:solidFill>
                  <a:srgbClr val="FF0000"/>
                </a:solidFill>
              </a:rPr>
              <a:t>Avg</a:t>
            </a:r>
            <a:r>
              <a:rPr lang="en-US" dirty="0" smtClean="0">
                <a:solidFill>
                  <a:srgbClr val="FF0000"/>
                </a:solidFill>
              </a:rPr>
              <a:t>(Staffing)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0750" y="2124075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21240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174" y="4648200"/>
            <a:ext cx="11144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24" y="51054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46598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– how many employees per years worked in present job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16 years in present job, work schedule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62600" y="2743200"/>
            <a:ext cx="13912" cy="32400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1172" y="3048000"/>
            <a:ext cx="6162228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1371600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9 years in present job,  job security stress drops to 2 or below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00112" y="4128016"/>
            <a:ext cx="0" cy="193142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962400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*After 1 year in present job,  inadequate staffing stress drops to 2.5 or below and spikes back up in year 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5181600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5103252"/>
            <a:ext cx="61722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5141962"/>
            <a:ext cx="0" cy="8778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107013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Sleep Quality</a:t>
            </a:r>
          </a:p>
        </p:txBody>
      </p:sp>
    </p:spTree>
    <p:extLst>
      <p:ext uri="{BB962C8B-B14F-4D97-AF65-F5344CB8AC3E}">
        <p14:creationId xmlns:p14="http://schemas.microsoft.com/office/powerpoint/2010/main" val="1221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0116"/>
            <a:ext cx="866993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Present Job vs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24260"/>
            <a:ext cx="75438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overall stress levels drop after year 16, with number of employees decreasing as well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2125" y="2495550"/>
            <a:ext cx="0" cy="3505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495550"/>
            <a:ext cx="304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20643" y="3962400"/>
            <a:ext cx="4589957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5105400"/>
            <a:ext cx="6477000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vs Weekly Work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Age group</a:t>
            </a:r>
          </a:p>
          <a:p>
            <a:pPr marL="457200" lvl="1" indent="0">
              <a:buNone/>
            </a:pPr>
            <a:r>
              <a:rPr lang="en-US" dirty="0" smtClean="0"/>
              <a:t>(1=20-29,2=30-39, 3=40-49, 4=50-59, 5=60+) </a:t>
            </a:r>
          </a:p>
          <a:p>
            <a:r>
              <a:rPr lang="en-US" b="1" dirty="0" smtClean="0"/>
              <a:t>Weekly Work Hours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Average number of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6271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 – 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6764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2938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Rows –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895475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662" y="3810000"/>
            <a:ext cx="3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Grouped the work hours into ranges in increments of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5" y="2362200"/>
            <a:ext cx="809625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3544668"/>
            <a:ext cx="300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Took out the null values from weekly work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2133600"/>
            <a:ext cx="1200436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3563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Calculated percentages of how many hours worked every week by age 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667000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4161055"/>
            <a:ext cx="3327569" cy="193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39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20’s and 50’s average worked 40-49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30-40’s average worked 40-59 hours a week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2381250"/>
            <a:ext cx="8763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82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in their 60+’s average worked 50-59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3505200" y="2381250"/>
            <a:ext cx="381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2 </a:t>
            </a:r>
            <a:br>
              <a:rPr lang="en-US" dirty="0" smtClean="0"/>
            </a:br>
            <a:r>
              <a:rPr lang="en-US" dirty="0" smtClean="0"/>
              <a:t>Data for Sleep &amp; Alertness Ratings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95538"/>
            <a:ext cx="817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33644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Alertness</a:t>
            </a:r>
          </a:p>
        </p:txBody>
      </p:sp>
    </p:spTree>
    <p:extLst>
      <p:ext uri="{BB962C8B-B14F-4D97-AF65-F5344CB8AC3E}">
        <p14:creationId xmlns:p14="http://schemas.microsoft.com/office/powerpoint/2010/main" val="1447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Weekly Work Hours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156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4" y="1219200"/>
            <a:ext cx="762952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*The majority of employees overall worked on average 40-59 hours a week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2209800" y="2933700"/>
            <a:ext cx="2133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Tableau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93127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/>
              <a:t>Measure vs. Sleep Quality</a:t>
            </a:r>
            <a:endParaRPr lang="en-US" sz="44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Sleep </a:t>
            </a:r>
            <a:r>
              <a:rPr lang="en-US" sz="3200" b="1" dirty="0" smtClean="0"/>
              <a:t>Quality</a:t>
            </a:r>
          </a:p>
          <a:p>
            <a:pPr lvl="1"/>
            <a:r>
              <a:rPr lang="en-US" sz="3200" dirty="0" smtClean="0"/>
              <a:t>Quality of sleep</a:t>
            </a:r>
            <a:endParaRPr lang="en-US" sz="3200" dirty="0"/>
          </a:p>
          <a:p>
            <a:pPr lvl="1"/>
            <a:r>
              <a:rPr lang="en-US" sz="3200" dirty="0" smtClean="0"/>
              <a:t>(1-5</a:t>
            </a:r>
            <a:r>
              <a:rPr lang="en-US" sz="3200" dirty="0"/>
              <a:t>, 1=very poor, 5=very good)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Falling Asleep</a:t>
            </a:r>
          </a:p>
          <a:p>
            <a:pPr lvl="1"/>
            <a:r>
              <a:rPr lang="en-US" sz="3000" dirty="0" smtClean="0"/>
              <a:t>Ease of falling asleep</a:t>
            </a:r>
          </a:p>
          <a:p>
            <a:pPr lvl="1"/>
            <a:r>
              <a:rPr lang="en-US" sz="3000" dirty="0" smtClean="0"/>
              <a:t>(1-5, 1=very difficult, 5=very </a:t>
            </a:r>
            <a:r>
              <a:rPr lang="en-US" sz="3000" dirty="0"/>
              <a:t>easy</a:t>
            </a:r>
            <a:r>
              <a:rPr lang="en-US" sz="3000" b="1" dirty="0"/>
              <a:t>) 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Health </a:t>
            </a:r>
            <a:r>
              <a:rPr lang="en-US" sz="3200" b="1" dirty="0" smtClean="0"/>
              <a:t>Status</a:t>
            </a:r>
          </a:p>
          <a:p>
            <a:pPr marL="342900" lvl="1"/>
            <a:r>
              <a:rPr lang="en-US" sz="2600" b="1" dirty="0"/>
              <a:t> </a:t>
            </a:r>
            <a:r>
              <a:rPr lang="en-US" sz="2600" b="1" dirty="0" smtClean="0"/>
              <a:t> </a:t>
            </a:r>
            <a:r>
              <a:rPr lang="en-US" sz="3000" dirty="0" smtClean="0"/>
              <a:t>Self assessment of health status</a:t>
            </a:r>
            <a:r>
              <a:rPr lang="en-US" sz="3000" b="1" dirty="0" smtClean="0"/>
              <a:t> </a:t>
            </a:r>
          </a:p>
          <a:p>
            <a:pPr marL="342900" lvl="1"/>
            <a:r>
              <a:rPr lang="en-US" sz="3000" dirty="0" smtClean="0"/>
              <a:t>  (1-4, 1=poor, 4=excellent</a:t>
            </a:r>
            <a:r>
              <a:rPr lang="en-US" sz="3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5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009775" y="88582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3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  <a:noFill/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67525" y="1400175"/>
            <a:ext cx="10763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4953" y="1400175"/>
            <a:ext cx="108585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7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</p:spTree>
    <p:extLst>
      <p:ext uri="{BB962C8B-B14F-4D97-AF65-F5344CB8AC3E}">
        <p14:creationId xmlns:p14="http://schemas.microsoft.com/office/powerpoint/2010/main" val="304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417" y="0"/>
            <a:ext cx="78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Measure vs Sleep Quality</a:t>
            </a:r>
            <a:endParaRPr lang="en-US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3" y="847724"/>
            <a:ext cx="8718911" cy="5591175"/>
          </a:xfrm>
        </p:spPr>
      </p:pic>
      <p:sp>
        <p:nvSpPr>
          <p:cNvPr id="4" name="Rectangle 3"/>
          <p:cNvSpPr/>
          <p:nvPr/>
        </p:nvSpPr>
        <p:spPr>
          <a:xfrm>
            <a:off x="2514600" y="2695575"/>
            <a:ext cx="205740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7175"/>
            <a:ext cx="6324600" cy="707381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/>
              <a:t>Time per Activity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"/>
          <a:stretch/>
        </p:blipFill>
        <p:spPr>
          <a:xfrm>
            <a:off x="228600" y="914400"/>
            <a:ext cx="8391524" cy="5657587"/>
          </a:xfrm>
        </p:spPr>
      </p:pic>
    </p:spTree>
    <p:extLst>
      <p:ext uri="{BB962C8B-B14F-4D97-AF65-F5344CB8AC3E}">
        <p14:creationId xmlns:p14="http://schemas.microsoft.com/office/powerpoint/2010/main" val="24466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7834220" cy="4495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ID Number</a:t>
            </a:r>
          </a:p>
          <a:p>
            <a:pPr lvl="1"/>
            <a:r>
              <a:rPr lang="en-US" sz="3200" dirty="0" smtClean="0"/>
              <a:t>Participant ID Number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Activity</a:t>
            </a:r>
          </a:p>
          <a:p>
            <a:pPr lvl="1"/>
            <a:r>
              <a:rPr lang="en-US" sz="3000" dirty="0" smtClean="0"/>
              <a:t>Type of Activity</a:t>
            </a:r>
          </a:p>
          <a:p>
            <a:pPr lvl="1"/>
            <a:r>
              <a:rPr lang="en-US" sz="3000" dirty="0" smtClean="0"/>
              <a:t>(S=Sleep, P=Personal, C=Commute, W=Work, L=Limbo, I=Interim Release)</a:t>
            </a:r>
            <a:endParaRPr lang="en-US" sz="3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9977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5"/>
          <a:stretch/>
        </p:blipFill>
        <p:spPr>
          <a:xfrm>
            <a:off x="4800600" y="990600"/>
            <a:ext cx="2940650" cy="33634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266" y="1696955"/>
            <a:ext cx="4704159" cy="3485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Reformatting </a:t>
            </a:r>
            <a:r>
              <a:rPr lang="en-US" sz="2800" dirty="0" smtClean="0">
                <a:solidFill>
                  <a:srgbClr val="FF0000"/>
                </a:solidFill>
              </a:rPr>
              <a:t>the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" y="3276600"/>
            <a:ext cx="9056915" cy="1981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1" y="257175"/>
            <a:ext cx="6324600" cy="707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smtClean="0"/>
              <a:t>Time per Activity Type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2763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3</a:t>
            </a:r>
            <a:br>
              <a:rPr lang="en-US" dirty="0" smtClean="0"/>
            </a:br>
            <a:r>
              <a:rPr lang="en-US" dirty="0" smtClean="0"/>
              <a:t>Activity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04766"/>
            <a:ext cx="7730175" cy="12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401163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67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per Activity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calculated field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[Start Time (Activity)]&gt;[End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THEN </a:t>
            </a:r>
            <a:r>
              <a:rPr lang="en-US" sz="1800" dirty="0">
                <a:solidFill>
                  <a:srgbClr val="FF0000"/>
                </a:solidFill>
              </a:rPr>
              <a:t>24 - [Start Time (Activity)] + [End Time (Activity)]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ELSE </a:t>
            </a:r>
            <a:r>
              <a:rPr lang="en-US" sz="1800" dirty="0">
                <a:solidFill>
                  <a:srgbClr val="FF0000"/>
                </a:solidFill>
              </a:rPr>
              <a:t>[End Time (Activity)] - [Start Time (Activity)] END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674" y="1028701"/>
            <a:ext cx="1724025" cy="380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Time per Activity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894" y="2686050"/>
            <a:ext cx="86823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0"/>
          <a:stretch/>
        </p:blipFill>
        <p:spPr>
          <a:xfrm>
            <a:off x="131894" y="1028701"/>
            <a:ext cx="8847428" cy="52757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00" y="333375"/>
            <a:ext cx="7690340" cy="1183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Time per Activity Type</a:t>
            </a:r>
          </a:p>
        </p:txBody>
      </p:sp>
    </p:spTree>
    <p:extLst>
      <p:ext uri="{BB962C8B-B14F-4D97-AF65-F5344CB8AC3E}">
        <p14:creationId xmlns:p14="http://schemas.microsoft.com/office/powerpoint/2010/main" val="2184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196179"/>
            <a:ext cx="7886700" cy="5409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04744"/>
            <a:ext cx="4581525" cy="5929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03" y="804744"/>
            <a:ext cx="4464827" cy="57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1381125" y="1328526"/>
            <a:ext cx="857250" cy="3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24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4431" y="324400"/>
            <a:ext cx="7886700" cy="61124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Time per Activity Type v2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" y="1328525"/>
            <a:ext cx="8913203" cy="4980597"/>
          </a:xfrm>
        </p:spPr>
      </p:pic>
      <p:sp>
        <p:nvSpPr>
          <p:cNvPr id="6" name="Rectangle 5"/>
          <p:cNvSpPr/>
          <p:nvPr/>
        </p:nvSpPr>
        <p:spPr>
          <a:xfrm>
            <a:off x="61179" y="2843000"/>
            <a:ext cx="857250" cy="11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9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4867275" cy="989868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latin typeface="+mn-lt"/>
              </a:rPr>
              <a:t>Creating Groups</a:t>
            </a:r>
            <a:endParaRPr lang="en-US" sz="4400" b="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24" y="988220"/>
            <a:ext cx="4002598" cy="556498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4106282" cy="3440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Filtered by most time consuming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Calculated difference from activity S (sleep)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 - LOOKUP(ZN(AVG([</a:t>
            </a:r>
            <a:r>
              <a:rPr lang="en-US" sz="1900" dirty="0" err="1">
                <a:solidFill>
                  <a:srgbClr val="FF0000"/>
                </a:solidFill>
              </a:rPr>
              <a:t>ActivityTime</a:t>
            </a:r>
            <a:r>
              <a:rPr lang="en-US" sz="1900" dirty="0">
                <a:solidFill>
                  <a:srgbClr val="FF0000"/>
                </a:solidFill>
              </a:rPr>
              <a:t> (copy)])), -1</a:t>
            </a:r>
            <a:r>
              <a:rPr lang="en-US" sz="1900" dirty="0" smtClean="0">
                <a:solidFill>
                  <a:srgbClr val="FF0000"/>
                </a:solidFill>
              </a:rPr>
              <a:t>)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 Number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Participant ID number</a:t>
            </a:r>
          </a:p>
          <a:p>
            <a:r>
              <a:rPr lang="en-US" b="1" dirty="0" smtClean="0"/>
              <a:t>Falling Asleep</a:t>
            </a:r>
          </a:p>
          <a:p>
            <a:pPr marL="457200" lvl="1" indent="0">
              <a:buNone/>
            </a:pPr>
            <a:r>
              <a:rPr lang="en-US" dirty="0" smtClean="0"/>
              <a:t>Ease of falling asleep</a:t>
            </a:r>
          </a:p>
          <a:p>
            <a:pPr marL="457200" lvl="1" indent="0">
              <a:buNone/>
            </a:pPr>
            <a:r>
              <a:rPr lang="en-US" dirty="0" smtClean="0"/>
              <a:t>(1-5, 1=very difficult, 5=very easy</a:t>
            </a:r>
            <a:r>
              <a:rPr lang="en-US" b="1" dirty="0" smtClean="0"/>
              <a:t>) </a:t>
            </a:r>
            <a:endParaRPr lang="en-US" dirty="0" smtClean="0"/>
          </a:p>
          <a:p>
            <a:r>
              <a:rPr lang="en-US" b="1" dirty="0" smtClean="0"/>
              <a:t>Sleep Quality</a:t>
            </a:r>
          </a:p>
          <a:p>
            <a:pPr marL="457200" lvl="1" indent="0">
              <a:buNone/>
            </a:pPr>
            <a:r>
              <a:rPr lang="en-US" dirty="0" smtClean="0"/>
              <a:t>Quality of sleep </a:t>
            </a:r>
          </a:p>
          <a:p>
            <a:pPr marL="457200" lvl="1" indent="0">
              <a:buNone/>
            </a:pPr>
            <a:r>
              <a:rPr lang="en-US" dirty="0" smtClean="0"/>
              <a:t>(1-5, 1=very poor, 5=very good)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52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Sleep Length</a:t>
            </a:r>
          </a:p>
          <a:p>
            <a:pPr marL="457200" lvl="1" indent="0">
              <a:buNone/>
            </a:pPr>
            <a:r>
              <a:rPr lang="en-US" dirty="0" smtClean="0"/>
              <a:t>Length of sleep</a:t>
            </a:r>
          </a:p>
          <a:p>
            <a:pPr marL="457200" lvl="1" indent="0">
              <a:buNone/>
            </a:pPr>
            <a:r>
              <a:rPr lang="en-US" dirty="0" smtClean="0"/>
              <a:t>(1-5, 1=wholly insufficient, 5=more than sufficient</a:t>
            </a:r>
            <a:endParaRPr lang="en-US" b="1" dirty="0" smtClean="0"/>
          </a:p>
          <a:p>
            <a:r>
              <a:rPr lang="en-US" b="1" dirty="0" smtClean="0"/>
              <a:t>Sleep Loss</a:t>
            </a:r>
          </a:p>
          <a:p>
            <a:pPr marL="457200" lvl="1" indent="0">
              <a:buNone/>
            </a:pPr>
            <a:r>
              <a:rPr lang="en-US" dirty="0" smtClean="0"/>
              <a:t>Stress due to loss of sleep</a:t>
            </a:r>
          </a:p>
          <a:p>
            <a:pPr marL="457200" lvl="1" indent="0">
              <a:buNone/>
            </a:pPr>
            <a:r>
              <a:rPr lang="en-US" dirty="0" smtClean="0"/>
              <a:t>(1=no stress, 2=a little stress, 3=frequently, 4=always)</a:t>
            </a:r>
            <a:endParaRPr lang="en-US" b="1" dirty="0" smtClean="0"/>
          </a:p>
          <a:p>
            <a:r>
              <a:rPr lang="en-US" b="1" dirty="0" smtClean="0"/>
              <a:t>Caffeine Amount</a:t>
            </a:r>
          </a:p>
          <a:p>
            <a:pPr marL="457200" lvl="1" indent="0">
              <a:buNone/>
            </a:pPr>
            <a:r>
              <a:rPr lang="en-US" dirty="0" smtClean="0"/>
              <a:t>If drink caffeine, how many daily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20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2316</Words>
  <Application>Microsoft Office PowerPoint</Application>
  <PresentationFormat>On-screen Show (4:3)</PresentationFormat>
  <Paragraphs>334</Paragraphs>
  <Slides>104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Passenger and Freight Railroad Employee Data</vt:lpstr>
      <vt:lpstr>The Data - Description</vt:lpstr>
      <vt:lpstr>Table 1 Background Data</vt:lpstr>
      <vt:lpstr>Table 1 Background Data</vt:lpstr>
      <vt:lpstr>Table 1 Background Data</vt:lpstr>
      <vt:lpstr>Table 2  Data for Sleep &amp; Alertness Ratings</vt:lpstr>
      <vt:lpstr>Table 2  Data for Sleep &amp; Alertness Ratings</vt:lpstr>
      <vt:lpstr>Table 2  Data for Sleep &amp; Alertness Ratings</vt:lpstr>
      <vt:lpstr>Table 3 Activity Data</vt:lpstr>
      <vt:lpstr>Table 3 Activity Data</vt:lpstr>
      <vt:lpstr>The Data - Processing</vt:lpstr>
      <vt:lpstr>Data Wrangling</vt:lpstr>
      <vt:lpstr>Creation of Data Frames</vt:lpstr>
      <vt:lpstr>Creation of Data Frames</vt:lpstr>
      <vt:lpstr>Average Caffeine Level vs Alertness</vt:lpstr>
      <vt:lpstr>Average Caffeine Level vs Alertness</vt:lpstr>
      <vt:lpstr>Average Caffeine Level vs Alertness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Sleep Quality Compared to Activity Type</vt:lpstr>
      <vt:lpstr>Alertness Levels Compared to Schedule Type</vt:lpstr>
      <vt:lpstr>Alertness Levels Compared to Schedule Type</vt:lpstr>
      <vt:lpstr>Alertness Levels Compared to Schedule Type</vt:lpstr>
      <vt:lpstr>Sleep Quality and Length Compared to Job Length</vt:lpstr>
      <vt:lpstr>Sleep Quality and Length Compared to Job Length</vt:lpstr>
      <vt:lpstr>Sleep Quality and Length Compared to Job Length</vt:lpstr>
      <vt:lpstr>Years Worked vs Job Security and New Hire Oversight</vt:lpstr>
      <vt:lpstr>Years Worked vs Job Security and New Hire Oversight</vt:lpstr>
      <vt:lpstr>Tableau Getting Data from Oracle</vt:lpstr>
      <vt:lpstr>Data Source</vt:lpstr>
      <vt:lpstr>Data Blending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Visualization 1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Sleep Quality vs Sleep Location/Length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Caffeine Amount vs Start/End Alertness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Years in Present Job vs Stress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Age vs Weekly Work Hours</vt:lpstr>
      <vt:lpstr>Additional Tableau Visualizations</vt:lpstr>
      <vt:lpstr>Measure vs. Sleep Quality</vt:lpstr>
      <vt:lpstr>PowerPoint Presentation</vt:lpstr>
      <vt:lpstr>PowerPoint Presentation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Time per Activity Type</vt:lpstr>
      <vt:lpstr>PowerPoint Presentation</vt:lpstr>
      <vt:lpstr>PowerPoint Presentation</vt:lpstr>
      <vt:lpstr>PowerPoint Presentation</vt:lpstr>
      <vt:lpstr>Time per Activity Type v2</vt:lpstr>
      <vt:lpstr>Time per Activity Type v2</vt:lpstr>
      <vt:lpstr>Time per Activity Type v2</vt:lpstr>
      <vt:lpstr>Creating Groups</vt:lpstr>
      <vt:lpstr>Group Analysis</vt:lpstr>
      <vt:lpstr>Group Analysis</vt:lpstr>
      <vt:lpstr>Group Analysis</vt:lpstr>
      <vt:lpstr>Group Analysis</vt:lpstr>
      <vt:lpstr>Group Analysis</vt:lpstr>
      <vt:lpstr>Job and Age Status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from Oracle</dc:title>
  <dc:creator>dora</dc:creator>
  <cp:lastModifiedBy>dora</cp:lastModifiedBy>
  <cp:revision>63</cp:revision>
  <dcterms:created xsi:type="dcterms:W3CDTF">2015-05-12T22:07:12Z</dcterms:created>
  <dcterms:modified xsi:type="dcterms:W3CDTF">2015-05-13T14:53:02Z</dcterms:modified>
</cp:coreProperties>
</file>