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6"/>
    <p:sldMasterId id="214748367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Roboto Slab"/>
      <p:regular r:id="rId41"/>
      <p:bold r:id="rId42"/>
    </p:embeddedFont>
    <p:embeddedFont>
      <p:font typeface="Roboto"/>
      <p:regular r:id="rId43"/>
      <p:bold r:id="rId44"/>
      <p:italic r:id="rId45"/>
      <p:boldItalic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achel Silver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187E46-6630-4DF3-B6B0-0A6224D2E360}">
  <a:tblStyle styleId="{2E187E46-6630-4DF3-B6B0-0A6224D2E360}"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obotoSlab-bold.fntdata"/><Relationship Id="rId41" Type="http://schemas.openxmlformats.org/officeDocument/2006/relationships/font" Target="fonts/RobotoSlab-regular.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0" Type="http://schemas.openxmlformats.org/officeDocument/2006/relationships/font" Target="fonts/SourceSansPr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3T01:28:50.089">
    <p:pos x="6000" y="0"/>
    <p:text>before i forget this thought, do we want to add here about how smaller departments need to work on team building and culture because loss or vacancies hurt more?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altimoresun.com/health/bs-hs-new-health-commissioner-20190218-story.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67f64eb6_0_17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67f64eb6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a:t>findings and recommendations to help apply your findings to their real operations and strategy </a:t>
            </a:r>
            <a:endParaRPr/>
          </a:p>
          <a:p>
            <a:pPr indent="-298450" lvl="1" marL="914400" rtl="0" algn="l">
              <a:lnSpc>
                <a:spcPct val="115000"/>
              </a:lnSpc>
              <a:spcBef>
                <a:spcPts val="0"/>
              </a:spcBef>
              <a:spcAft>
                <a:spcPts val="0"/>
              </a:spcAft>
              <a:buSzPts val="1100"/>
              <a:buAutoNum type="alphaLcPeriod"/>
            </a:pPr>
            <a:r>
              <a:rPr lang="en"/>
              <a:t>recommendations supported by data,</a:t>
            </a:r>
            <a:endParaRPr/>
          </a:p>
          <a:p>
            <a:pPr indent="-298450" lvl="0" marL="457200" rtl="0" algn="l">
              <a:lnSpc>
                <a:spcPct val="115000"/>
              </a:lnSpc>
              <a:spcBef>
                <a:spcPts val="0"/>
              </a:spcBef>
              <a:spcAft>
                <a:spcPts val="0"/>
              </a:spcAft>
              <a:buSzPts val="1100"/>
              <a:buAutoNum type="arabicPeriod"/>
            </a:pPr>
            <a:r>
              <a:rPr lang="en"/>
              <a:t>talk more about the initial (and further refined) questions from city government, </a:t>
            </a:r>
            <a:endParaRPr/>
          </a:p>
          <a:p>
            <a:pPr indent="-298450" lvl="0" marL="457200" rtl="0" algn="l">
              <a:lnSpc>
                <a:spcPct val="115000"/>
              </a:lnSpc>
              <a:spcBef>
                <a:spcPts val="0"/>
              </a:spcBef>
              <a:spcAft>
                <a:spcPts val="0"/>
              </a:spcAft>
              <a:buSzPts val="1100"/>
              <a:buAutoNum type="arabicPeriod"/>
            </a:pPr>
            <a:r>
              <a:rPr lang="en"/>
              <a:t>your end/important analysis findings, and </a:t>
            </a:r>
            <a:endParaRPr/>
          </a:p>
          <a:p>
            <a:pPr indent="-298450" lvl="0" marL="457200" rtl="0" algn="l">
              <a:lnSpc>
                <a:spcPct val="115000"/>
              </a:lnSpc>
              <a:spcBef>
                <a:spcPts val="0"/>
              </a:spcBef>
              <a:spcAft>
                <a:spcPts val="0"/>
              </a:spcAft>
              <a:buSzPts val="1100"/>
              <a:buAutoNum type="arabicPeriod"/>
            </a:pPr>
            <a:r>
              <a:rPr lang="en"/>
              <a:t>subsequent end results/recommendations.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c67f64eb6_0_27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c67f64eb6_0_2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Niu</a:t>
            </a:r>
            <a:endParaRPr/>
          </a:p>
          <a:p>
            <a:pPr indent="0" lvl="0" marL="0" rtl="0" algn="l">
              <a:spcBef>
                <a:spcPts val="0"/>
              </a:spcBef>
              <a:spcAft>
                <a:spcPts val="0"/>
              </a:spcAft>
              <a:buNone/>
            </a:pPr>
            <a:r>
              <a:rPr lang="en"/>
              <a:t>Once she was apoointed the vacancy rates began to decline. Having a leader in place reduced vacancies.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transitionary periods where there are no appointed leaders or if there are frequent changes in leadership will promote a culture of job impermanence leading to higher vacancy and turnover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c67f64eb6_0_2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c67f64eb6_0_2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Niu-19</a:t>
            </a:r>
            <a:endParaRPr/>
          </a:p>
          <a:p>
            <a:pPr indent="0" lvl="0" marL="0" rtl="0" algn="l">
              <a:spcBef>
                <a:spcPts val="0"/>
              </a:spcBef>
              <a:spcAft>
                <a:spcPts val="0"/>
              </a:spcAft>
              <a:buNone/>
            </a:pPr>
            <a:r>
              <a:rPr lang="en"/>
              <a:t>Having a culture of leaving makes it standard for people to expect job impermanence</a:t>
            </a:r>
            <a:endParaRPr/>
          </a:p>
          <a:p>
            <a:pPr indent="0" lvl="0" marL="0" rtl="0" algn="l">
              <a:spcBef>
                <a:spcPts val="0"/>
              </a:spcBef>
              <a:spcAft>
                <a:spcPts val="0"/>
              </a:spcAft>
              <a:buNone/>
            </a:pPr>
            <a:r>
              <a:rPr lang="en"/>
              <a:t>One conclusion/finding is that when a new director or dept head is hired, there generally is a significant shift in vacancy rates due to an increase in hiring. Hence it is important that, when a director steps down/resigns, that should be a good substitute in place to avoid letting the department languish without leadership for a long period of time. Having a backup director will allow the hiring process to begin much sooner.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c67f64eb6_0_2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c67f64eb6_0_2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AndreanIu</a:t>
            </a:r>
            <a:endParaRPr/>
          </a:p>
          <a:p>
            <a:pPr indent="0" lvl="0" marL="0" rtl="0" algn="l">
              <a:spcBef>
                <a:spcPts val="0"/>
              </a:spcBef>
              <a:spcAft>
                <a:spcPts val="0"/>
              </a:spcAft>
              <a:buNone/>
            </a:pPr>
            <a:r>
              <a:rPr lang="en"/>
              <a:t>Frequent leadership changes with more than 3 leaders over the past 4 years, which is reflected in their poor performance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c67f64eb6_0_2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c67f64eb6_0_2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transitions, bad states</a:t>
            </a:r>
            <a:endParaRPr/>
          </a:p>
          <a:p>
            <a:pPr indent="0" lvl="0" marL="0" rtl="0" algn="l">
              <a:spcBef>
                <a:spcPts val="0"/>
              </a:spcBef>
              <a:spcAft>
                <a:spcPts val="0"/>
              </a:spcAft>
              <a:buNone/>
            </a:pPr>
            <a:r>
              <a:rPr lang="en"/>
              <a:t>18 people</a:t>
            </a:r>
            <a:endParaRPr/>
          </a:p>
          <a:p>
            <a:pPr indent="0" lvl="0" marL="0" rtl="0" algn="l">
              <a:spcBef>
                <a:spcPts val="0"/>
              </a:spcBef>
              <a:spcAft>
                <a:spcPts val="0"/>
              </a:spcAft>
              <a:buNone/>
            </a:pPr>
            <a:r>
              <a:rPr lang="en"/>
              <a:t>Small department so the % is more alarming, but also losses matter more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highlight>
                <a:schemeClr val="lt1"/>
              </a:highlight>
              <a:latin typeface="Source Sans Pro"/>
              <a:ea typeface="Source Sans Pro"/>
              <a:cs typeface="Source Sans Pro"/>
              <a:sym typeface="Source Sans Pro"/>
            </a:endParaRPr>
          </a:p>
          <a:p>
            <a:pPr indent="0" lvl="0" marL="0" rtl="0" algn="l">
              <a:spcBef>
                <a:spcPts val="19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c67f64eb6_0_2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c67f64eb6_0_2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Michele</a:t>
            </a:r>
            <a:endParaRPr/>
          </a:p>
          <a:p>
            <a:pPr indent="0" lvl="0" marL="0" rtl="0" algn="l">
              <a:spcBef>
                <a:spcPts val="0"/>
              </a:spcBef>
              <a:spcAft>
                <a:spcPts val="0"/>
              </a:spcAft>
              <a:buNone/>
            </a:pPr>
            <a:r>
              <a:rPr lang="en"/>
              <a:t>Similar situation happened in the health department</a:t>
            </a:r>
            <a:endParaRPr/>
          </a:p>
          <a:p>
            <a:pPr indent="0" lvl="0" marL="0" rtl="0" algn="l">
              <a:spcBef>
                <a:spcPts val="0"/>
              </a:spcBef>
              <a:spcAft>
                <a:spcPts val="0"/>
              </a:spcAft>
              <a:buNone/>
            </a:pPr>
            <a:r>
              <a:rPr lang="en"/>
              <a:t>Also with High vacancy duration</a:t>
            </a:r>
            <a:endParaRPr/>
          </a:p>
          <a:p>
            <a:pPr indent="0" lvl="0" marL="0" rtl="0" algn="l">
              <a:spcBef>
                <a:spcPts val="0"/>
              </a:spcBef>
              <a:spcAft>
                <a:spcPts val="0"/>
              </a:spcAft>
              <a:buNone/>
            </a:pPr>
            <a:r>
              <a:rPr lang="en"/>
              <a:t>New leadership could affect future turnover rate</a:t>
            </a:r>
            <a:endParaRPr/>
          </a:p>
          <a:p>
            <a:pPr indent="0" lvl="0" marL="0" rtl="0" algn="l">
              <a:lnSpc>
                <a:spcPct val="115000"/>
              </a:lnSpc>
              <a:spcBef>
                <a:spcPts val="0"/>
              </a:spcBef>
              <a:spcAft>
                <a:spcPts val="0"/>
              </a:spcAft>
              <a:buNone/>
            </a:pPr>
            <a:r>
              <a:rPr lang="en" u="sng">
                <a:solidFill>
                  <a:srgbClr val="1155CC"/>
                </a:solidFill>
                <a:hlinkClick r:id="rId2"/>
              </a:rPr>
              <a:t>https://www.baltimoresun.com/health/bs-hs-new-health-commissioner-20190218-story.html?</a:t>
            </a:r>
            <a:endParaRPr/>
          </a:p>
          <a:p>
            <a:pPr indent="0" lvl="0" marL="0" rtl="0" algn="l">
              <a:lnSpc>
                <a:spcPct val="115000"/>
              </a:lnSpc>
              <a:spcBef>
                <a:spcPts val="0"/>
              </a:spcBef>
              <a:spcAft>
                <a:spcPts val="0"/>
              </a:spcAft>
              <a:buNone/>
            </a:pPr>
            <a:r>
              <a:rPr lang="en" sz="1650">
                <a:solidFill>
                  <a:srgbClr val="444443"/>
                </a:solidFill>
                <a:highlight>
                  <a:srgbClr val="FFFFFF"/>
                </a:highlight>
                <a:latin typeface="Georgia"/>
                <a:ea typeface="Georgia"/>
                <a:cs typeface="Georgia"/>
                <a:sym typeface="Georgia"/>
              </a:rPr>
              <a:t>Dzirasa, the city’s first African-American woman to serve as health commissioner, follows a modern line of activist-style leaders who have gone to bat for funding or services they believed necessary.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c67f64eb6_0_2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c67f64eb6_0_2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Michele Lan</a:t>
            </a:r>
            <a:endParaRPr/>
          </a:p>
          <a:p>
            <a:pPr indent="0" lvl="0" marL="0" rtl="0" algn="l">
              <a:lnSpc>
                <a:spcPct val="115000"/>
              </a:lnSpc>
              <a:spcBef>
                <a:spcPts val="0"/>
              </a:spcBef>
              <a:spcAft>
                <a:spcPts val="0"/>
              </a:spcAft>
              <a:buNone/>
            </a:pPr>
            <a:r>
              <a:rPr lang="en"/>
              <a:t>We recognized that only avg and % didn’t paint the best overall picture so we wanted to look at highest number of jobs with more than one person occupying it for all years</a:t>
            </a:r>
            <a:endParaRPr/>
          </a:p>
          <a:p>
            <a:pPr indent="0" lvl="0" marL="0" rtl="0" algn="l">
              <a:lnSpc>
                <a:spcPct val="115000"/>
              </a:lnSpc>
              <a:spcBef>
                <a:spcPts val="0"/>
              </a:spcBef>
              <a:spcAft>
                <a:spcPts val="0"/>
              </a:spcAft>
              <a:buNone/>
            </a:pPr>
            <a:r>
              <a:t/>
            </a:r>
            <a:endParaRPr sz="1400">
              <a:latin typeface="Source Sans Pro"/>
              <a:ea typeface="Source Sans Pro"/>
              <a:cs typeface="Source Sans Pro"/>
              <a:sym typeface="Source Sans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5f05e6dc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5f05e6dc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ource Sans Pro"/>
                <a:ea typeface="Source Sans Pro"/>
                <a:cs typeface="Source Sans Pro"/>
                <a:sym typeface="Source Sans Pro"/>
              </a:rPr>
              <a:t>Rachel Silverman</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Data about job level/skill level</a:t>
            </a:r>
            <a:endParaRPr sz="1800">
              <a:solidFill>
                <a:schemeClr val="dk1"/>
              </a:solidFill>
              <a:latin typeface="Source Sans Pro"/>
              <a:ea typeface="Source Sans Pro"/>
              <a:cs typeface="Source Sans Pro"/>
              <a:sym typeface="Source Sans Pro"/>
            </a:endParaRPr>
          </a:p>
          <a:p>
            <a:pPr indent="-342900" lvl="1" marL="9144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Further analysis based on job title (more granular), as opposed to macro dept scale</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Consider how to factor size of department into metrics</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Consider how to deal with departments with missing years</a:t>
            </a:r>
            <a:endParaRPr sz="1800">
              <a:solidFill>
                <a:schemeClr val="dk1"/>
              </a:solidFill>
              <a:latin typeface="Source Sans Pro"/>
              <a:ea typeface="Source Sans Pro"/>
              <a:cs typeface="Source Sans Pro"/>
              <a:sym typeface="Source Sans Pro"/>
            </a:endParaRPr>
          </a:p>
          <a:p>
            <a:pPr indent="-342900" lvl="1" marL="9144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Missing data in one month in 2018 </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New data formatting method</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Look into # of people who left city govt for good as opposed to moving to different departments</a:t>
            </a:r>
            <a:endParaRPr sz="1800">
              <a:solidFill>
                <a:schemeClr val="dk1"/>
              </a:solidFill>
              <a:latin typeface="Source Sans Pro"/>
              <a:ea typeface="Source Sans Pro"/>
              <a:cs typeface="Source Sans Pro"/>
              <a:sym typeface="Source Sans Pro"/>
            </a:endParaRPr>
          </a:p>
          <a:p>
            <a:pPr indent="-342900" lvl="0" marL="457200" rtl="0" algn="l">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Include the name of the dpt leader or mayor into data collection to see effect of leadership changes</a:t>
            </a:r>
            <a:endParaRPr sz="18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c67f64eb6_0_2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c67f64eb6_0_2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Michele</a:t>
            </a:r>
            <a:endParaRPr/>
          </a:p>
          <a:p>
            <a:pPr indent="0" lvl="0" marL="0" rtl="0" algn="l">
              <a:spcBef>
                <a:spcPts val="0"/>
              </a:spcBef>
              <a:spcAft>
                <a:spcPts val="0"/>
              </a:spcAft>
              <a:buNone/>
            </a:pPr>
            <a:r>
              <a:rPr lang="en"/>
              <a:t>Correlation between high changes in leadership and high turnover rates </a:t>
            </a:r>
            <a:endParaRPr/>
          </a:p>
          <a:p>
            <a:pPr indent="0" lvl="0" marL="0" rtl="0" algn="l">
              <a:spcBef>
                <a:spcPts val="0"/>
              </a:spcBef>
              <a:spcAft>
                <a:spcPts val="0"/>
              </a:spcAft>
              <a:buNone/>
            </a:pPr>
            <a:r>
              <a:rPr lang="en" sz="1400">
                <a:solidFill>
                  <a:schemeClr val="dk1"/>
                </a:solidFill>
                <a:latin typeface="Source Sans Pro"/>
                <a:ea typeface="Source Sans Pro"/>
                <a:cs typeface="Source Sans Pro"/>
                <a:sym typeface="Source Sans Pro"/>
              </a:rPr>
              <a:t>Retain directors and dept leaders and have a clear plan for their departure</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400">
                <a:latin typeface="Source Sans Pro"/>
                <a:ea typeface="Source Sans Pro"/>
                <a:cs typeface="Source Sans Pro"/>
                <a:sym typeface="Source Sans Pro"/>
              </a:rPr>
              <a:t>Culture of staying other than leaving after a few years</a:t>
            </a:r>
            <a:endParaRPr sz="1400">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sz="1400">
                <a:latin typeface="Source Sans Pro"/>
                <a:ea typeface="Source Sans Pro"/>
                <a:cs typeface="Source Sans Pro"/>
                <a:sym typeface="Source Sans Pro"/>
              </a:rPr>
              <a:t>Dedication to the job</a:t>
            </a:r>
            <a:endParaRPr sz="1400">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t/>
            </a:r>
            <a:endParaRPr sz="1400">
              <a:latin typeface="Source Sans Pro"/>
              <a:ea typeface="Source Sans Pro"/>
              <a:cs typeface="Source Sans Pro"/>
              <a:sym typeface="Source Sans Pro"/>
            </a:endParaRPr>
          </a:p>
          <a:p>
            <a:pPr indent="0" lvl="0" marL="0" rtl="0" algn="l">
              <a:spcBef>
                <a:spcPts val="0"/>
              </a:spcBef>
              <a:spcAft>
                <a:spcPts val="0"/>
              </a:spcAft>
              <a:buNone/>
            </a:pPr>
            <a:r>
              <a:rPr lang="en"/>
              <a:t>Exit interviews: emphasize confidentiality </a:t>
            </a:r>
            <a:endParaRPr sz="1400">
              <a:latin typeface="Source Sans Pro"/>
              <a:ea typeface="Source Sans Pro"/>
              <a:cs typeface="Source Sans Pro"/>
              <a:sym typeface="Source Sans Pro"/>
            </a:endParaRPr>
          </a:p>
          <a:p>
            <a:pPr indent="0" lvl="0" marL="0" rtl="0" algn="l">
              <a:spcBef>
                <a:spcPts val="0"/>
              </a:spcBef>
              <a:spcAft>
                <a:spcPts val="0"/>
              </a:spcAft>
              <a:buNone/>
            </a:pPr>
            <a:r>
              <a:rPr lang="en" sz="1400">
                <a:latin typeface="Source Sans Pro"/>
                <a:ea typeface="Source Sans Pro"/>
                <a:cs typeface="Source Sans Pro"/>
                <a:sym typeface="Source Sans Pro"/>
              </a:rPr>
              <a:t>We should hear directly from departing employees</a:t>
            </a:r>
            <a:endParaRPr sz="1400">
              <a:latin typeface="Source Sans Pro"/>
              <a:ea typeface="Source Sans Pro"/>
              <a:cs typeface="Source Sans Pro"/>
              <a:sym typeface="Source Sans Pro"/>
            </a:endParaRPr>
          </a:p>
          <a:p>
            <a:pPr indent="0" lvl="0" marL="0" rtl="0" algn="l">
              <a:spcBef>
                <a:spcPts val="0"/>
              </a:spcBef>
              <a:spcAft>
                <a:spcPts val="0"/>
              </a:spcAft>
              <a:buNone/>
            </a:pPr>
            <a:r>
              <a:rPr lang="en" sz="1400">
                <a:solidFill>
                  <a:schemeClr val="dk1"/>
                </a:solidFill>
                <a:latin typeface="Source Sans Pro"/>
                <a:ea typeface="Source Sans Pro"/>
                <a:cs typeface="Source Sans Pro"/>
                <a:sym typeface="Source Sans Pro"/>
              </a:rPr>
              <a:t>Develop concrete understanding of why people are leaving</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400">
                <a:solidFill>
                  <a:schemeClr val="dk1"/>
                </a:solidFill>
                <a:latin typeface="Source Sans Pro"/>
                <a:ea typeface="Source Sans Pro"/>
                <a:cs typeface="Source Sans Pro"/>
                <a:sym typeface="Source Sans Pro"/>
              </a:rPr>
              <a:t>Have employees review job postings so there’s a clear picture</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latin typeface="Source Sans Pro"/>
                <a:ea typeface="Source Sans Pro"/>
                <a:cs typeface="Source Sans Pro"/>
                <a:sym typeface="Source Sans Pro"/>
              </a:rPr>
              <a:t>Emphasize culture and socialization to pick best fit candidates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400">
                <a:solidFill>
                  <a:schemeClr val="dk1"/>
                </a:solidFill>
                <a:latin typeface="Source Sans Pro"/>
                <a:ea typeface="Source Sans Pro"/>
                <a:cs typeface="Source Sans Pro"/>
                <a:sym typeface="Source Sans Pro"/>
              </a:rPr>
              <a:t>Training:</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Trend of having a career within one organization</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Movement throughout it</a:t>
            </a:r>
            <a:endParaRPr sz="1400">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Char char="-"/>
            </a:pPr>
            <a:r>
              <a:rPr lang="en" sz="1400">
                <a:solidFill>
                  <a:schemeClr val="dk1"/>
                </a:solidFill>
                <a:latin typeface="Source Sans Pro"/>
                <a:ea typeface="Source Sans Pro"/>
                <a:cs typeface="Source Sans Pro"/>
                <a:sym typeface="Source Sans Pro"/>
              </a:rPr>
              <a:t>Overall culture and dedication to the job!</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400">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c67f64eb6_0_17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c67f64eb6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cost of hiring a new employee = ~$1,000</a:t>
            </a:r>
            <a:endParaRPr/>
          </a:p>
          <a:p>
            <a:pPr indent="0" lvl="0" marL="0" rtl="0" algn="l">
              <a:spcBef>
                <a:spcPts val="0"/>
              </a:spcBef>
              <a:spcAft>
                <a:spcPts val="0"/>
              </a:spcAft>
              <a:buNone/>
            </a:pPr>
            <a:r>
              <a:rPr lang="en"/>
              <a:t>Better </a:t>
            </a:r>
            <a:r>
              <a:rPr lang="en"/>
              <a:t>understanding of big picture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5f05e6dc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5f05e6d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67f64eb6_0_2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67f64eb6_0_2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c67f64eb6_0_2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c67f64eb6_0_2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c67f64eb6_0_2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c67f64eb6_0_2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Considerations&gt;: department size, and the fact that not all of them have data for all years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c67f64eb6_0_2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c67f64eb6_0_2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Considerations&gt;: department size, and the fact that not all of them have data for all years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c67f64eb6_0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c67f64eb6_0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Considerations&gt;: department size, and the fact that not all of them have data for all years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6c67f64eb6_0_1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c67f64eb6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6c67f64eb6_0_17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6c67f64eb6_0_1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6c67f64eb6_0_17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c67f64eb6_0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6c67f64eb6_0_17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c67f64eb6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c67f64eb6_0_18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c67f64eb6_0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6c67f64eb6_0_18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c67f64eb6_0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67f64eb6_0_1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67f64eb6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Frame problem + how it’s relevant for the audience (why does it matter, what impact does it have on city government)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c67f64eb6_0_18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c67f64eb6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6c67f64eb6_0_1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6c67f64eb6_0_1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c67f64eb6_0_20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c67f64eb6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c67f64eb6_0_1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c67f64eb6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hiring the right person ends up being easier overall (higher productivity) and reduces the long term turnover and costs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sz="1200">
                <a:solidFill>
                  <a:srgbClr val="24292E"/>
                </a:solidFill>
                <a:highlight>
                  <a:srgbClr val="FFFFFF"/>
                </a:highlight>
              </a:rPr>
              <a:t>We suspect that non optimal efficiency in any given agency is partially due to position vacancies and employee turnover, however, we don’t have a good grasp on which specific positions are difficult to fill, why it might be challenging to retain employees, and how government fairs against other industries in competing types of positions. What does the past 7 years of employee data tell us about this, and which agencies and positions are most at risk for employee high turnover rates?”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5f05e6dc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f05e6dc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a:t>
            </a:r>
            <a:endParaRPr/>
          </a:p>
          <a:p>
            <a:pPr indent="0" lvl="0" marL="0" rtl="0" algn="l">
              <a:spcBef>
                <a:spcPts val="0"/>
              </a:spcBef>
              <a:spcAft>
                <a:spcPts val="0"/>
              </a:spcAft>
              <a:buNone/>
            </a:pPr>
            <a:r>
              <a:rPr lang="en"/>
              <a:t>Exit interviews: emphasize confidentiality </a:t>
            </a:r>
            <a:endParaRPr/>
          </a:p>
          <a:p>
            <a:pPr indent="0" lvl="0" marL="0" rtl="0" algn="l">
              <a:spcBef>
                <a:spcPts val="0"/>
              </a:spcBef>
              <a:spcAft>
                <a:spcPts val="0"/>
              </a:spcAft>
              <a:buNone/>
            </a:pPr>
            <a:r>
              <a:rPr lang="en" sz="1400">
                <a:latin typeface="Source Sans Pro"/>
                <a:ea typeface="Source Sans Pro"/>
                <a:cs typeface="Source Sans Pro"/>
                <a:sym typeface="Source Sans Pro"/>
              </a:rPr>
              <a:t>Emphasize culture and socialization to pick best fit candidates</a:t>
            </a:r>
            <a:endParaRPr sz="1400">
              <a:latin typeface="Source Sans Pro"/>
              <a:ea typeface="Source Sans Pro"/>
              <a:cs typeface="Source Sans Pro"/>
              <a:sym typeface="Source Sans Pro"/>
            </a:endParaRPr>
          </a:p>
          <a:p>
            <a:pPr indent="0" lvl="0" marL="0" rtl="0" algn="l">
              <a:spcBef>
                <a:spcPts val="0"/>
              </a:spcBef>
              <a:spcAft>
                <a:spcPts val="0"/>
              </a:spcAft>
              <a:buNone/>
            </a:pPr>
            <a:r>
              <a:rPr lang="en" sz="1400">
                <a:latin typeface="Source Sans Pro"/>
                <a:ea typeface="Source Sans Pro"/>
                <a:cs typeface="Source Sans Pro"/>
                <a:sym typeface="Source Sans Pro"/>
              </a:rPr>
              <a:t>We should hear directly from departing employees</a:t>
            </a:r>
            <a:endParaRPr sz="1400">
              <a:latin typeface="Source Sans Pro"/>
              <a:ea typeface="Source Sans Pro"/>
              <a:cs typeface="Source Sans Pro"/>
              <a:sym typeface="Source Sans Pro"/>
            </a:endParaRPr>
          </a:p>
          <a:p>
            <a:pPr indent="0" lvl="0" marL="0" rtl="0" algn="l">
              <a:spcBef>
                <a:spcPts val="0"/>
              </a:spcBef>
              <a:spcAft>
                <a:spcPts val="0"/>
              </a:spcAft>
              <a:buNone/>
            </a:pPr>
            <a:r>
              <a:rPr lang="en" sz="1400">
                <a:solidFill>
                  <a:schemeClr val="dk1"/>
                </a:solidFill>
                <a:latin typeface="Source Sans Pro"/>
                <a:ea typeface="Source Sans Pro"/>
                <a:cs typeface="Source Sans Pro"/>
                <a:sym typeface="Source Sans Pro"/>
              </a:rPr>
              <a:t>Develop concrete understanding of why people are leaving</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1400">
                <a:solidFill>
                  <a:schemeClr val="dk1"/>
                </a:solidFill>
                <a:latin typeface="Source Sans Pro"/>
                <a:ea typeface="Source Sans Pro"/>
                <a:cs typeface="Source Sans Pro"/>
                <a:sym typeface="Source Sans Pro"/>
              </a:rPr>
              <a:t>Retain directors and dept leaders and have a clear plan for departure</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1400">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67f64eb6_0_18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67f64eb6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Niu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3 metrics to measure department performance: vacancy rate, which is defined as the ratio of vacant positions in a department to total positions, unique people, which measures the average number of people who occupy a position in the department (more people means that multiple people were hired and then fired/leave the organization and more people were hired), and turnover, which is the % change in number of employees from the start to end of the fiscal year.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c67f64eb6_0_2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c67f64eb6_0_2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Niu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3 metrics, we determined found the top 5-6 departments for each metric and performed research to see why they had such poor performance.</a:t>
            </a:r>
            <a:endParaRPr/>
          </a:p>
          <a:p>
            <a:pPr indent="0" lvl="0" marL="0" rtl="0" algn="l">
              <a:spcBef>
                <a:spcPts val="0"/>
              </a:spcBef>
              <a:spcAft>
                <a:spcPts val="0"/>
              </a:spcAft>
              <a:buNone/>
            </a:pPr>
            <a:r>
              <a:rPr lang="en"/>
              <a:t>Then, based on our research, we’ll suggest recommendations for the departments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c67f64eb6_0_27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c67f64eb6_0_2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Niu</a:t>
            </a:r>
            <a:endParaRPr/>
          </a:p>
          <a:p>
            <a:pPr indent="0" lvl="0" marL="0" rtl="0" algn="l">
              <a:spcBef>
                <a:spcPts val="0"/>
              </a:spcBef>
              <a:spcAft>
                <a:spcPts val="0"/>
              </a:spcAft>
              <a:buNone/>
            </a:pPr>
            <a:r>
              <a:rPr lang="en"/>
              <a:t>Considerations&gt;: department size, and the fact that not all of them have data for all years</a:t>
            </a:r>
            <a:endParaRPr/>
          </a:p>
          <a:p>
            <a:pPr indent="0" lvl="0" marL="0" rtl="0" algn="l">
              <a:spcBef>
                <a:spcPts val="0"/>
              </a:spcBef>
              <a:spcAft>
                <a:spcPts val="0"/>
              </a:spcAft>
              <a:buNone/>
            </a:pPr>
            <a:r>
              <a:rPr lang="en"/>
              <a:t>Vacancy rate seems to be a pretty good predictor as all of the top vacant departments showed up in at least one other metric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cab3d2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cab3d2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5800"/>
              <a:buNone/>
              <a:defRPr b="1" sz="5800"/>
            </a:lvl1pPr>
            <a:lvl2pPr lvl="1" rtl="0">
              <a:spcBef>
                <a:spcPts val="0"/>
              </a:spcBef>
              <a:spcAft>
                <a:spcPts val="0"/>
              </a:spcAft>
              <a:buSzPts val="5800"/>
              <a:buNone/>
              <a:defRPr b="1" sz="5800"/>
            </a:lvl2pPr>
            <a:lvl3pPr lvl="2" rtl="0">
              <a:spcBef>
                <a:spcPts val="0"/>
              </a:spcBef>
              <a:spcAft>
                <a:spcPts val="0"/>
              </a:spcAft>
              <a:buSzPts val="5800"/>
              <a:buNone/>
              <a:defRPr b="1" sz="5800"/>
            </a:lvl3pPr>
            <a:lvl4pPr lvl="3" rtl="0">
              <a:spcBef>
                <a:spcPts val="0"/>
              </a:spcBef>
              <a:spcAft>
                <a:spcPts val="0"/>
              </a:spcAft>
              <a:buSzPts val="5800"/>
              <a:buNone/>
              <a:defRPr b="1" sz="5800"/>
            </a:lvl4pPr>
            <a:lvl5pPr lvl="4" rtl="0">
              <a:spcBef>
                <a:spcPts val="0"/>
              </a:spcBef>
              <a:spcAft>
                <a:spcPts val="0"/>
              </a:spcAft>
              <a:buSzPts val="5800"/>
              <a:buNone/>
              <a:defRPr b="1" sz="5800"/>
            </a:lvl5pPr>
            <a:lvl6pPr lvl="5" rtl="0">
              <a:spcBef>
                <a:spcPts val="0"/>
              </a:spcBef>
              <a:spcAft>
                <a:spcPts val="0"/>
              </a:spcAft>
              <a:buSzPts val="5800"/>
              <a:buNone/>
              <a:defRPr b="1" sz="5800"/>
            </a:lvl6pPr>
            <a:lvl7pPr lvl="6" rtl="0">
              <a:spcBef>
                <a:spcPts val="0"/>
              </a:spcBef>
              <a:spcAft>
                <a:spcPts val="0"/>
              </a:spcAft>
              <a:buSzPts val="5800"/>
              <a:buNone/>
              <a:defRPr b="1" sz="5800"/>
            </a:lvl7pPr>
            <a:lvl8pPr lvl="7" rtl="0">
              <a:spcBef>
                <a:spcPts val="0"/>
              </a:spcBef>
              <a:spcAft>
                <a:spcPts val="0"/>
              </a:spcAft>
              <a:buSzPts val="5800"/>
              <a:buNone/>
              <a:defRPr b="1" sz="5800"/>
            </a:lvl8pPr>
            <a:lvl9pPr lvl="8" rtl="0">
              <a:spcBef>
                <a:spcPts val="0"/>
              </a:spcBef>
              <a:spcAft>
                <a:spcPts val="0"/>
              </a:spcAft>
              <a:buSzPts val="5800"/>
              <a:buNone/>
              <a:defRPr b="1" sz="5800"/>
            </a:lvl9pPr>
          </a:lstStyle>
          <a:p/>
        </p:txBody>
      </p:sp>
      <p:sp>
        <p:nvSpPr>
          <p:cNvPr id="56" name="Google Shape;56;p14"/>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73" name="Google Shape;73;p15"/>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76" name="Google Shape;76;p16"/>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rtl="0" algn="ctr">
              <a:spcBef>
                <a:spcPts val="0"/>
              </a:spcBef>
              <a:spcAft>
                <a:spcPts val="0"/>
              </a:spcAft>
              <a:buSzPts val="3600"/>
              <a:buChar char="■"/>
              <a:defRPr i="1" sz="3600"/>
            </a:lvl9pPr>
          </a:lstStyle>
          <a:p/>
        </p:txBody>
      </p:sp>
      <p:grpSp>
        <p:nvGrpSpPr>
          <p:cNvPr id="77" name="Google Shape;77;p16"/>
          <p:cNvGrpSpPr/>
          <p:nvPr/>
        </p:nvGrpSpPr>
        <p:grpSpPr>
          <a:xfrm>
            <a:off x="3839646" y="782918"/>
            <a:ext cx="1464573" cy="842707"/>
            <a:chOff x="3593400" y="1729675"/>
            <a:chExt cx="1957200" cy="1123610"/>
          </a:xfrm>
        </p:grpSpPr>
        <p:sp>
          <p:nvSpPr>
            <p:cNvPr id="78" name="Google Shape;78;p16"/>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88" name="Google Shape;88;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2" name="Google Shape;92;p18"/>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3" name="Google Shape;93;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7" name="Google Shape;97;p19"/>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8" name="Google Shape;98;p19"/>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9" name="Google Shape;99;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300">
                <a:solidFill>
                  <a:schemeClr val="accent1"/>
                </a:solidFill>
                <a:latin typeface="Source Sans Pro"/>
                <a:ea typeface="Source Sans Pro"/>
                <a:cs typeface="Source Sans Pro"/>
                <a:sym typeface="Source Sans Pro"/>
              </a:defRPr>
            </a:lvl1pPr>
            <a:lvl2pPr lvl="1" rtl="0" algn="r">
              <a:buNone/>
              <a:defRPr b="1" sz="1300">
                <a:solidFill>
                  <a:schemeClr val="accent1"/>
                </a:solidFill>
                <a:latin typeface="Source Sans Pro"/>
                <a:ea typeface="Source Sans Pro"/>
                <a:cs typeface="Source Sans Pro"/>
                <a:sym typeface="Source Sans Pro"/>
              </a:defRPr>
            </a:lvl2pPr>
            <a:lvl3pPr lvl="2" rtl="0" algn="r">
              <a:buNone/>
              <a:defRPr b="1" sz="1300">
                <a:solidFill>
                  <a:schemeClr val="accent1"/>
                </a:solidFill>
                <a:latin typeface="Source Sans Pro"/>
                <a:ea typeface="Source Sans Pro"/>
                <a:cs typeface="Source Sans Pro"/>
                <a:sym typeface="Source Sans Pro"/>
              </a:defRPr>
            </a:lvl3pPr>
            <a:lvl4pPr lvl="3" rtl="0" algn="r">
              <a:buNone/>
              <a:defRPr b="1" sz="1300">
                <a:solidFill>
                  <a:schemeClr val="accent1"/>
                </a:solidFill>
                <a:latin typeface="Source Sans Pro"/>
                <a:ea typeface="Source Sans Pro"/>
                <a:cs typeface="Source Sans Pro"/>
                <a:sym typeface="Source Sans Pro"/>
              </a:defRPr>
            </a:lvl4pPr>
            <a:lvl5pPr lvl="4" rtl="0" algn="r">
              <a:buNone/>
              <a:defRPr b="1" sz="1300">
                <a:solidFill>
                  <a:schemeClr val="accent1"/>
                </a:solidFill>
                <a:latin typeface="Source Sans Pro"/>
                <a:ea typeface="Source Sans Pro"/>
                <a:cs typeface="Source Sans Pro"/>
                <a:sym typeface="Source Sans Pro"/>
              </a:defRPr>
            </a:lvl5pPr>
            <a:lvl6pPr lvl="5" rtl="0" algn="r">
              <a:buNone/>
              <a:defRPr b="1" sz="1300">
                <a:solidFill>
                  <a:schemeClr val="accent1"/>
                </a:solidFill>
                <a:latin typeface="Source Sans Pro"/>
                <a:ea typeface="Source Sans Pro"/>
                <a:cs typeface="Source Sans Pro"/>
                <a:sym typeface="Source Sans Pro"/>
              </a:defRPr>
            </a:lvl6pPr>
            <a:lvl7pPr lvl="6" rtl="0" algn="r">
              <a:buNone/>
              <a:defRPr b="1" sz="1300">
                <a:solidFill>
                  <a:schemeClr val="accent1"/>
                </a:solidFill>
                <a:latin typeface="Source Sans Pro"/>
                <a:ea typeface="Source Sans Pro"/>
                <a:cs typeface="Source Sans Pro"/>
                <a:sym typeface="Source Sans Pro"/>
              </a:defRPr>
            </a:lvl7pPr>
            <a:lvl8pPr lvl="7" rtl="0" algn="r">
              <a:buNone/>
              <a:defRPr b="1" sz="1300">
                <a:solidFill>
                  <a:schemeClr val="accent1"/>
                </a:solidFill>
                <a:latin typeface="Source Sans Pro"/>
                <a:ea typeface="Source Sans Pro"/>
                <a:cs typeface="Source Sans Pro"/>
                <a:sym typeface="Source Sans Pro"/>
              </a:defRPr>
            </a:lvl8pPr>
            <a:lvl9pPr lvl="8" rtl="0"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2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hyperlink" Target="https://www.baltimoresun.com/politics/bs-md-ci-darnell-ingram-civil-rights-20181108-story.html" TargetMode="External"/><Relationship Id="rId4" Type="http://schemas.openxmlformats.org/officeDocument/2006/relationships/image" Target="../media/image9.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www.baltimoresun.com/politics/bs-md-mark-grimes-leaving-20150819-story.html" TargetMode="External"/><Relationship Id="rId5" Type="http://schemas.openxmlformats.org/officeDocument/2006/relationships/hyperlink" Target="https://technical.ly/baltimore/2017/08/10/new-director-named-oversee-baltimores-citistat-offi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www.baltimoresun.com/health/bs-hs-new-health-commissioner-20190218-story.html?" TargetMode="External"/><Relationship Id="rId4" Type="http://schemas.openxmlformats.org/officeDocument/2006/relationships/image" Target="../media/image10.jp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hyperlink" Target="https://www.baltimoresun.com/maryland/bs-md-yir-baltimore-police-1231-story.html" TargetMode="External"/><Relationship Id="rId4" Type="http://schemas.openxmlformats.org/officeDocument/2006/relationships/hyperlink" Target="https://www.baltimoresun.com/news/crime/bs-md-ci-tuggler-withdraws-commissioner-20181009-sto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4"/>
          <p:cNvSpPr txBox="1"/>
          <p:nvPr>
            <p:ph type="ctrTitle"/>
          </p:nvPr>
        </p:nvSpPr>
        <p:spPr>
          <a:xfrm>
            <a:off x="1307250" y="2185650"/>
            <a:ext cx="6529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Who’s In and Who’s Out: Tackling how Baltimore City Gov’t can Retain </a:t>
            </a:r>
            <a:endParaRPr sz="4000"/>
          </a:p>
          <a:p>
            <a:pPr indent="0" lvl="0" marL="0" rtl="0" algn="ctr">
              <a:spcBef>
                <a:spcPts val="0"/>
              </a:spcBef>
              <a:spcAft>
                <a:spcPts val="0"/>
              </a:spcAft>
              <a:buNone/>
            </a:pPr>
            <a:r>
              <a:rPr lang="en" sz="4000"/>
              <a:t>its Best Talent</a:t>
            </a:r>
            <a:br>
              <a:rPr lang="en" sz="4000"/>
            </a:br>
            <a:endParaRPr sz="3000"/>
          </a:p>
          <a:p>
            <a:pPr indent="0" lvl="0" marL="0" rtl="0" algn="ctr">
              <a:spcBef>
                <a:spcPts val="0"/>
              </a:spcBef>
              <a:spcAft>
                <a:spcPts val="0"/>
              </a:spcAft>
              <a:buNone/>
            </a:pPr>
            <a:r>
              <a:rPr lang="en" sz="1800"/>
              <a:t>Rachel Silverman, Michele Lan, Andrea Niu</a:t>
            </a:r>
            <a:endParaRPr sz="1800"/>
          </a:p>
          <a:p>
            <a:pPr indent="0" lvl="0" marL="0" rtl="0" algn="ctr">
              <a:spcBef>
                <a:spcPts val="0"/>
              </a:spcBef>
              <a:spcAft>
                <a:spcPts val="0"/>
              </a:spcAft>
              <a:buNone/>
            </a:pPr>
            <a:r>
              <a:rPr lang="en" sz="1400"/>
              <a:t>JHU Business Analytics Fall 2019</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3"/>
          <p:cNvSpPr/>
          <p:nvPr/>
        </p:nvSpPr>
        <p:spPr>
          <a:xfrm>
            <a:off x="7021050" y="714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
          <p:cNvSpPr txBox="1"/>
          <p:nvPr>
            <p:ph idx="4294967295" type="ctrTitle"/>
          </p:nvPr>
        </p:nvSpPr>
        <p:spPr>
          <a:xfrm>
            <a:off x="251000" y="133250"/>
            <a:ext cx="60816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Office of the Inspector General</a:t>
            </a:r>
            <a:endParaRPr b="1" sz="3000"/>
          </a:p>
        </p:txBody>
      </p:sp>
      <p:sp>
        <p:nvSpPr>
          <p:cNvPr id="246" name="Google Shape;246;p33"/>
          <p:cNvSpPr txBox="1"/>
          <p:nvPr>
            <p:ph idx="4294967295" type="subTitle"/>
          </p:nvPr>
        </p:nvSpPr>
        <p:spPr>
          <a:xfrm>
            <a:off x="365700" y="1272932"/>
            <a:ext cx="4779600" cy="29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“The Office of the Inspector General ...</a:t>
            </a:r>
            <a:r>
              <a:rPr b="1" lang="en" sz="2000">
                <a:solidFill>
                  <a:srgbClr val="000000"/>
                </a:solidFill>
              </a:rPr>
              <a:t>lacked a permanent director for 18 months</a:t>
            </a:r>
            <a:r>
              <a:rPr lang="en" sz="2000">
                <a:solidFill>
                  <a:srgbClr val="000000"/>
                </a:solidFill>
              </a:rPr>
              <a:t> prior to Cumming’s appointment.”</a:t>
            </a:r>
            <a:endParaRPr sz="2000">
              <a:solidFill>
                <a:srgbClr val="000000"/>
              </a:solidFill>
            </a:endParaRPr>
          </a:p>
          <a:p>
            <a:pPr indent="0" lvl="0" marL="0" rtl="0" algn="l">
              <a:spcBef>
                <a:spcPts val="1900"/>
              </a:spcBef>
              <a:spcAft>
                <a:spcPts val="0"/>
              </a:spcAft>
              <a:buNone/>
            </a:pPr>
            <a:r>
              <a:rPr lang="en" sz="2000">
                <a:solidFill>
                  <a:srgbClr val="000000"/>
                </a:solidFill>
              </a:rPr>
              <a:t>“Since Isabel Mercedes Cumming became Baltimore’s Inspector General in February of 2018, she...</a:t>
            </a:r>
            <a:r>
              <a:rPr b="1" lang="en" sz="2000">
                <a:solidFill>
                  <a:srgbClr val="000000"/>
                </a:solidFill>
              </a:rPr>
              <a:t>hired 9 new investigators</a:t>
            </a:r>
            <a:r>
              <a:rPr lang="en" sz="2000">
                <a:solidFill>
                  <a:srgbClr val="000000"/>
                </a:solidFill>
              </a:rPr>
              <a:t>.”</a:t>
            </a:r>
            <a:endParaRPr sz="2000">
              <a:solidFill>
                <a:srgbClr val="000000"/>
              </a:solidFill>
            </a:endParaRPr>
          </a:p>
          <a:p>
            <a:pPr indent="0" lvl="0" marL="0" rtl="0" algn="l">
              <a:spcBef>
                <a:spcPts val="1900"/>
              </a:spcBef>
              <a:spcAft>
                <a:spcPts val="1900"/>
              </a:spcAft>
              <a:buNone/>
            </a:pPr>
            <a:r>
              <a:t/>
            </a:r>
            <a:endParaRPr sz="2000">
              <a:solidFill>
                <a:srgbClr val="000000"/>
              </a:solidFill>
            </a:endParaRPr>
          </a:p>
        </p:txBody>
      </p:sp>
      <p:cxnSp>
        <p:nvCxnSpPr>
          <p:cNvPr id="247" name="Google Shape;247;p33"/>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248" name="Google Shape;248;p33"/>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pic>
        <p:nvPicPr>
          <p:cNvPr id="249" name="Google Shape;249;p33"/>
          <p:cNvPicPr preferRelativeResize="0"/>
          <p:nvPr/>
        </p:nvPicPr>
        <p:blipFill rotWithShape="1">
          <a:blip r:embed="rId3">
            <a:alphaModFix/>
          </a:blip>
          <a:srcRect b="0" l="37419" r="9987" t="0"/>
          <a:stretch/>
        </p:blipFill>
        <p:spPr>
          <a:xfrm>
            <a:off x="7170750" y="219475"/>
            <a:ext cx="1576200" cy="1556700"/>
          </a:xfrm>
          <a:prstGeom prst="ellipse">
            <a:avLst/>
          </a:prstGeom>
          <a:noFill/>
          <a:ln cap="flat" cmpd="sng" w="19050">
            <a:solidFill>
              <a:srgbClr val="CFD8DC"/>
            </a:solidFill>
            <a:prstDash val="solid"/>
            <a:round/>
            <a:headEnd len="sm" w="sm" type="none"/>
            <a:tailEnd len="sm" w="sm" type="none"/>
          </a:ln>
        </p:spPr>
      </p:pic>
      <p:sp>
        <p:nvSpPr>
          <p:cNvPr id="250" name="Google Shape;250;p33"/>
          <p:cNvSpPr txBox="1"/>
          <p:nvPr/>
        </p:nvSpPr>
        <p:spPr>
          <a:xfrm>
            <a:off x="4351050" y="4559400"/>
            <a:ext cx="4705500" cy="58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200">
                <a:latin typeface="Source Sans Pro"/>
                <a:ea typeface="Source Sans Pro"/>
                <a:cs typeface="Source Sans Pro"/>
                <a:sym typeface="Source Sans Pro"/>
              </a:rPr>
              <a:t>http://baltimorebeat.com/2019/06/26/wrath-of-isabel-inspector-general-isabel-mercedes-cumming-on-going-after-waste-and-fraud/</a:t>
            </a:r>
            <a:endParaRPr i="1" sz="1200">
              <a:latin typeface="Source Sans Pro"/>
              <a:ea typeface="Source Sans Pro"/>
              <a:cs typeface="Source Sans Pro"/>
              <a:sym typeface="Source Sans Pro"/>
            </a:endParaRPr>
          </a:p>
        </p:txBody>
      </p:sp>
      <p:pic>
        <p:nvPicPr>
          <p:cNvPr id="251" name="Google Shape;251;p33"/>
          <p:cNvPicPr preferRelativeResize="0"/>
          <p:nvPr/>
        </p:nvPicPr>
        <p:blipFill>
          <a:blip r:embed="rId4">
            <a:alphaModFix/>
          </a:blip>
          <a:stretch>
            <a:fillRect/>
          </a:stretch>
        </p:blipFill>
        <p:spPr>
          <a:xfrm>
            <a:off x="5145300" y="2046250"/>
            <a:ext cx="3751351" cy="2336308"/>
          </a:xfrm>
          <a:prstGeom prst="rect">
            <a:avLst/>
          </a:prstGeom>
          <a:noFill/>
          <a:ln>
            <a:noFill/>
          </a:ln>
        </p:spPr>
      </p:pic>
      <p:pic>
        <p:nvPicPr>
          <p:cNvPr id="252" name="Google Shape;252;p33"/>
          <p:cNvPicPr preferRelativeResize="0"/>
          <p:nvPr/>
        </p:nvPicPr>
        <p:blipFill>
          <a:blip r:embed="rId5">
            <a:alphaModFix/>
          </a:blip>
          <a:stretch>
            <a:fillRect/>
          </a:stretch>
        </p:blipFill>
        <p:spPr>
          <a:xfrm>
            <a:off x="5145294" y="2006963"/>
            <a:ext cx="3841756" cy="2469700"/>
          </a:xfrm>
          <a:prstGeom prst="rect">
            <a:avLst/>
          </a:prstGeom>
          <a:noFill/>
          <a:ln>
            <a:noFill/>
          </a:ln>
        </p:spPr>
      </p:pic>
      <p:sp>
        <p:nvSpPr>
          <p:cNvPr id="253" name="Google Shape;253;p33"/>
          <p:cNvSpPr txBox="1"/>
          <p:nvPr/>
        </p:nvSpPr>
        <p:spPr>
          <a:xfrm>
            <a:off x="5999025" y="3326625"/>
            <a:ext cx="5886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2017</a:t>
            </a:r>
            <a:endParaRPr>
              <a:latin typeface="Source Sans Pro"/>
              <a:ea typeface="Source Sans Pro"/>
              <a:cs typeface="Source Sans Pro"/>
              <a:sym typeface="Source Sans Pro"/>
            </a:endParaRPr>
          </a:p>
        </p:txBody>
      </p:sp>
      <p:sp>
        <p:nvSpPr>
          <p:cNvPr id="254" name="Google Shape;254;p33"/>
          <p:cNvSpPr txBox="1"/>
          <p:nvPr/>
        </p:nvSpPr>
        <p:spPr>
          <a:xfrm>
            <a:off x="6587625" y="3326634"/>
            <a:ext cx="5886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2018</a:t>
            </a:r>
            <a:endParaRPr>
              <a:latin typeface="Source Sans Pro"/>
              <a:ea typeface="Source Sans Pro"/>
              <a:cs typeface="Source Sans Pro"/>
              <a:sym typeface="Source Sans Pro"/>
            </a:endParaRPr>
          </a:p>
        </p:txBody>
      </p:sp>
      <p:sp>
        <p:nvSpPr>
          <p:cNvPr id="255" name="Google Shape;255;p33"/>
          <p:cNvSpPr txBox="1"/>
          <p:nvPr/>
        </p:nvSpPr>
        <p:spPr>
          <a:xfrm>
            <a:off x="7109700" y="3743066"/>
            <a:ext cx="5886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2019</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p:nvPr/>
        </p:nvSpPr>
        <p:spPr>
          <a:xfrm>
            <a:off x="7021050" y="714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txBox="1"/>
          <p:nvPr>
            <p:ph idx="4294967295" type="ctrTitle"/>
          </p:nvPr>
        </p:nvSpPr>
        <p:spPr>
          <a:xfrm>
            <a:off x="251000" y="133250"/>
            <a:ext cx="60816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Office of Civil Rights</a:t>
            </a:r>
            <a:endParaRPr b="1" sz="3000"/>
          </a:p>
        </p:txBody>
      </p:sp>
      <p:sp>
        <p:nvSpPr>
          <p:cNvPr id="262" name="Google Shape;262;p34"/>
          <p:cNvSpPr txBox="1"/>
          <p:nvPr>
            <p:ph idx="4294967295" type="subTitle"/>
          </p:nvPr>
        </p:nvSpPr>
        <p:spPr>
          <a:xfrm>
            <a:off x="365700" y="1272932"/>
            <a:ext cx="4779600" cy="29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highlight>
                  <a:srgbClr val="FFFFFF"/>
                </a:highlight>
              </a:rPr>
              <a:t>[Nov 2018] “Baltimore Mayor Catherine Pugh has chosen Darnell Ingram...as director of the city’s Office of Civil Rights.”</a:t>
            </a:r>
            <a:endParaRPr sz="2000">
              <a:solidFill>
                <a:srgbClr val="000000"/>
              </a:solidFill>
              <a:highlight>
                <a:srgbClr val="FFFFFF"/>
              </a:highlight>
            </a:endParaRPr>
          </a:p>
          <a:p>
            <a:pPr indent="0" lvl="0" marL="0" rtl="0" algn="l">
              <a:spcBef>
                <a:spcPts val="1900"/>
              </a:spcBef>
              <a:spcAft>
                <a:spcPts val="0"/>
              </a:spcAft>
              <a:buNone/>
            </a:pPr>
            <a:r>
              <a:rPr lang="en" sz="2000">
                <a:solidFill>
                  <a:srgbClr val="000000"/>
                </a:solidFill>
                <a:highlight>
                  <a:srgbClr val="FFFFFF"/>
                </a:highlight>
              </a:rPr>
              <a:t>“The director’s </a:t>
            </a:r>
            <a:r>
              <a:rPr b="1" lang="en" sz="2000">
                <a:solidFill>
                  <a:srgbClr val="000000"/>
                </a:solidFill>
                <a:highlight>
                  <a:srgbClr val="FFFFFF"/>
                </a:highlight>
              </a:rPr>
              <a:t>job has been vacant since May [2018]</a:t>
            </a:r>
            <a:r>
              <a:rPr lang="en" sz="2000">
                <a:solidFill>
                  <a:srgbClr val="000000"/>
                </a:solidFill>
                <a:highlight>
                  <a:srgbClr val="FFFFFF"/>
                </a:highlight>
              </a:rPr>
              <a:t>... Davis said one of Ingram’s first jobs will be to </a:t>
            </a:r>
            <a:r>
              <a:rPr b="1" lang="en" sz="2000">
                <a:solidFill>
                  <a:srgbClr val="000000"/>
                </a:solidFill>
                <a:highlight>
                  <a:srgbClr val="FFFFFF"/>
                </a:highlight>
              </a:rPr>
              <a:t>hire some new staff</a:t>
            </a:r>
            <a:r>
              <a:rPr lang="en" sz="2000">
                <a:solidFill>
                  <a:srgbClr val="000000"/>
                </a:solidFill>
                <a:highlight>
                  <a:srgbClr val="FFFFFF"/>
                </a:highlight>
              </a:rPr>
              <a:t>.”</a:t>
            </a:r>
            <a:endParaRPr sz="2000">
              <a:solidFill>
                <a:srgbClr val="000000"/>
              </a:solidFill>
              <a:highlight>
                <a:srgbClr val="FFFFFF"/>
              </a:highlight>
            </a:endParaRPr>
          </a:p>
          <a:p>
            <a:pPr indent="0" lvl="0" marL="0" rtl="0" algn="l">
              <a:spcBef>
                <a:spcPts val="1900"/>
              </a:spcBef>
              <a:spcAft>
                <a:spcPts val="1900"/>
              </a:spcAft>
              <a:buNone/>
            </a:pPr>
            <a:r>
              <a:t/>
            </a:r>
            <a:endParaRPr sz="2000">
              <a:solidFill>
                <a:srgbClr val="000000"/>
              </a:solidFill>
              <a:highlight>
                <a:srgbClr val="FFFFFF"/>
              </a:highlight>
            </a:endParaRPr>
          </a:p>
        </p:txBody>
      </p:sp>
      <p:cxnSp>
        <p:nvCxnSpPr>
          <p:cNvPr id="263" name="Google Shape;263;p34"/>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264" name="Google Shape;264;p34"/>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sp>
        <p:nvSpPr>
          <p:cNvPr id="265" name="Google Shape;265;p34"/>
          <p:cNvSpPr txBox="1"/>
          <p:nvPr/>
        </p:nvSpPr>
        <p:spPr>
          <a:xfrm>
            <a:off x="5821625" y="4559400"/>
            <a:ext cx="3235200" cy="58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200">
                <a:uFill>
                  <a:noFill/>
                </a:uFill>
                <a:latin typeface="Source Sans Pro"/>
                <a:ea typeface="Source Sans Pro"/>
                <a:cs typeface="Source Sans Pro"/>
                <a:sym typeface="Source Sans Pro"/>
                <a:hlinkClick r:id="rId3"/>
              </a:rPr>
              <a:t>https://www.baltimoresun.com/politics/bs-md-ci-darnell-ingram-civil-rights-20181108-story.html</a:t>
            </a:r>
            <a:endParaRPr i="1" sz="1200">
              <a:latin typeface="Source Sans Pro"/>
              <a:ea typeface="Source Sans Pro"/>
              <a:cs typeface="Source Sans Pro"/>
              <a:sym typeface="Source Sans Pro"/>
            </a:endParaRPr>
          </a:p>
        </p:txBody>
      </p:sp>
      <p:pic>
        <p:nvPicPr>
          <p:cNvPr id="266" name="Google Shape;266;p34"/>
          <p:cNvPicPr preferRelativeResize="0"/>
          <p:nvPr/>
        </p:nvPicPr>
        <p:blipFill>
          <a:blip r:embed="rId4">
            <a:alphaModFix/>
          </a:blip>
          <a:stretch>
            <a:fillRect/>
          </a:stretch>
        </p:blipFill>
        <p:spPr>
          <a:xfrm>
            <a:off x="7087650" y="126622"/>
            <a:ext cx="1742400" cy="1742400"/>
          </a:xfrm>
          <a:prstGeom prst="ellipse">
            <a:avLst/>
          </a:prstGeom>
          <a:noFill/>
          <a:ln cap="flat" cmpd="sng" w="19050">
            <a:solidFill>
              <a:srgbClr val="CFD8DC"/>
            </a:solidFill>
            <a:prstDash val="solid"/>
            <a:round/>
            <a:headEnd len="sm" w="sm" type="none"/>
            <a:tailEnd len="sm" w="sm" type="none"/>
          </a:ln>
        </p:spPr>
      </p:pic>
      <p:pic>
        <p:nvPicPr>
          <p:cNvPr id="267" name="Google Shape;267;p34"/>
          <p:cNvPicPr preferRelativeResize="0"/>
          <p:nvPr/>
        </p:nvPicPr>
        <p:blipFill>
          <a:blip r:embed="rId5">
            <a:alphaModFix/>
          </a:blip>
          <a:stretch>
            <a:fillRect/>
          </a:stretch>
        </p:blipFill>
        <p:spPr>
          <a:xfrm>
            <a:off x="5004200" y="1970984"/>
            <a:ext cx="4139800" cy="2661291"/>
          </a:xfrm>
          <a:prstGeom prst="rect">
            <a:avLst/>
          </a:prstGeom>
          <a:noFill/>
          <a:ln>
            <a:noFill/>
          </a:ln>
        </p:spPr>
      </p:pic>
      <p:sp>
        <p:nvSpPr>
          <p:cNvPr id="268" name="Google Shape;268;p34"/>
          <p:cNvSpPr txBox="1"/>
          <p:nvPr/>
        </p:nvSpPr>
        <p:spPr>
          <a:xfrm>
            <a:off x="5821625" y="3722605"/>
            <a:ext cx="5886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2017</a:t>
            </a:r>
            <a:endParaRPr>
              <a:latin typeface="Source Sans Pro"/>
              <a:ea typeface="Source Sans Pro"/>
              <a:cs typeface="Source Sans Pro"/>
              <a:sym typeface="Source Sans Pro"/>
            </a:endParaRPr>
          </a:p>
        </p:txBody>
      </p:sp>
      <p:sp>
        <p:nvSpPr>
          <p:cNvPr id="269" name="Google Shape;269;p34"/>
          <p:cNvSpPr txBox="1"/>
          <p:nvPr/>
        </p:nvSpPr>
        <p:spPr>
          <a:xfrm>
            <a:off x="6461404" y="3735999"/>
            <a:ext cx="5886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2018</a:t>
            </a:r>
            <a:endParaRPr>
              <a:latin typeface="Source Sans Pro"/>
              <a:ea typeface="Source Sans Pro"/>
              <a:cs typeface="Source Sans Pro"/>
              <a:sym typeface="Source Sans Pro"/>
            </a:endParaRPr>
          </a:p>
        </p:txBody>
      </p:sp>
      <p:sp>
        <p:nvSpPr>
          <p:cNvPr id="270" name="Google Shape;270;p34"/>
          <p:cNvSpPr txBox="1"/>
          <p:nvPr/>
        </p:nvSpPr>
        <p:spPr>
          <a:xfrm>
            <a:off x="7086550" y="3748800"/>
            <a:ext cx="5886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2019</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idx="4294967295" type="ctrTitle"/>
          </p:nvPr>
        </p:nvSpPr>
        <p:spPr>
          <a:xfrm>
            <a:off x="251000" y="133250"/>
            <a:ext cx="60816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Office of CitiStat Operations</a:t>
            </a:r>
            <a:endParaRPr b="1" sz="3000"/>
          </a:p>
        </p:txBody>
      </p:sp>
      <p:sp>
        <p:nvSpPr>
          <p:cNvPr id="276" name="Google Shape;276;p35"/>
          <p:cNvSpPr txBox="1"/>
          <p:nvPr>
            <p:ph idx="4294967295" type="subTitle"/>
          </p:nvPr>
        </p:nvSpPr>
        <p:spPr>
          <a:xfrm>
            <a:off x="365700" y="1105957"/>
            <a:ext cx="4779600" cy="29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rPr>
              <a:t>[Jan/March 2015]  Director </a:t>
            </a:r>
            <a:r>
              <a:rPr b="1" lang="en" sz="1800">
                <a:solidFill>
                  <a:srgbClr val="000000"/>
                </a:solidFill>
                <a:highlight>
                  <a:srgbClr val="FFFFFF"/>
                </a:highlight>
              </a:rPr>
              <a:t>Mark Grimes</a:t>
            </a:r>
            <a:r>
              <a:rPr lang="en" sz="1800">
                <a:solidFill>
                  <a:srgbClr val="000000"/>
                </a:solidFill>
                <a:highlight>
                  <a:srgbClr val="FFFFFF"/>
                </a:highlight>
              </a:rPr>
              <a:t> under fire for “failing to hold regular meetings and produce reports, even as [CitiStat’s] budget has doubled to $1 million.”</a:t>
            </a:r>
            <a:endParaRPr sz="1800">
              <a:solidFill>
                <a:srgbClr val="000000"/>
              </a:solidFill>
              <a:highlight>
                <a:srgbClr val="FFFFFF"/>
              </a:highlight>
            </a:endParaRPr>
          </a:p>
          <a:p>
            <a:pPr indent="0" lvl="0" marL="0" rtl="0" algn="l">
              <a:spcBef>
                <a:spcPts val="1900"/>
              </a:spcBef>
              <a:spcAft>
                <a:spcPts val="0"/>
              </a:spcAft>
              <a:buNone/>
            </a:pPr>
            <a:r>
              <a:rPr lang="en" sz="1800">
                <a:solidFill>
                  <a:srgbClr val="000000"/>
                </a:solidFill>
                <a:highlight>
                  <a:srgbClr val="FFFFFF"/>
                </a:highlight>
              </a:rPr>
              <a:t>[Oct 2015] </a:t>
            </a:r>
            <a:r>
              <a:rPr b="1" lang="en" sz="1800">
                <a:solidFill>
                  <a:srgbClr val="000000"/>
                </a:solidFill>
                <a:highlight>
                  <a:srgbClr val="FFFFFF"/>
                </a:highlight>
              </a:rPr>
              <a:t>Sameer Sidh</a:t>
            </a:r>
            <a:r>
              <a:rPr lang="en" sz="1800">
                <a:solidFill>
                  <a:srgbClr val="000000"/>
                </a:solidFill>
                <a:highlight>
                  <a:srgbClr val="FFFFFF"/>
                </a:highlight>
              </a:rPr>
              <a:t> is appointed director of CitiStat.</a:t>
            </a:r>
            <a:endParaRPr sz="1800">
              <a:solidFill>
                <a:srgbClr val="000000"/>
              </a:solidFill>
              <a:highlight>
                <a:srgbClr val="FFFFFF"/>
              </a:highlight>
            </a:endParaRPr>
          </a:p>
          <a:p>
            <a:pPr indent="0" lvl="0" marL="0" rtl="0" algn="l">
              <a:spcBef>
                <a:spcPts val="1900"/>
              </a:spcBef>
              <a:spcAft>
                <a:spcPts val="0"/>
              </a:spcAft>
              <a:buNone/>
            </a:pPr>
            <a:r>
              <a:rPr lang="en" sz="1800">
                <a:solidFill>
                  <a:srgbClr val="000000"/>
                </a:solidFill>
                <a:highlight>
                  <a:srgbClr val="FFFFFF"/>
                </a:highlight>
              </a:rPr>
              <a:t>[Aug 2017] “</a:t>
            </a:r>
            <a:r>
              <a:rPr b="1" lang="en" sz="1800">
                <a:solidFill>
                  <a:srgbClr val="000000"/>
                </a:solidFill>
                <a:highlight>
                  <a:srgbClr val="FFFFFF"/>
                </a:highlight>
              </a:rPr>
              <a:t>Kendra Parlock</a:t>
            </a:r>
            <a:r>
              <a:rPr lang="en" sz="1800">
                <a:solidFill>
                  <a:srgbClr val="000000"/>
                </a:solidFill>
                <a:highlight>
                  <a:srgbClr val="FFFFFF"/>
                </a:highlight>
              </a:rPr>
              <a:t>...was introduced as the new person in charge of CitiStat”</a:t>
            </a:r>
            <a:endParaRPr sz="1800">
              <a:solidFill>
                <a:srgbClr val="000000"/>
              </a:solidFill>
              <a:highlight>
                <a:srgbClr val="FFFFFF"/>
              </a:highlight>
            </a:endParaRPr>
          </a:p>
          <a:p>
            <a:pPr indent="0" lvl="0" marL="0" rtl="0" algn="l">
              <a:spcBef>
                <a:spcPts val="1900"/>
              </a:spcBef>
              <a:spcAft>
                <a:spcPts val="0"/>
              </a:spcAft>
              <a:buNone/>
            </a:pPr>
            <a:r>
              <a:rPr i="1" lang="en" sz="1800">
                <a:solidFill>
                  <a:srgbClr val="000000"/>
                </a:solidFill>
                <a:highlight>
                  <a:srgbClr val="FFFFFF"/>
                </a:highlight>
              </a:rPr>
              <a:t>*Citistat is now a part of the Mayor’s Office of Performance and Innovation</a:t>
            </a:r>
            <a:endParaRPr i="1" sz="1800">
              <a:solidFill>
                <a:srgbClr val="000000"/>
              </a:solidFill>
              <a:highlight>
                <a:srgbClr val="FFFFFF"/>
              </a:highlight>
            </a:endParaRPr>
          </a:p>
          <a:p>
            <a:pPr indent="0" lvl="0" marL="0" rtl="0" algn="l">
              <a:spcBef>
                <a:spcPts val="1900"/>
              </a:spcBef>
              <a:spcAft>
                <a:spcPts val="0"/>
              </a:spcAft>
              <a:buNone/>
            </a:pPr>
            <a:r>
              <a:t/>
            </a:r>
            <a:endParaRPr sz="1800">
              <a:solidFill>
                <a:srgbClr val="000000"/>
              </a:solidFill>
              <a:highlight>
                <a:srgbClr val="FFFFFF"/>
              </a:highlight>
            </a:endParaRPr>
          </a:p>
          <a:p>
            <a:pPr indent="0" lvl="0" marL="0" rtl="0" algn="l">
              <a:spcBef>
                <a:spcPts val="1900"/>
              </a:spcBef>
              <a:spcAft>
                <a:spcPts val="0"/>
              </a:spcAft>
              <a:buNone/>
            </a:pPr>
            <a:r>
              <a:rPr lang="en" sz="1800">
                <a:solidFill>
                  <a:srgbClr val="000000"/>
                </a:solidFill>
                <a:highlight>
                  <a:srgbClr val="FFFFFF"/>
                </a:highlight>
              </a:rPr>
              <a:t> </a:t>
            </a:r>
            <a:endParaRPr sz="1800">
              <a:solidFill>
                <a:srgbClr val="000000"/>
              </a:solidFill>
              <a:highlight>
                <a:srgbClr val="FFFFFF"/>
              </a:highlight>
            </a:endParaRPr>
          </a:p>
          <a:p>
            <a:pPr indent="0" lvl="0" marL="0" rtl="0" algn="l">
              <a:spcBef>
                <a:spcPts val="1900"/>
              </a:spcBef>
              <a:spcAft>
                <a:spcPts val="1900"/>
              </a:spcAft>
              <a:buNone/>
            </a:pPr>
            <a:r>
              <a:t/>
            </a:r>
            <a:endParaRPr sz="1800">
              <a:solidFill>
                <a:srgbClr val="000000"/>
              </a:solidFill>
              <a:highlight>
                <a:srgbClr val="FFFFFF"/>
              </a:highlight>
            </a:endParaRPr>
          </a:p>
        </p:txBody>
      </p:sp>
      <p:pic>
        <p:nvPicPr>
          <p:cNvPr id="277" name="Google Shape;277;p35"/>
          <p:cNvPicPr preferRelativeResize="0"/>
          <p:nvPr/>
        </p:nvPicPr>
        <p:blipFill>
          <a:blip r:embed="rId3">
            <a:alphaModFix/>
          </a:blip>
          <a:stretch>
            <a:fillRect/>
          </a:stretch>
        </p:blipFill>
        <p:spPr>
          <a:xfrm>
            <a:off x="5145300" y="1272925"/>
            <a:ext cx="3693900" cy="2374650"/>
          </a:xfrm>
          <a:prstGeom prst="rect">
            <a:avLst/>
          </a:prstGeom>
          <a:noFill/>
          <a:ln>
            <a:noFill/>
          </a:ln>
        </p:spPr>
      </p:pic>
      <p:sp>
        <p:nvSpPr>
          <p:cNvPr id="278" name="Google Shape;278;p35"/>
          <p:cNvSpPr txBox="1"/>
          <p:nvPr/>
        </p:nvSpPr>
        <p:spPr>
          <a:xfrm>
            <a:off x="5821611" y="1903745"/>
            <a:ext cx="5886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2017</a:t>
            </a:r>
            <a:endParaRPr>
              <a:latin typeface="Source Sans Pro"/>
              <a:ea typeface="Source Sans Pro"/>
              <a:cs typeface="Source Sans Pro"/>
              <a:sym typeface="Source Sans Pro"/>
            </a:endParaRPr>
          </a:p>
        </p:txBody>
      </p:sp>
      <p:sp>
        <p:nvSpPr>
          <p:cNvPr id="279" name="Google Shape;279;p35"/>
          <p:cNvSpPr txBox="1"/>
          <p:nvPr/>
        </p:nvSpPr>
        <p:spPr>
          <a:xfrm>
            <a:off x="6774454" y="2294023"/>
            <a:ext cx="5886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2018</a:t>
            </a:r>
            <a:endParaRPr>
              <a:latin typeface="Source Sans Pro"/>
              <a:ea typeface="Source Sans Pro"/>
              <a:cs typeface="Source Sans Pro"/>
              <a:sym typeface="Source Sans Pro"/>
            </a:endParaRPr>
          </a:p>
        </p:txBody>
      </p:sp>
      <p:sp>
        <p:nvSpPr>
          <p:cNvPr id="280" name="Google Shape;280;p35"/>
          <p:cNvSpPr txBox="1"/>
          <p:nvPr/>
        </p:nvSpPr>
        <p:spPr>
          <a:xfrm>
            <a:off x="5456575" y="3811550"/>
            <a:ext cx="3548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uFill>
                  <a:noFill/>
                </a:uFill>
                <a:latin typeface="Source Sans Pro"/>
                <a:ea typeface="Source Sans Pro"/>
                <a:cs typeface="Source Sans Pro"/>
                <a:sym typeface="Source Sans Pro"/>
                <a:hlinkClick r:id="rId4"/>
              </a:rPr>
              <a:t>https://www.baltimoresun.com/politics/bs-md-mark-grimes-leaving-20150819-story.html</a:t>
            </a:r>
            <a:endParaRPr i="1" sz="1200">
              <a:latin typeface="Source Sans Pro"/>
              <a:ea typeface="Source Sans Pro"/>
              <a:cs typeface="Source Sans Pro"/>
              <a:sym typeface="Source Sans Pro"/>
            </a:endParaRPr>
          </a:p>
          <a:p>
            <a:pPr indent="0" lvl="0" marL="0" rtl="0" algn="l">
              <a:spcBef>
                <a:spcPts val="0"/>
              </a:spcBef>
              <a:spcAft>
                <a:spcPts val="0"/>
              </a:spcAft>
              <a:buNone/>
            </a:pPr>
            <a:r>
              <a:rPr i="1" lang="en" sz="1200">
                <a:uFill>
                  <a:noFill/>
                </a:uFill>
                <a:latin typeface="Source Sans Pro"/>
                <a:ea typeface="Source Sans Pro"/>
                <a:cs typeface="Source Sans Pro"/>
                <a:sym typeface="Source Sans Pro"/>
                <a:hlinkClick r:id="rId5"/>
              </a:rPr>
              <a:t>https://technical.ly/baltimore/2017/08/10/new-director-named-oversee-baltimores-citistat-office/</a:t>
            </a:r>
            <a:endParaRPr i="1" sz="1200">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idx="4294967295" type="ctrTitle"/>
          </p:nvPr>
        </p:nvSpPr>
        <p:spPr>
          <a:xfrm>
            <a:off x="251000" y="133250"/>
            <a:ext cx="60816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Office of Criminal Justice</a:t>
            </a:r>
            <a:endParaRPr b="1" sz="3000"/>
          </a:p>
        </p:txBody>
      </p:sp>
      <p:sp>
        <p:nvSpPr>
          <p:cNvPr id="286" name="Google Shape;286;p36"/>
          <p:cNvSpPr txBox="1"/>
          <p:nvPr/>
        </p:nvSpPr>
        <p:spPr>
          <a:xfrm>
            <a:off x="532750" y="1316500"/>
            <a:ext cx="4759800" cy="29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Source Sans Pro"/>
                <a:ea typeface="Source Sans Pro"/>
                <a:cs typeface="Source Sans Pro"/>
                <a:sym typeface="Source Sans Pro"/>
              </a:rPr>
              <a:t>[August 2017 - November 2018]  </a:t>
            </a:r>
            <a:r>
              <a:rPr b="1" lang="en" sz="2000">
                <a:solidFill>
                  <a:schemeClr val="dk1"/>
                </a:solidFill>
                <a:latin typeface="Source Sans Pro"/>
                <a:ea typeface="Source Sans Pro"/>
                <a:cs typeface="Source Sans Pro"/>
                <a:sym typeface="Source Sans Pro"/>
              </a:rPr>
              <a:t>Andrew G. “Drew” Vetter</a:t>
            </a:r>
            <a:r>
              <a:rPr lang="en" sz="2000">
                <a:solidFill>
                  <a:schemeClr val="dk1"/>
                </a:solidFill>
                <a:latin typeface="Source Sans Pro"/>
                <a:ea typeface="Source Sans Pro"/>
                <a:cs typeface="Source Sans Pro"/>
                <a:sym typeface="Source Sans Pro"/>
              </a:rPr>
              <a:t> appointed but left in join Baltimore County’s executive office</a:t>
            </a:r>
            <a:endParaRPr sz="20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0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2000">
                <a:solidFill>
                  <a:schemeClr val="dk1"/>
                </a:solidFill>
                <a:latin typeface="Source Sans Pro"/>
                <a:ea typeface="Source Sans Pro"/>
                <a:cs typeface="Source Sans Pro"/>
                <a:sym typeface="Source Sans Pro"/>
              </a:rPr>
              <a:t>[November 2019] </a:t>
            </a:r>
            <a:r>
              <a:rPr b="1" lang="en" sz="2000">
                <a:solidFill>
                  <a:schemeClr val="dk1"/>
                </a:solidFill>
                <a:highlight>
                  <a:srgbClr val="FFFFFF"/>
                </a:highlight>
                <a:latin typeface="Source Sans Pro"/>
                <a:ea typeface="Source Sans Pro"/>
                <a:cs typeface="Source Sans Pro"/>
                <a:sym typeface="Source Sans Pro"/>
              </a:rPr>
              <a:t>Ganesha Martin</a:t>
            </a:r>
            <a:r>
              <a:rPr lang="en" sz="2000">
                <a:solidFill>
                  <a:schemeClr val="dk1"/>
                </a:solidFill>
                <a:highlight>
                  <a:srgbClr val="FFFFFF"/>
                </a:highlight>
                <a:latin typeface="Source Sans Pro"/>
                <a:ea typeface="Source Sans Pro"/>
                <a:cs typeface="Source Sans Pro"/>
                <a:sym typeface="Source Sans Pro"/>
              </a:rPr>
              <a:t> left after less than a year</a:t>
            </a:r>
            <a:endParaRPr sz="20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0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2000">
                <a:solidFill>
                  <a:schemeClr val="dk1"/>
                </a:solidFill>
                <a:latin typeface="Source Sans Pro"/>
                <a:ea typeface="Source Sans Pro"/>
                <a:cs typeface="Source Sans Pro"/>
                <a:sym typeface="Source Sans Pro"/>
              </a:rPr>
              <a:t>[December 2019] </a:t>
            </a:r>
            <a:r>
              <a:rPr b="1" lang="en" sz="2000">
                <a:solidFill>
                  <a:schemeClr val="dk1"/>
                </a:solidFill>
                <a:latin typeface="Source Sans Pro"/>
                <a:ea typeface="Source Sans Pro"/>
                <a:cs typeface="Source Sans Pro"/>
                <a:sym typeface="Source Sans Pro"/>
              </a:rPr>
              <a:t>Tamika Gauvin </a:t>
            </a:r>
            <a:r>
              <a:rPr lang="en" sz="2000">
                <a:solidFill>
                  <a:schemeClr val="dk1"/>
                </a:solidFill>
                <a:latin typeface="Source Sans Pro"/>
                <a:ea typeface="Source Sans Pro"/>
                <a:cs typeface="Source Sans Pro"/>
                <a:sym typeface="Source Sans Pro"/>
              </a:rPr>
              <a:t>appointed</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287" name="Google Shape;287;p36"/>
          <p:cNvPicPr preferRelativeResize="0"/>
          <p:nvPr/>
        </p:nvPicPr>
        <p:blipFill>
          <a:blip r:embed="rId3">
            <a:alphaModFix/>
          </a:blip>
          <a:stretch>
            <a:fillRect/>
          </a:stretch>
        </p:blipFill>
        <p:spPr>
          <a:xfrm>
            <a:off x="5370025" y="1423610"/>
            <a:ext cx="3572025" cy="2296290"/>
          </a:xfrm>
          <a:prstGeom prst="rect">
            <a:avLst/>
          </a:prstGeom>
          <a:noFill/>
          <a:ln>
            <a:noFill/>
          </a:ln>
        </p:spPr>
      </p:pic>
      <p:sp>
        <p:nvSpPr>
          <p:cNvPr id="288" name="Google Shape;288;p36"/>
          <p:cNvSpPr txBox="1"/>
          <p:nvPr/>
        </p:nvSpPr>
        <p:spPr>
          <a:xfrm>
            <a:off x="6046350" y="3980050"/>
            <a:ext cx="19482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Source Sans Pro"/>
                <a:ea typeface="Source Sans Pro"/>
                <a:cs typeface="Source Sans Pro"/>
                <a:sym typeface="Source Sans Pro"/>
              </a:rPr>
              <a:t>Lost 50% in 2017, but gained 100% in 2018</a:t>
            </a:r>
            <a:endParaRPr i="1">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7"/>
          <p:cNvSpPr txBox="1"/>
          <p:nvPr>
            <p:ph idx="4294967295" type="ctrTitle"/>
          </p:nvPr>
        </p:nvSpPr>
        <p:spPr>
          <a:xfrm>
            <a:off x="251000" y="133250"/>
            <a:ext cx="60816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Health</a:t>
            </a:r>
            <a:endParaRPr b="1" sz="3000"/>
          </a:p>
        </p:txBody>
      </p:sp>
      <p:sp>
        <p:nvSpPr>
          <p:cNvPr id="294" name="Google Shape;294;p37"/>
          <p:cNvSpPr txBox="1"/>
          <p:nvPr>
            <p:ph idx="4294967295" type="subTitle"/>
          </p:nvPr>
        </p:nvSpPr>
        <p:spPr>
          <a:xfrm>
            <a:off x="365700" y="1272920"/>
            <a:ext cx="4779600" cy="26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[February 2019]  New health commissioner: </a:t>
            </a:r>
            <a:r>
              <a:rPr b="1" lang="en" sz="2000"/>
              <a:t>Dr. Letitia Dzirasa</a:t>
            </a:r>
            <a:r>
              <a:rPr lang="en" sz="2000"/>
              <a:t>, successor to Dr. Leana Wen.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a:t>
            </a:r>
            <a:r>
              <a:rPr lang="en" sz="2000">
                <a:highlight>
                  <a:srgbClr val="FFFFFF"/>
                </a:highlight>
              </a:rPr>
              <a:t>Health commissioner is among the city’s </a:t>
            </a:r>
            <a:r>
              <a:rPr b="1" lang="en" sz="2000">
                <a:highlight>
                  <a:srgbClr val="FFFFFF"/>
                </a:highlight>
              </a:rPr>
              <a:t>most high-profile positions</a:t>
            </a:r>
            <a:r>
              <a:rPr lang="en" sz="2000">
                <a:highlight>
                  <a:srgbClr val="FFFFFF"/>
                </a:highlight>
              </a:rPr>
              <a:t>, the department oversees programs to ensure the public’s health”</a:t>
            </a:r>
            <a:endParaRPr sz="2000"/>
          </a:p>
          <a:p>
            <a:pPr indent="0" lvl="0" marL="0" rtl="0" algn="l">
              <a:spcBef>
                <a:spcPts val="0"/>
              </a:spcBef>
              <a:spcAft>
                <a:spcPts val="0"/>
              </a:spcAft>
              <a:buNone/>
            </a:pPr>
            <a:r>
              <a:t/>
            </a:r>
            <a:endParaRPr sz="2000">
              <a:solidFill>
                <a:srgbClr val="000000"/>
              </a:solidFill>
            </a:endParaRPr>
          </a:p>
          <a:p>
            <a:pPr indent="0" lvl="0" marL="0" rtl="0" algn="l">
              <a:spcBef>
                <a:spcPts val="0"/>
              </a:spcBef>
              <a:spcAft>
                <a:spcPts val="0"/>
              </a:spcAft>
              <a:buNone/>
            </a:pPr>
            <a:r>
              <a:t/>
            </a:r>
            <a:endParaRPr sz="2000">
              <a:solidFill>
                <a:srgbClr val="000000"/>
              </a:solidFill>
            </a:endParaRPr>
          </a:p>
          <a:p>
            <a:pPr indent="0" lvl="0" marL="0" rtl="0" algn="l">
              <a:spcBef>
                <a:spcPts val="0"/>
              </a:spcBef>
              <a:spcAft>
                <a:spcPts val="1900"/>
              </a:spcAft>
              <a:buNone/>
            </a:pPr>
            <a:r>
              <a:t/>
            </a:r>
            <a:endParaRPr sz="2000">
              <a:solidFill>
                <a:srgbClr val="000000"/>
              </a:solidFill>
              <a:highlight>
                <a:srgbClr val="FFFFFF"/>
              </a:highlight>
            </a:endParaRPr>
          </a:p>
        </p:txBody>
      </p:sp>
      <p:sp>
        <p:nvSpPr>
          <p:cNvPr id="295" name="Google Shape;295;p37"/>
          <p:cNvSpPr txBox="1"/>
          <p:nvPr/>
        </p:nvSpPr>
        <p:spPr>
          <a:xfrm>
            <a:off x="5821625" y="4484857"/>
            <a:ext cx="3235200" cy="58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uFill>
                  <a:noFill/>
                </a:uFill>
                <a:latin typeface="Source Sans Pro"/>
                <a:ea typeface="Source Sans Pro"/>
                <a:cs typeface="Source Sans Pro"/>
                <a:sym typeface="Source Sans Pro"/>
                <a:hlinkClick r:id="rId3"/>
              </a:rPr>
              <a:t>https://www.baltimoresun.com/health/bs-hs-new-health-commissioner-20190218-story.html?</a:t>
            </a:r>
            <a:endParaRPr i="1" sz="1200">
              <a:latin typeface="Source Sans Pro"/>
              <a:ea typeface="Source Sans Pro"/>
              <a:cs typeface="Source Sans Pro"/>
              <a:sym typeface="Source Sans Pro"/>
            </a:endParaRPr>
          </a:p>
        </p:txBody>
      </p:sp>
      <p:sp>
        <p:nvSpPr>
          <p:cNvPr id="296" name="Google Shape;296;p37"/>
          <p:cNvSpPr/>
          <p:nvPr/>
        </p:nvSpPr>
        <p:spPr>
          <a:xfrm>
            <a:off x="7021050" y="714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7"/>
          <p:cNvPicPr preferRelativeResize="0"/>
          <p:nvPr/>
        </p:nvPicPr>
        <p:blipFill>
          <a:blip r:embed="rId4">
            <a:alphaModFix/>
          </a:blip>
          <a:stretch>
            <a:fillRect/>
          </a:stretch>
        </p:blipFill>
        <p:spPr>
          <a:xfrm>
            <a:off x="7055663" y="57048"/>
            <a:ext cx="1764900" cy="1852800"/>
          </a:xfrm>
          <a:prstGeom prst="ellipse">
            <a:avLst/>
          </a:prstGeom>
          <a:noFill/>
          <a:ln>
            <a:noFill/>
          </a:ln>
        </p:spPr>
      </p:pic>
      <p:pic>
        <p:nvPicPr>
          <p:cNvPr id="298" name="Google Shape;298;p37"/>
          <p:cNvPicPr preferRelativeResize="0"/>
          <p:nvPr/>
        </p:nvPicPr>
        <p:blipFill>
          <a:blip r:embed="rId5">
            <a:alphaModFix/>
          </a:blip>
          <a:stretch>
            <a:fillRect/>
          </a:stretch>
        </p:blipFill>
        <p:spPr>
          <a:xfrm>
            <a:off x="5279375" y="2076615"/>
            <a:ext cx="3625043" cy="2330385"/>
          </a:xfrm>
          <a:prstGeom prst="rect">
            <a:avLst/>
          </a:prstGeom>
          <a:noFill/>
          <a:ln>
            <a:noFill/>
          </a:ln>
        </p:spPr>
      </p:pic>
      <p:sp>
        <p:nvSpPr>
          <p:cNvPr id="299" name="Google Shape;299;p37"/>
          <p:cNvSpPr txBox="1"/>
          <p:nvPr/>
        </p:nvSpPr>
        <p:spPr>
          <a:xfrm>
            <a:off x="6050225" y="3570205"/>
            <a:ext cx="5886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2017</a:t>
            </a:r>
            <a:endParaRPr>
              <a:latin typeface="Source Sans Pro"/>
              <a:ea typeface="Source Sans Pro"/>
              <a:cs typeface="Source Sans Pro"/>
              <a:sym typeface="Source Sans Pro"/>
            </a:endParaRPr>
          </a:p>
        </p:txBody>
      </p:sp>
      <p:sp>
        <p:nvSpPr>
          <p:cNvPr id="300" name="Google Shape;300;p37"/>
          <p:cNvSpPr txBox="1"/>
          <p:nvPr/>
        </p:nvSpPr>
        <p:spPr>
          <a:xfrm>
            <a:off x="6613804" y="3583599"/>
            <a:ext cx="5886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2018</a:t>
            </a:r>
            <a:endParaRPr>
              <a:latin typeface="Source Sans Pro"/>
              <a:ea typeface="Source Sans Pro"/>
              <a:cs typeface="Source Sans Pro"/>
              <a:sym typeface="Source Sans Pro"/>
            </a:endParaRPr>
          </a:p>
        </p:txBody>
      </p:sp>
      <p:sp>
        <p:nvSpPr>
          <p:cNvPr id="301" name="Google Shape;301;p37"/>
          <p:cNvSpPr txBox="1"/>
          <p:nvPr/>
        </p:nvSpPr>
        <p:spPr>
          <a:xfrm>
            <a:off x="7162750" y="3596400"/>
            <a:ext cx="5886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2019</a:t>
            </a: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8"/>
          <p:cNvSpPr txBox="1"/>
          <p:nvPr>
            <p:ph idx="4294967295" type="ctrTitle"/>
          </p:nvPr>
        </p:nvSpPr>
        <p:spPr>
          <a:xfrm>
            <a:off x="251000" y="133250"/>
            <a:ext cx="60816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Police Department</a:t>
            </a:r>
            <a:endParaRPr b="1" sz="3000"/>
          </a:p>
        </p:txBody>
      </p:sp>
      <p:sp>
        <p:nvSpPr>
          <p:cNvPr id="307" name="Google Shape;307;p38"/>
          <p:cNvSpPr txBox="1"/>
          <p:nvPr/>
        </p:nvSpPr>
        <p:spPr>
          <a:xfrm>
            <a:off x="504575" y="1057975"/>
            <a:ext cx="5029800" cy="18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Source Sans Pro"/>
                <a:ea typeface="Source Sans Pro"/>
                <a:cs typeface="Source Sans Pro"/>
                <a:sym typeface="Source Sans Pro"/>
              </a:rPr>
              <a:t>The deputy commissioner position has </a:t>
            </a:r>
            <a:r>
              <a:rPr b="1" lang="en" sz="2400">
                <a:solidFill>
                  <a:schemeClr val="dk1"/>
                </a:solidFill>
                <a:latin typeface="Source Sans Pro"/>
                <a:ea typeface="Source Sans Pro"/>
                <a:cs typeface="Source Sans Pro"/>
                <a:sym typeface="Source Sans Pro"/>
              </a:rPr>
              <a:t>changed hands five times</a:t>
            </a:r>
            <a:r>
              <a:rPr lang="en" sz="2400">
                <a:solidFill>
                  <a:schemeClr val="dk1"/>
                </a:solidFill>
                <a:latin typeface="Source Sans Pro"/>
                <a:ea typeface="Source Sans Pro"/>
                <a:cs typeface="Source Sans Pro"/>
                <a:sym typeface="Source Sans Pro"/>
              </a:rPr>
              <a:t> since 2017, with the current head being Michael Harrison.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 sz="2400">
                <a:solidFill>
                  <a:schemeClr val="dk1"/>
                </a:solidFill>
                <a:latin typeface="Source Sans Pro"/>
                <a:ea typeface="Source Sans Pro"/>
                <a:cs typeface="Source Sans Pro"/>
                <a:sym typeface="Source Sans Pro"/>
              </a:rPr>
              <a:t>The department has the highest number of jobs with more than one person occupying it for all years.</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08" name="Google Shape;308;p38"/>
          <p:cNvSpPr txBox="1"/>
          <p:nvPr/>
        </p:nvSpPr>
        <p:spPr>
          <a:xfrm>
            <a:off x="5837575" y="3668078"/>
            <a:ext cx="2460600" cy="10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latin typeface="Source Sans Pro"/>
                <a:ea typeface="Source Sans Pro"/>
                <a:cs typeface="Source Sans Pro"/>
                <a:sym typeface="Source Sans Pro"/>
              </a:rPr>
              <a:t>At least </a:t>
            </a:r>
            <a:r>
              <a:rPr i="1" lang="en" sz="1800">
                <a:latin typeface="Source Sans Pro"/>
                <a:ea typeface="Source Sans Pro"/>
                <a:cs typeface="Source Sans Pro"/>
                <a:sym typeface="Source Sans Pro"/>
              </a:rPr>
              <a:t>250 positions retrained on average</a:t>
            </a:r>
            <a:endParaRPr i="1" sz="1800">
              <a:latin typeface="Source Sans Pro"/>
              <a:ea typeface="Source Sans Pro"/>
              <a:cs typeface="Source Sans Pro"/>
              <a:sym typeface="Source Sans Pro"/>
            </a:endParaRPr>
          </a:p>
        </p:txBody>
      </p:sp>
      <p:sp>
        <p:nvSpPr>
          <p:cNvPr id="309" name="Google Shape;309;p38"/>
          <p:cNvSpPr txBox="1"/>
          <p:nvPr/>
        </p:nvSpPr>
        <p:spPr>
          <a:xfrm>
            <a:off x="4706025" y="4416388"/>
            <a:ext cx="4259400" cy="10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900">
                <a:uFill>
                  <a:noFill/>
                </a:uFill>
                <a:latin typeface="Source Sans Pro"/>
                <a:ea typeface="Source Sans Pro"/>
                <a:cs typeface="Source Sans Pro"/>
                <a:sym typeface="Source Sans Pro"/>
                <a:hlinkClick r:id="rId3"/>
              </a:rPr>
              <a:t>https://www.baltimoresun.com/maryland/bs-md-yir-baltimore-police-1231-story.html</a:t>
            </a:r>
            <a:endParaRPr i="1" sz="900">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i="1" lang="en" sz="900">
                <a:highlight>
                  <a:schemeClr val="lt1"/>
                </a:highlight>
                <a:uFill>
                  <a:noFill/>
                </a:uFill>
                <a:latin typeface="Source Sans Pro"/>
                <a:ea typeface="Source Sans Pro"/>
                <a:cs typeface="Source Sans Pro"/>
                <a:sym typeface="Source Sans Pro"/>
                <a:hlinkClick r:id="rId4"/>
              </a:rPr>
              <a:t>https://www.baltimoresun.com/news/crime/bs-md-ci-tuggler-withdraws-commissioner-20181009-story.html</a:t>
            </a:r>
            <a:endParaRPr i="1" sz="900">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9"/>
          <p:cNvSpPr/>
          <p:nvPr/>
        </p:nvSpPr>
        <p:spPr>
          <a:xfrm flipH="1" rot="10800000">
            <a:off x="5518128" y="1031284"/>
            <a:ext cx="2291100" cy="1848600"/>
          </a:xfrm>
          <a:prstGeom prst="round2DiagRect">
            <a:avLst>
              <a:gd fmla="val 0" name="adj1"/>
              <a:gd fmla="val 17764" name="adj2"/>
            </a:avLst>
          </a:prstGeom>
          <a:solidFill>
            <a:srgbClr val="0091EA">
              <a:alpha val="3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rot="10800000">
            <a:off x="853104" y="970595"/>
            <a:ext cx="2291100" cy="1850700"/>
          </a:xfrm>
          <a:prstGeom prst="round2DiagRect">
            <a:avLst>
              <a:gd fmla="val 0" name="adj1"/>
              <a:gd fmla="val 17764"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txBox="1"/>
          <p:nvPr>
            <p:ph type="title"/>
          </p:nvPr>
        </p:nvSpPr>
        <p:spPr>
          <a:xfrm>
            <a:off x="207725" y="1788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Next Steps (Data Analysis)</a:t>
            </a:r>
            <a:endParaRPr b="1" sz="3000"/>
          </a:p>
        </p:txBody>
      </p:sp>
      <p:grpSp>
        <p:nvGrpSpPr>
          <p:cNvPr id="317" name="Google Shape;317;p39"/>
          <p:cNvGrpSpPr/>
          <p:nvPr/>
        </p:nvGrpSpPr>
        <p:grpSpPr>
          <a:xfrm>
            <a:off x="942803" y="1060621"/>
            <a:ext cx="2291128" cy="1850715"/>
            <a:chOff x="1271925" y="1002150"/>
            <a:chExt cx="1944600" cy="1569600"/>
          </a:xfrm>
        </p:grpSpPr>
        <p:sp>
          <p:nvSpPr>
            <p:cNvPr id="318" name="Google Shape;318;p39"/>
            <p:cNvSpPr/>
            <p:nvPr/>
          </p:nvSpPr>
          <p:spPr>
            <a:xfrm rot="10800000">
              <a:off x="1271925" y="1002150"/>
              <a:ext cx="1944600" cy="1569600"/>
            </a:xfrm>
            <a:prstGeom prst="round2DiagRect">
              <a:avLst>
                <a:gd fmla="val 0" name="adj1"/>
                <a:gd fmla="val 17764" name="adj2"/>
              </a:avLst>
            </a:prstGeom>
            <a:solidFill>
              <a:srgbClr val="0091EA">
                <a:alpha val="3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txBox="1"/>
            <p:nvPr/>
          </p:nvSpPr>
          <p:spPr>
            <a:xfrm>
              <a:off x="1369226" y="1118208"/>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Granular Job Title Data</a:t>
              </a:r>
              <a:endParaRPr sz="1800">
                <a:solidFill>
                  <a:schemeClr val="accent2"/>
                </a:solidFill>
                <a:latin typeface="Roboto"/>
                <a:ea typeface="Roboto"/>
                <a:cs typeface="Roboto"/>
                <a:sym typeface="Roboto"/>
              </a:endParaRPr>
            </a:p>
          </p:txBody>
        </p:sp>
        <p:sp>
          <p:nvSpPr>
            <p:cNvPr id="320" name="Google Shape;320;p39"/>
            <p:cNvSpPr txBox="1"/>
            <p:nvPr/>
          </p:nvSpPr>
          <p:spPr>
            <a:xfrm>
              <a:off x="1369231" y="1704617"/>
              <a:ext cx="16956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91EA"/>
                  </a:solidFill>
                  <a:latin typeface="Roboto"/>
                  <a:ea typeface="Roboto"/>
                  <a:cs typeface="Roboto"/>
                  <a:sym typeface="Roboto"/>
                </a:rPr>
                <a:t>Consider position &amp; skill level</a:t>
              </a:r>
              <a:endParaRPr sz="1800">
                <a:solidFill>
                  <a:srgbClr val="0091EA"/>
                </a:solidFill>
                <a:latin typeface="Roboto"/>
                <a:ea typeface="Roboto"/>
                <a:cs typeface="Roboto"/>
                <a:sym typeface="Roboto"/>
              </a:endParaRPr>
            </a:p>
          </p:txBody>
        </p:sp>
      </p:grpSp>
      <p:grpSp>
        <p:nvGrpSpPr>
          <p:cNvPr id="321" name="Google Shape;321;p39"/>
          <p:cNvGrpSpPr/>
          <p:nvPr/>
        </p:nvGrpSpPr>
        <p:grpSpPr>
          <a:xfrm>
            <a:off x="942803" y="2907125"/>
            <a:ext cx="2291128" cy="1850715"/>
            <a:chOff x="1271925" y="2571750"/>
            <a:chExt cx="1944600" cy="1569600"/>
          </a:xfrm>
        </p:grpSpPr>
        <p:sp>
          <p:nvSpPr>
            <p:cNvPr id="322" name="Google Shape;322;p39"/>
            <p:cNvSpPr/>
            <p:nvPr/>
          </p:nvSpPr>
          <p:spPr>
            <a:xfrm flipH="1">
              <a:off x="1271925" y="2571750"/>
              <a:ext cx="1944600" cy="1569600"/>
            </a:xfrm>
            <a:prstGeom prst="round2DiagRect">
              <a:avLst>
                <a:gd fmla="val 0" name="adj1"/>
                <a:gd fmla="val 17764" name="adj2"/>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txBox="1"/>
            <p:nvPr/>
          </p:nvSpPr>
          <p:spPr>
            <a:xfrm>
              <a:off x="1496688" y="2760066"/>
              <a:ext cx="1451700" cy="459900"/>
            </a:xfrm>
            <a:prstGeom prst="rect">
              <a:avLst/>
            </a:prstGeom>
            <a:solidFill>
              <a:srgbClr val="0091E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Missing Years</a:t>
              </a:r>
              <a:endParaRPr b="1" sz="1800">
                <a:solidFill>
                  <a:srgbClr val="FFFFFF"/>
                </a:solidFill>
                <a:latin typeface="Roboto"/>
                <a:ea typeface="Roboto"/>
                <a:cs typeface="Roboto"/>
                <a:sym typeface="Roboto"/>
              </a:endParaRPr>
            </a:p>
          </p:txBody>
        </p:sp>
        <p:sp>
          <p:nvSpPr>
            <p:cNvPr id="324" name="Google Shape;324;p39"/>
            <p:cNvSpPr txBox="1"/>
            <p:nvPr/>
          </p:nvSpPr>
          <p:spPr>
            <a:xfrm>
              <a:off x="1496688" y="3100355"/>
              <a:ext cx="1451700" cy="512400"/>
            </a:xfrm>
            <a:prstGeom prst="rect">
              <a:avLst/>
            </a:prstGeom>
            <a:solidFill>
              <a:srgbClr val="0091E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A1EFFF"/>
                  </a:solidFill>
                  <a:latin typeface="Roboto"/>
                  <a:ea typeface="Roboto"/>
                  <a:cs typeface="Roboto"/>
                  <a:sym typeface="Roboto"/>
                </a:rPr>
                <a:t>Deal with depts that are missing data</a:t>
              </a:r>
              <a:endParaRPr sz="1800">
                <a:solidFill>
                  <a:srgbClr val="A1EFFF"/>
                </a:solidFill>
                <a:latin typeface="Roboto"/>
                <a:ea typeface="Roboto"/>
                <a:cs typeface="Roboto"/>
                <a:sym typeface="Roboto"/>
              </a:endParaRPr>
            </a:p>
          </p:txBody>
        </p:sp>
      </p:grpSp>
      <p:sp>
        <p:nvSpPr>
          <p:cNvPr id="325" name="Google Shape;325;p39"/>
          <p:cNvSpPr/>
          <p:nvPr/>
        </p:nvSpPr>
        <p:spPr>
          <a:xfrm rot="10800000">
            <a:off x="3152255" y="2820158"/>
            <a:ext cx="2291100" cy="1850700"/>
          </a:xfrm>
          <a:prstGeom prst="round2DiagRect">
            <a:avLst>
              <a:gd fmla="val 0" name="adj1"/>
              <a:gd fmla="val 17764"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39"/>
          <p:cNvGrpSpPr/>
          <p:nvPr/>
        </p:nvGrpSpPr>
        <p:grpSpPr>
          <a:xfrm flipH="1">
            <a:off x="5518121" y="2877308"/>
            <a:ext cx="2291128" cy="1850715"/>
            <a:chOff x="1271925" y="2571750"/>
            <a:chExt cx="1944600" cy="1569600"/>
          </a:xfrm>
        </p:grpSpPr>
        <p:sp>
          <p:nvSpPr>
            <p:cNvPr id="327" name="Google Shape;327;p39"/>
            <p:cNvSpPr/>
            <p:nvPr/>
          </p:nvSpPr>
          <p:spPr>
            <a:xfrm flipH="1">
              <a:off x="1271925" y="2571750"/>
              <a:ext cx="1944600" cy="1569600"/>
            </a:xfrm>
            <a:prstGeom prst="round2DiagRect">
              <a:avLst>
                <a:gd fmla="val 0" name="adj1"/>
                <a:gd fmla="val 17764" name="adj2"/>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txBox="1"/>
            <p:nvPr/>
          </p:nvSpPr>
          <p:spPr>
            <a:xfrm>
              <a:off x="1445344" y="2760058"/>
              <a:ext cx="1611900" cy="459900"/>
            </a:xfrm>
            <a:prstGeom prst="rect">
              <a:avLst/>
            </a:prstGeom>
            <a:solidFill>
              <a:srgbClr val="0091E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Leadership Data</a:t>
              </a:r>
              <a:endParaRPr b="1" sz="1800">
                <a:solidFill>
                  <a:srgbClr val="FFFFFF"/>
                </a:solidFill>
                <a:latin typeface="Roboto"/>
                <a:ea typeface="Roboto"/>
                <a:cs typeface="Roboto"/>
                <a:sym typeface="Roboto"/>
              </a:endParaRPr>
            </a:p>
          </p:txBody>
        </p:sp>
        <p:sp>
          <p:nvSpPr>
            <p:cNvPr id="329" name="Google Shape;329;p39"/>
            <p:cNvSpPr txBox="1"/>
            <p:nvPr/>
          </p:nvSpPr>
          <p:spPr>
            <a:xfrm>
              <a:off x="1432019" y="3100360"/>
              <a:ext cx="1611900" cy="512400"/>
            </a:xfrm>
            <a:prstGeom prst="rect">
              <a:avLst/>
            </a:prstGeom>
            <a:solidFill>
              <a:srgbClr val="0091E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A1EFFF"/>
                  </a:solidFill>
                  <a:latin typeface="Roboto"/>
                  <a:ea typeface="Roboto"/>
                  <a:cs typeface="Roboto"/>
                  <a:sym typeface="Roboto"/>
                </a:rPr>
                <a:t>Tag entries with leadership/ </a:t>
              </a:r>
              <a:br>
                <a:rPr lang="en" sz="1800">
                  <a:solidFill>
                    <a:srgbClr val="A1EFFF"/>
                  </a:solidFill>
                  <a:latin typeface="Roboto"/>
                  <a:ea typeface="Roboto"/>
                  <a:cs typeface="Roboto"/>
                  <a:sym typeface="Roboto"/>
                </a:rPr>
              </a:br>
              <a:r>
                <a:rPr lang="en" sz="1800">
                  <a:solidFill>
                    <a:srgbClr val="A1EFFF"/>
                  </a:solidFill>
                  <a:latin typeface="Roboto"/>
                  <a:ea typeface="Roboto"/>
                  <a:cs typeface="Roboto"/>
                  <a:sym typeface="Roboto"/>
                </a:rPr>
                <a:t>dept head</a:t>
              </a:r>
              <a:endParaRPr sz="1800">
                <a:solidFill>
                  <a:srgbClr val="A1EFFF"/>
                </a:solidFill>
                <a:latin typeface="Roboto"/>
                <a:ea typeface="Roboto"/>
                <a:cs typeface="Roboto"/>
                <a:sym typeface="Roboto"/>
              </a:endParaRPr>
            </a:p>
          </p:txBody>
        </p:sp>
      </p:grpSp>
      <p:sp>
        <p:nvSpPr>
          <p:cNvPr id="330" name="Google Shape;330;p39"/>
          <p:cNvSpPr txBox="1"/>
          <p:nvPr/>
        </p:nvSpPr>
        <p:spPr>
          <a:xfrm flipH="1">
            <a:off x="5603525" y="1105775"/>
            <a:ext cx="21759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Roboto"/>
                <a:ea typeface="Roboto"/>
                <a:cs typeface="Roboto"/>
                <a:sym typeface="Roboto"/>
              </a:rPr>
              <a:t>Leaving vs. Moving</a:t>
            </a:r>
            <a:endParaRPr sz="1800">
              <a:solidFill>
                <a:schemeClr val="accent2"/>
              </a:solidFill>
              <a:latin typeface="Roboto"/>
              <a:ea typeface="Roboto"/>
              <a:cs typeface="Roboto"/>
              <a:sym typeface="Roboto"/>
            </a:endParaRPr>
          </a:p>
        </p:txBody>
      </p:sp>
      <p:sp>
        <p:nvSpPr>
          <p:cNvPr id="331" name="Google Shape;331;p39"/>
          <p:cNvSpPr txBox="1"/>
          <p:nvPr/>
        </p:nvSpPr>
        <p:spPr>
          <a:xfrm flipH="1">
            <a:off x="5692625" y="1444774"/>
            <a:ext cx="1997700" cy="6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91EA"/>
                </a:solidFill>
                <a:latin typeface="Roboto"/>
                <a:ea typeface="Roboto"/>
                <a:cs typeface="Roboto"/>
                <a:sym typeface="Roboto"/>
              </a:rPr>
              <a:t>Analyze people who leave vs. move across depts</a:t>
            </a:r>
            <a:endParaRPr sz="1800">
              <a:solidFill>
                <a:srgbClr val="0091EA"/>
              </a:solidFill>
              <a:latin typeface="Roboto"/>
              <a:ea typeface="Roboto"/>
              <a:cs typeface="Roboto"/>
              <a:sym typeface="Roboto"/>
            </a:endParaRPr>
          </a:p>
        </p:txBody>
      </p:sp>
      <p:sp>
        <p:nvSpPr>
          <p:cNvPr id="332" name="Google Shape;332;p39"/>
          <p:cNvSpPr/>
          <p:nvPr/>
        </p:nvSpPr>
        <p:spPr>
          <a:xfrm flipH="1" rot="10800000">
            <a:off x="5594329" y="954020"/>
            <a:ext cx="2291100" cy="1850700"/>
          </a:xfrm>
          <a:prstGeom prst="round2DiagRect">
            <a:avLst>
              <a:gd fmla="val 0" name="adj1"/>
              <a:gd fmla="val 17764"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9"/>
          <p:cNvGrpSpPr/>
          <p:nvPr/>
        </p:nvGrpSpPr>
        <p:grpSpPr>
          <a:xfrm>
            <a:off x="3228313" y="2907125"/>
            <a:ext cx="2291128" cy="1850715"/>
            <a:chOff x="3216519" y="2571750"/>
            <a:chExt cx="1944600" cy="1569600"/>
          </a:xfrm>
        </p:grpSpPr>
        <p:sp>
          <p:nvSpPr>
            <p:cNvPr id="334" name="Google Shape;334;p39"/>
            <p:cNvSpPr/>
            <p:nvPr/>
          </p:nvSpPr>
          <p:spPr>
            <a:xfrm rot="10800000">
              <a:off x="3216519" y="2571750"/>
              <a:ext cx="1944600" cy="1569600"/>
            </a:xfrm>
            <a:prstGeom prst="round2DiagRect">
              <a:avLst>
                <a:gd fmla="val 0" name="adj1"/>
                <a:gd fmla="val 17764" name="adj2"/>
              </a:avLst>
            </a:prstGeom>
            <a:solidFill>
              <a:srgbClr val="0091EA">
                <a:alpha val="3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txBox="1"/>
            <p:nvPr/>
          </p:nvSpPr>
          <p:spPr>
            <a:xfrm>
              <a:off x="3288334" y="2694810"/>
              <a:ext cx="18468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944A1"/>
                  </a:solidFill>
                  <a:latin typeface="Roboto"/>
                  <a:ea typeface="Roboto"/>
                  <a:cs typeface="Roboto"/>
                  <a:sym typeface="Roboto"/>
                </a:rPr>
                <a:t>Factor in Dept Size</a:t>
              </a:r>
              <a:endParaRPr sz="1800">
                <a:solidFill>
                  <a:srgbClr val="0944A1"/>
                </a:solidFill>
                <a:latin typeface="Roboto"/>
                <a:ea typeface="Roboto"/>
                <a:cs typeface="Roboto"/>
                <a:sym typeface="Roboto"/>
              </a:endParaRPr>
            </a:p>
          </p:txBody>
        </p:sp>
        <p:sp>
          <p:nvSpPr>
            <p:cNvPr id="336" name="Google Shape;336;p39"/>
            <p:cNvSpPr txBox="1"/>
            <p:nvPr/>
          </p:nvSpPr>
          <p:spPr>
            <a:xfrm>
              <a:off x="3347282" y="3154708"/>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91EA"/>
                  </a:solidFill>
                  <a:latin typeface="Roboto"/>
                  <a:ea typeface="Roboto"/>
                  <a:cs typeface="Roboto"/>
                  <a:sym typeface="Roboto"/>
                </a:rPr>
                <a:t>Weight metrics by dept size</a:t>
              </a:r>
              <a:endParaRPr sz="1800">
                <a:solidFill>
                  <a:srgbClr val="0091EA"/>
                </a:solidFill>
                <a:latin typeface="Roboto"/>
                <a:ea typeface="Roboto"/>
                <a:cs typeface="Roboto"/>
                <a:sym typeface="Roboto"/>
              </a:endParaRPr>
            </a:p>
          </p:txBody>
        </p:sp>
      </p:grpSp>
      <p:grpSp>
        <p:nvGrpSpPr>
          <p:cNvPr id="337" name="Google Shape;337;p39"/>
          <p:cNvGrpSpPr/>
          <p:nvPr/>
        </p:nvGrpSpPr>
        <p:grpSpPr>
          <a:xfrm>
            <a:off x="3228313" y="1060621"/>
            <a:ext cx="2291128" cy="1850715"/>
            <a:chOff x="3216519" y="1002150"/>
            <a:chExt cx="1944600" cy="1569600"/>
          </a:xfrm>
        </p:grpSpPr>
        <p:sp>
          <p:nvSpPr>
            <p:cNvPr id="338" name="Google Shape;338;p39"/>
            <p:cNvSpPr/>
            <p:nvPr/>
          </p:nvSpPr>
          <p:spPr>
            <a:xfrm flipH="1">
              <a:off x="3216519" y="1002150"/>
              <a:ext cx="1944600" cy="1569600"/>
            </a:xfrm>
            <a:prstGeom prst="round2DiagRect">
              <a:avLst>
                <a:gd fmla="val 0" name="adj1"/>
                <a:gd fmla="val 17764" name="adj2"/>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txBox="1"/>
            <p:nvPr/>
          </p:nvSpPr>
          <p:spPr>
            <a:xfrm>
              <a:off x="3275773" y="1119573"/>
              <a:ext cx="1820700" cy="459900"/>
            </a:xfrm>
            <a:prstGeom prst="rect">
              <a:avLst/>
            </a:prstGeom>
            <a:solidFill>
              <a:srgbClr val="0091E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Track reason for departure</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sp>
          <p:nvSpPr>
            <p:cNvPr id="340" name="Google Shape;340;p39"/>
            <p:cNvSpPr txBox="1"/>
            <p:nvPr/>
          </p:nvSpPr>
          <p:spPr>
            <a:xfrm>
              <a:off x="3337052" y="1739051"/>
              <a:ext cx="1574400" cy="595800"/>
            </a:xfrm>
            <a:prstGeom prst="rect">
              <a:avLst/>
            </a:prstGeom>
            <a:solidFill>
              <a:srgbClr val="0091E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A1EFFF"/>
                  </a:solidFill>
                  <a:latin typeface="Roboto"/>
                  <a:ea typeface="Roboto"/>
                  <a:cs typeface="Roboto"/>
                  <a:sym typeface="Roboto"/>
                </a:rPr>
                <a:t>Laid off, quit, promotion, etc</a:t>
              </a:r>
              <a:endParaRPr sz="1800">
                <a:solidFill>
                  <a:srgbClr val="A1E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rgbClr val="A1EFFF"/>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417000" y="1619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Solution / Recommendations</a:t>
            </a:r>
            <a:endParaRPr b="1" sz="3000"/>
          </a:p>
        </p:txBody>
      </p:sp>
      <p:grpSp>
        <p:nvGrpSpPr>
          <p:cNvPr id="346" name="Google Shape;346;p40"/>
          <p:cNvGrpSpPr/>
          <p:nvPr/>
        </p:nvGrpSpPr>
        <p:grpSpPr>
          <a:xfrm>
            <a:off x="1016379" y="1300210"/>
            <a:ext cx="1380033" cy="966736"/>
            <a:chOff x="2599525" y="3688600"/>
            <a:chExt cx="428675" cy="351950"/>
          </a:xfrm>
        </p:grpSpPr>
        <p:sp>
          <p:nvSpPr>
            <p:cNvPr id="347" name="Google Shape;347;p4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48" name="Google Shape;348;p4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49" name="Google Shape;349;p4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50" name="Google Shape;350;p40"/>
          <p:cNvSpPr txBox="1"/>
          <p:nvPr/>
        </p:nvSpPr>
        <p:spPr>
          <a:xfrm>
            <a:off x="457200" y="26289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Retain department leaders and community culture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(esp for small departments)</a:t>
            </a:r>
            <a:endParaRPr>
              <a:latin typeface="Source Sans Pro"/>
              <a:ea typeface="Source Sans Pro"/>
              <a:cs typeface="Source Sans Pro"/>
              <a:sym typeface="Source Sans Pro"/>
            </a:endParaRPr>
          </a:p>
        </p:txBody>
      </p:sp>
      <p:sp>
        <p:nvSpPr>
          <p:cNvPr id="351" name="Google Shape;351;p40"/>
          <p:cNvSpPr txBox="1"/>
          <p:nvPr/>
        </p:nvSpPr>
        <p:spPr>
          <a:xfrm>
            <a:off x="3196175" y="27178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Conduct exit interviews and satisfaction surveys, </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Find out why people are leaving</a:t>
            </a:r>
            <a:endParaRPr>
              <a:latin typeface="Source Sans Pro"/>
              <a:ea typeface="Source Sans Pro"/>
              <a:cs typeface="Source Sans Pro"/>
              <a:sym typeface="Source Sans Pro"/>
            </a:endParaRPr>
          </a:p>
        </p:txBody>
      </p:sp>
      <p:sp>
        <p:nvSpPr>
          <p:cNvPr id="352" name="Google Shape;352;p40"/>
          <p:cNvSpPr txBox="1"/>
          <p:nvPr/>
        </p:nvSpPr>
        <p:spPr>
          <a:xfrm>
            <a:off x="5935150" y="28829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grpSp>
        <p:nvGrpSpPr>
          <p:cNvPr id="353" name="Google Shape;353;p40"/>
          <p:cNvGrpSpPr/>
          <p:nvPr/>
        </p:nvGrpSpPr>
        <p:grpSpPr>
          <a:xfrm>
            <a:off x="3968523" y="1210386"/>
            <a:ext cx="987911" cy="1249494"/>
            <a:chOff x="590250" y="244200"/>
            <a:chExt cx="407975" cy="532175"/>
          </a:xfrm>
        </p:grpSpPr>
        <p:sp>
          <p:nvSpPr>
            <p:cNvPr id="354" name="Google Shape;354;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5" name="Google Shape;355;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6" name="Google Shape;356;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7" name="Google Shape;357;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8" name="Google Shape;358;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9" name="Google Shape;359;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0" name="Google Shape;360;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1" name="Google Shape;361;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2" name="Google Shape;362;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3" name="Google Shape;363;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4" name="Google Shape;364;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5" name="Google Shape;365;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6" name="Google Shape;366;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7" name="Google Shape;367;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68" name="Google Shape;368;p40"/>
          <p:cNvSpPr txBox="1"/>
          <p:nvPr/>
        </p:nvSpPr>
        <p:spPr>
          <a:xfrm>
            <a:off x="5846250" y="27178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Provide realistic jobs previews to find most dedicated,</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Have employees review job postings</a:t>
            </a:r>
            <a:endParaRPr>
              <a:latin typeface="Source Sans Pro"/>
              <a:ea typeface="Source Sans Pro"/>
              <a:cs typeface="Source Sans Pro"/>
              <a:sym typeface="Source Sans Pro"/>
            </a:endParaRPr>
          </a:p>
        </p:txBody>
      </p:sp>
      <p:sp>
        <p:nvSpPr>
          <p:cNvPr id="369" name="Google Shape;369;p40"/>
          <p:cNvSpPr txBox="1"/>
          <p:nvPr/>
        </p:nvSpPr>
        <p:spPr>
          <a:xfrm>
            <a:off x="1261550" y="40913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370" name="Google Shape;370;p40"/>
          <p:cNvSpPr txBox="1"/>
          <p:nvPr/>
        </p:nvSpPr>
        <p:spPr>
          <a:xfrm>
            <a:off x="3426025" y="3958300"/>
            <a:ext cx="2904000" cy="87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Provide on-the-job training and </a:t>
            </a:r>
            <a:r>
              <a:rPr lang="en">
                <a:latin typeface="Source Sans Pro"/>
                <a:ea typeface="Source Sans Pro"/>
                <a:cs typeface="Source Sans Pro"/>
                <a:sym typeface="Source Sans Pro"/>
              </a:rPr>
              <a:t>opportunity</a:t>
            </a:r>
            <a:r>
              <a:rPr lang="en">
                <a:latin typeface="Source Sans Pro"/>
                <a:ea typeface="Source Sans Pro"/>
                <a:cs typeface="Source Sans Pro"/>
                <a:sym typeface="Source Sans Pro"/>
              </a:rPr>
              <a:t> for career growth</a:t>
            </a:r>
            <a:endParaRPr>
              <a:latin typeface="Source Sans Pro"/>
              <a:ea typeface="Source Sans Pro"/>
              <a:cs typeface="Source Sans Pro"/>
              <a:sym typeface="Source Sans Pro"/>
            </a:endParaRPr>
          </a:p>
        </p:txBody>
      </p:sp>
      <p:grpSp>
        <p:nvGrpSpPr>
          <p:cNvPr id="371" name="Google Shape;371;p40"/>
          <p:cNvGrpSpPr/>
          <p:nvPr/>
        </p:nvGrpSpPr>
        <p:grpSpPr>
          <a:xfrm>
            <a:off x="6763061" y="1217476"/>
            <a:ext cx="525745" cy="1312474"/>
            <a:chOff x="3384375" y="2267500"/>
            <a:chExt cx="203375" cy="507825"/>
          </a:xfrm>
        </p:grpSpPr>
        <p:sp>
          <p:nvSpPr>
            <p:cNvPr id="372" name="Google Shape;372;p40"/>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3" name="Google Shape;373;p40"/>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374" name="Google Shape;374;p40"/>
          <p:cNvGrpSpPr/>
          <p:nvPr/>
        </p:nvGrpSpPr>
        <p:grpSpPr>
          <a:xfrm>
            <a:off x="2330205" y="3771366"/>
            <a:ext cx="970752" cy="936925"/>
            <a:chOff x="576250" y="4319400"/>
            <a:chExt cx="442075" cy="442050"/>
          </a:xfrm>
        </p:grpSpPr>
        <p:sp>
          <p:nvSpPr>
            <p:cNvPr id="375" name="Google Shape;375;p4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6" name="Google Shape;376;p4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7" name="Google Shape;377;p4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8" name="Google Shape;378;p4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Impact </a:t>
            </a:r>
            <a:endParaRPr b="1" sz="3000"/>
          </a:p>
        </p:txBody>
      </p:sp>
      <p:grpSp>
        <p:nvGrpSpPr>
          <p:cNvPr id="384" name="Google Shape;384;p41"/>
          <p:cNvGrpSpPr/>
          <p:nvPr/>
        </p:nvGrpSpPr>
        <p:grpSpPr>
          <a:xfrm>
            <a:off x="2902488" y="978432"/>
            <a:ext cx="3339000" cy="3339000"/>
            <a:chOff x="2902488" y="902232"/>
            <a:chExt cx="3339000" cy="3339000"/>
          </a:xfrm>
        </p:grpSpPr>
        <p:sp>
          <p:nvSpPr>
            <p:cNvPr id="385" name="Google Shape;385;p41"/>
            <p:cNvSpPr/>
            <p:nvPr/>
          </p:nvSpPr>
          <p:spPr>
            <a:xfrm rot="-5400000">
              <a:off x="2902488" y="902232"/>
              <a:ext cx="3339000" cy="3339000"/>
            </a:xfrm>
            <a:prstGeom prst="ellipse">
              <a:avLst/>
            </a:prstGeom>
            <a:noFill/>
            <a:ln cap="flat" cmpd="sng" w="19050">
              <a:solidFill>
                <a:srgbClr val="0D5DD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a:off x="3123738" y="1123632"/>
              <a:ext cx="2896500" cy="2896200"/>
            </a:xfrm>
            <a:prstGeom prst="pie">
              <a:avLst>
                <a:gd fmla="val 21577108" name="adj1"/>
                <a:gd fmla="val 16214886" name="adj2"/>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41"/>
          <p:cNvGrpSpPr/>
          <p:nvPr/>
        </p:nvGrpSpPr>
        <p:grpSpPr>
          <a:xfrm>
            <a:off x="3664038" y="1739982"/>
            <a:ext cx="1815900" cy="1815900"/>
            <a:chOff x="3664038" y="1663782"/>
            <a:chExt cx="1815900" cy="1815900"/>
          </a:xfrm>
        </p:grpSpPr>
        <p:sp>
          <p:nvSpPr>
            <p:cNvPr id="388" name="Google Shape;388;p41"/>
            <p:cNvSpPr/>
            <p:nvPr/>
          </p:nvSpPr>
          <p:spPr>
            <a:xfrm>
              <a:off x="3664038" y="1663782"/>
              <a:ext cx="1815900" cy="1815900"/>
            </a:xfrm>
            <a:prstGeom prst="ellipse">
              <a:avLst/>
            </a:prstGeom>
            <a:solidFill>
              <a:srgbClr val="0C58D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Higher Employee Retention</a:t>
              </a:r>
              <a:endParaRPr b="1">
                <a:solidFill>
                  <a:srgbClr val="FFFFFF"/>
                </a:solidFill>
                <a:latin typeface="Roboto"/>
                <a:ea typeface="Roboto"/>
                <a:cs typeface="Roboto"/>
                <a:sym typeface="Roboto"/>
              </a:endParaRPr>
            </a:p>
          </p:txBody>
        </p:sp>
      </p:grpSp>
      <p:grpSp>
        <p:nvGrpSpPr>
          <p:cNvPr id="390" name="Google Shape;390;p41"/>
          <p:cNvGrpSpPr/>
          <p:nvPr/>
        </p:nvGrpSpPr>
        <p:grpSpPr>
          <a:xfrm>
            <a:off x="3910854" y="264118"/>
            <a:ext cx="1322286" cy="1322286"/>
            <a:chOff x="2859873" y="853971"/>
            <a:chExt cx="1068600" cy="1068600"/>
          </a:xfrm>
        </p:grpSpPr>
        <p:sp>
          <p:nvSpPr>
            <p:cNvPr id="391" name="Google Shape;391;p41"/>
            <p:cNvSpPr/>
            <p:nvPr/>
          </p:nvSpPr>
          <p:spPr>
            <a:xfrm>
              <a:off x="2859873" y="853971"/>
              <a:ext cx="1068600" cy="1068600"/>
            </a:xfrm>
            <a:prstGeom prst="ellipse">
              <a:avLst/>
            </a:prstGeom>
            <a:solidFill>
              <a:srgbClr val="0944A1"/>
            </a:solid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1"/>
            <p:cNvSpPr txBox="1"/>
            <p:nvPr/>
          </p:nvSpPr>
          <p:spPr>
            <a:xfrm>
              <a:off x="2982658" y="1022193"/>
              <a:ext cx="831900" cy="732300"/>
            </a:xfrm>
            <a:prstGeom prst="rect">
              <a:avLst/>
            </a:prstGeom>
            <a:no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Improved Productivity and Efficiency</a:t>
              </a:r>
              <a:endParaRPr sz="1200">
                <a:solidFill>
                  <a:srgbClr val="FFFFFF"/>
                </a:solidFill>
                <a:latin typeface="Roboto"/>
                <a:ea typeface="Roboto"/>
                <a:cs typeface="Roboto"/>
                <a:sym typeface="Roboto"/>
              </a:endParaRPr>
            </a:p>
          </p:txBody>
        </p:sp>
      </p:grpSp>
      <p:grpSp>
        <p:nvGrpSpPr>
          <p:cNvPr id="393" name="Google Shape;393;p41"/>
          <p:cNvGrpSpPr/>
          <p:nvPr/>
        </p:nvGrpSpPr>
        <p:grpSpPr>
          <a:xfrm>
            <a:off x="4032056" y="3709445"/>
            <a:ext cx="1319935" cy="1319935"/>
            <a:chOff x="5214448" y="3234278"/>
            <a:chExt cx="1068600" cy="1068600"/>
          </a:xfrm>
        </p:grpSpPr>
        <p:sp>
          <p:nvSpPr>
            <p:cNvPr id="394" name="Google Shape;394;p41"/>
            <p:cNvSpPr/>
            <p:nvPr/>
          </p:nvSpPr>
          <p:spPr>
            <a:xfrm>
              <a:off x="5214448" y="3234278"/>
              <a:ext cx="1068600" cy="1068600"/>
            </a:xfrm>
            <a:prstGeom prst="ellipse">
              <a:avLst/>
            </a:prstGeom>
            <a:solidFill>
              <a:srgbClr val="0944A1"/>
            </a:solid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
            <p:cNvSpPr txBox="1"/>
            <p:nvPr/>
          </p:nvSpPr>
          <p:spPr>
            <a:xfrm>
              <a:off x="5313769" y="3402433"/>
              <a:ext cx="881100" cy="732300"/>
            </a:xfrm>
            <a:prstGeom prst="rect">
              <a:avLst/>
            </a:prstGeom>
            <a:no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Higher quality work/service</a:t>
              </a:r>
              <a:endParaRPr sz="1200">
                <a:solidFill>
                  <a:srgbClr val="FFFFFF"/>
                </a:solidFill>
                <a:latin typeface="Roboto"/>
                <a:ea typeface="Roboto"/>
                <a:cs typeface="Roboto"/>
                <a:sym typeface="Roboto"/>
              </a:endParaRPr>
            </a:p>
          </p:txBody>
        </p:sp>
      </p:grpSp>
      <p:grpSp>
        <p:nvGrpSpPr>
          <p:cNvPr id="396" name="Google Shape;396;p41"/>
          <p:cNvGrpSpPr/>
          <p:nvPr/>
        </p:nvGrpSpPr>
        <p:grpSpPr>
          <a:xfrm>
            <a:off x="2195425" y="1120312"/>
            <a:ext cx="1376891" cy="1376891"/>
            <a:chOff x="5212498" y="2767103"/>
            <a:chExt cx="1068600" cy="1068600"/>
          </a:xfrm>
        </p:grpSpPr>
        <p:sp>
          <p:nvSpPr>
            <p:cNvPr id="397" name="Google Shape;397;p41"/>
            <p:cNvSpPr/>
            <p:nvPr/>
          </p:nvSpPr>
          <p:spPr>
            <a:xfrm>
              <a:off x="5212498" y="2767103"/>
              <a:ext cx="1068600" cy="1068600"/>
            </a:xfrm>
            <a:prstGeom prst="ellipse">
              <a:avLst/>
            </a:prstGeom>
            <a:solidFill>
              <a:srgbClr val="0944A1"/>
            </a:solid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1"/>
            <p:cNvSpPr txBox="1"/>
            <p:nvPr/>
          </p:nvSpPr>
          <p:spPr>
            <a:xfrm>
              <a:off x="5365500" y="2935253"/>
              <a:ext cx="762600" cy="732300"/>
            </a:xfrm>
            <a:prstGeom prst="rect">
              <a:avLst/>
            </a:prstGeom>
            <a:no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Greater Baltimore city gov’t expertise</a:t>
              </a:r>
              <a:endParaRPr sz="1200">
                <a:solidFill>
                  <a:srgbClr val="FFFFFF"/>
                </a:solidFill>
                <a:latin typeface="Roboto"/>
                <a:ea typeface="Roboto"/>
                <a:cs typeface="Roboto"/>
                <a:sym typeface="Roboto"/>
              </a:endParaRPr>
            </a:p>
          </p:txBody>
        </p:sp>
      </p:grpSp>
      <p:grpSp>
        <p:nvGrpSpPr>
          <p:cNvPr id="399" name="Google Shape;399;p41"/>
          <p:cNvGrpSpPr/>
          <p:nvPr/>
        </p:nvGrpSpPr>
        <p:grpSpPr>
          <a:xfrm>
            <a:off x="5479952" y="1010713"/>
            <a:ext cx="1337139" cy="1337139"/>
            <a:chOff x="5214448" y="3234278"/>
            <a:chExt cx="1068600" cy="1068600"/>
          </a:xfrm>
        </p:grpSpPr>
        <p:sp>
          <p:nvSpPr>
            <p:cNvPr id="400" name="Google Shape;400;p41"/>
            <p:cNvSpPr/>
            <p:nvPr/>
          </p:nvSpPr>
          <p:spPr>
            <a:xfrm>
              <a:off x="5214448" y="3234278"/>
              <a:ext cx="1068600" cy="1068600"/>
            </a:xfrm>
            <a:prstGeom prst="ellipse">
              <a:avLst/>
            </a:prstGeom>
            <a:solidFill>
              <a:srgbClr val="0944A1"/>
            </a:solid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txBox="1"/>
            <p:nvPr/>
          </p:nvSpPr>
          <p:spPr>
            <a:xfrm>
              <a:off x="5367375" y="3402503"/>
              <a:ext cx="762600" cy="732300"/>
            </a:xfrm>
            <a:prstGeom prst="rect">
              <a:avLst/>
            </a:prstGeom>
            <a:no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Reduced Training Costs</a:t>
              </a:r>
              <a:endParaRPr sz="12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(~$1,000)</a:t>
              </a:r>
              <a:endParaRPr sz="1200">
                <a:solidFill>
                  <a:srgbClr val="FFFFFF"/>
                </a:solidFill>
                <a:latin typeface="Roboto"/>
                <a:ea typeface="Roboto"/>
                <a:cs typeface="Roboto"/>
                <a:sym typeface="Roboto"/>
              </a:endParaRPr>
            </a:p>
          </p:txBody>
        </p:sp>
      </p:grpSp>
      <p:sp>
        <p:nvSpPr>
          <p:cNvPr id="402" name="Google Shape;402;p41"/>
          <p:cNvSpPr/>
          <p:nvPr/>
        </p:nvSpPr>
        <p:spPr>
          <a:xfrm>
            <a:off x="2153675" y="2878287"/>
            <a:ext cx="1460400" cy="1484400"/>
          </a:xfrm>
          <a:prstGeom prst="ellipse">
            <a:avLst/>
          </a:prstGeom>
          <a:solidFill>
            <a:srgbClr val="0944A1"/>
          </a:solid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More </a:t>
            </a:r>
            <a:r>
              <a:rPr lang="en" sz="1200">
                <a:solidFill>
                  <a:schemeClr val="lt1"/>
                </a:solidFill>
                <a:latin typeface="Roboto"/>
                <a:ea typeface="Roboto"/>
                <a:cs typeface="Roboto"/>
                <a:sym typeface="Roboto"/>
              </a:rPr>
              <a:t>knowledge-</a:t>
            </a:r>
            <a:endParaRPr sz="1200">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able</a:t>
            </a:r>
            <a:r>
              <a:rPr lang="en" sz="1200">
                <a:solidFill>
                  <a:schemeClr val="lt1"/>
                </a:solidFill>
                <a:latin typeface="Roboto"/>
                <a:ea typeface="Roboto"/>
                <a:cs typeface="Roboto"/>
                <a:sym typeface="Roboto"/>
              </a:rPr>
              <a:t> employees</a:t>
            </a:r>
            <a:endParaRPr sz="1200"/>
          </a:p>
        </p:txBody>
      </p:sp>
      <p:grpSp>
        <p:nvGrpSpPr>
          <p:cNvPr id="403" name="Google Shape;403;p41"/>
          <p:cNvGrpSpPr/>
          <p:nvPr/>
        </p:nvGrpSpPr>
        <p:grpSpPr>
          <a:xfrm>
            <a:off x="5631327" y="2951913"/>
            <a:ext cx="1337139" cy="1337139"/>
            <a:chOff x="5214448" y="3234278"/>
            <a:chExt cx="1068600" cy="1068600"/>
          </a:xfrm>
        </p:grpSpPr>
        <p:sp>
          <p:nvSpPr>
            <p:cNvPr id="404" name="Google Shape;404;p41"/>
            <p:cNvSpPr/>
            <p:nvPr/>
          </p:nvSpPr>
          <p:spPr>
            <a:xfrm>
              <a:off x="5214448" y="3234278"/>
              <a:ext cx="1068600" cy="1068600"/>
            </a:xfrm>
            <a:prstGeom prst="ellipse">
              <a:avLst/>
            </a:prstGeom>
            <a:solidFill>
              <a:srgbClr val="0944A1"/>
            </a:solid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1"/>
            <p:cNvSpPr txBox="1"/>
            <p:nvPr/>
          </p:nvSpPr>
          <p:spPr>
            <a:xfrm>
              <a:off x="5367375" y="3402503"/>
              <a:ext cx="762600" cy="732300"/>
            </a:xfrm>
            <a:prstGeom prst="rect">
              <a:avLst/>
            </a:prstGeom>
            <a:noFill/>
            <a:ln>
              <a:noFill/>
            </a:ln>
            <a:effectLst>
              <a:outerShdw blurRad="128588" rotWithShape="0" algn="bl" dir="1440000" dist="66675">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Reduced learning curve</a:t>
              </a:r>
              <a:endParaRPr sz="1200">
                <a:solidFill>
                  <a:srgbClr val="FFFFFF"/>
                </a:solidFill>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2"/>
          <p:cNvSpPr txBox="1"/>
          <p:nvPr>
            <p:ph idx="4294967295" type="ctrTitle"/>
          </p:nvPr>
        </p:nvSpPr>
        <p:spPr>
          <a:xfrm>
            <a:off x="685800" y="17878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Thank You</a:t>
            </a:r>
            <a:endParaRPr b="1" sz="6000"/>
          </a:p>
        </p:txBody>
      </p:sp>
      <p:sp>
        <p:nvSpPr>
          <p:cNvPr id="411" name="Google Shape;411;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5"/>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Agenda</a:t>
            </a:r>
            <a:endParaRPr b="1" sz="2500"/>
          </a:p>
        </p:txBody>
      </p:sp>
      <p:grpSp>
        <p:nvGrpSpPr>
          <p:cNvPr id="121" name="Google Shape;121;p25"/>
          <p:cNvGrpSpPr/>
          <p:nvPr/>
        </p:nvGrpSpPr>
        <p:grpSpPr>
          <a:xfrm>
            <a:off x="1859826" y="2811821"/>
            <a:ext cx="5303274" cy="601296"/>
            <a:chOff x="1184825" y="2593600"/>
            <a:chExt cx="5303274" cy="501875"/>
          </a:xfrm>
        </p:grpSpPr>
        <p:sp>
          <p:nvSpPr>
            <p:cNvPr id="122" name="Google Shape;122;p25"/>
            <p:cNvSpPr txBox="1"/>
            <p:nvPr/>
          </p:nvSpPr>
          <p:spPr>
            <a:xfrm>
              <a:off x="1184825" y="2621475"/>
              <a:ext cx="16116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Summary</a:t>
              </a:r>
              <a:endParaRPr>
                <a:latin typeface="Roboto Slab"/>
                <a:ea typeface="Roboto Slab"/>
                <a:cs typeface="Roboto Slab"/>
                <a:sym typeface="Roboto Slab"/>
              </a:endParaRPr>
            </a:p>
          </p:txBody>
        </p:sp>
        <p:sp>
          <p:nvSpPr>
            <p:cNvPr id="123" name="Google Shape;123;p25"/>
            <p:cNvSpPr txBox="1"/>
            <p:nvPr/>
          </p:nvSpPr>
          <p:spPr>
            <a:xfrm>
              <a:off x="2872625" y="2593600"/>
              <a:ext cx="16116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Analysis</a:t>
              </a:r>
              <a:endParaRPr>
                <a:latin typeface="Roboto Slab"/>
                <a:ea typeface="Roboto Slab"/>
                <a:cs typeface="Roboto Slab"/>
                <a:sym typeface="Roboto Slab"/>
              </a:endParaRPr>
            </a:p>
          </p:txBody>
        </p:sp>
        <p:sp>
          <p:nvSpPr>
            <p:cNvPr id="124" name="Google Shape;124;p25"/>
            <p:cNvSpPr txBox="1"/>
            <p:nvPr/>
          </p:nvSpPr>
          <p:spPr>
            <a:xfrm>
              <a:off x="4571999" y="2593603"/>
              <a:ext cx="1916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Recommendations</a:t>
              </a:r>
              <a:endParaRPr>
                <a:latin typeface="Roboto Slab"/>
                <a:ea typeface="Roboto Slab"/>
                <a:cs typeface="Roboto Slab"/>
                <a:sym typeface="Roboto Slab"/>
              </a:endParaRPr>
            </a:p>
          </p:txBody>
        </p:sp>
      </p:grpSp>
      <p:grpSp>
        <p:nvGrpSpPr>
          <p:cNvPr id="125" name="Google Shape;125;p25"/>
          <p:cNvGrpSpPr/>
          <p:nvPr/>
        </p:nvGrpSpPr>
        <p:grpSpPr>
          <a:xfrm>
            <a:off x="2026381" y="1730375"/>
            <a:ext cx="5257802" cy="1081437"/>
            <a:chOff x="1087524" y="2059024"/>
            <a:chExt cx="5255700" cy="791740"/>
          </a:xfrm>
        </p:grpSpPr>
        <p:grpSp>
          <p:nvGrpSpPr>
            <p:cNvPr id="126" name="Google Shape;126;p25"/>
            <p:cNvGrpSpPr/>
            <p:nvPr/>
          </p:nvGrpSpPr>
          <p:grpSpPr>
            <a:xfrm>
              <a:off x="2796474" y="2059731"/>
              <a:ext cx="1834900" cy="791032"/>
              <a:chOff x="1083025" y="2059731"/>
              <a:chExt cx="1834900" cy="791032"/>
            </a:xfrm>
          </p:grpSpPr>
          <p:sp>
            <p:nvSpPr>
              <p:cNvPr id="127" name="Google Shape;127;p25"/>
              <p:cNvSpPr/>
              <p:nvPr/>
            </p:nvSpPr>
            <p:spPr>
              <a:xfrm flipH="1">
                <a:off x="1083025" y="2059731"/>
                <a:ext cx="1834800" cy="3903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8" name="Google Shape;128;p25"/>
              <p:cNvSpPr/>
              <p:nvPr/>
            </p:nvSpPr>
            <p:spPr>
              <a:xfrm>
                <a:off x="1083125" y="2460463"/>
                <a:ext cx="1834800" cy="3903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25"/>
            <p:cNvGrpSpPr/>
            <p:nvPr/>
          </p:nvGrpSpPr>
          <p:grpSpPr>
            <a:xfrm>
              <a:off x="4508324" y="2059024"/>
              <a:ext cx="1834900" cy="791034"/>
              <a:chOff x="1083029" y="2059735"/>
              <a:chExt cx="1834900" cy="791034"/>
            </a:xfrm>
          </p:grpSpPr>
          <p:sp>
            <p:nvSpPr>
              <p:cNvPr id="130" name="Google Shape;130;p25"/>
              <p:cNvSpPr/>
              <p:nvPr/>
            </p:nvSpPr>
            <p:spPr>
              <a:xfrm flipH="1">
                <a:off x="1083029" y="2059735"/>
                <a:ext cx="1834800" cy="390300"/>
              </a:xfrm>
              <a:prstGeom prst="parallelogram">
                <a:avLst>
                  <a:gd fmla="val 96952" name="adj"/>
                </a:avLst>
              </a:prstGeom>
              <a:solidFill>
                <a:srgbClr val="0091EA">
                  <a:alpha val="3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 name="Google Shape;131;p25"/>
              <p:cNvSpPr/>
              <p:nvPr/>
            </p:nvSpPr>
            <p:spPr>
              <a:xfrm>
                <a:off x="1083129" y="2460468"/>
                <a:ext cx="1834800" cy="3903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25"/>
            <p:cNvGrpSpPr/>
            <p:nvPr/>
          </p:nvGrpSpPr>
          <p:grpSpPr>
            <a:xfrm>
              <a:off x="1087524" y="2059835"/>
              <a:ext cx="1834900" cy="790928"/>
              <a:chOff x="1083024" y="2059835"/>
              <a:chExt cx="1834900" cy="790928"/>
            </a:xfrm>
          </p:grpSpPr>
          <p:sp>
            <p:nvSpPr>
              <p:cNvPr id="133" name="Google Shape;133;p25"/>
              <p:cNvSpPr/>
              <p:nvPr/>
            </p:nvSpPr>
            <p:spPr>
              <a:xfrm flipH="1">
                <a:off x="1083024" y="2059835"/>
                <a:ext cx="1834800" cy="3903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4" name="Google Shape;134;p25"/>
              <p:cNvSpPr/>
              <p:nvPr/>
            </p:nvSpPr>
            <p:spPr>
              <a:xfrm>
                <a:off x="1083124" y="2460463"/>
                <a:ext cx="1834800" cy="3903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15" name="Shape 415"/>
        <p:cNvGrpSpPr/>
        <p:nvPr/>
      </p:nvGrpSpPr>
      <p:grpSpPr>
        <a:xfrm>
          <a:off x="0" y="0"/>
          <a:ext cx="0" cy="0"/>
          <a:chOff x="0" y="0"/>
          <a:chExt cx="0" cy="0"/>
        </a:xfrm>
      </p:grpSpPr>
      <p:sp>
        <p:nvSpPr>
          <p:cNvPr id="416" name="Google Shape;416;p43"/>
          <p:cNvSpPr txBox="1"/>
          <p:nvPr>
            <p:ph type="title"/>
          </p:nvPr>
        </p:nvSpPr>
        <p:spPr>
          <a:xfrm>
            <a:off x="683800" y="-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Appendix: </a:t>
            </a:r>
            <a:r>
              <a:rPr b="1" lang="en"/>
              <a:t>Departments with Highest Vacancy Rates</a:t>
            </a:r>
            <a:endParaRPr b="1"/>
          </a:p>
        </p:txBody>
      </p:sp>
      <p:pic>
        <p:nvPicPr>
          <p:cNvPr id="417" name="Google Shape;417;p43"/>
          <p:cNvPicPr preferRelativeResize="0"/>
          <p:nvPr/>
        </p:nvPicPr>
        <p:blipFill rotWithShape="1">
          <a:blip r:embed="rId3">
            <a:alphaModFix/>
          </a:blip>
          <a:srcRect b="4725" l="-2480" r="2479" t="0"/>
          <a:stretch/>
        </p:blipFill>
        <p:spPr>
          <a:xfrm>
            <a:off x="548825" y="818688"/>
            <a:ext cx="5055599" cy="4128574"/>
          </a:xfrm>
          <a:prstGeom prst="rect">
            <a:avLst/>
          </a:prstGeom>
          <a:noFill/>
          <a:ln>
            <a:noFill/>
          </a:ln>
        </p:spPr>
      </p:pic>
      <p:sp>
        <p:nvSpPr>
          <p:cNvPr id="418" name="Google Shape;418;p43"/>
          <p:cNvSpPr txBox="1"/>
          <p:nvPr>
            <p:ph idx="4294967295" type="ctrTitle"/>
          </p:nvPr>
        </p:nvSpPr>
        <p:spPr>
          <a:xfrm>
            <a:off x="4572000" y="2187925"/>
            <a:ext cx="4631700" cy="15948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sz="1800">
                <a:solidFill>
                  <a:srgbClr val="434343"/>
                </a:solidFill>
              </a:rPr>
              <a:t>Office of Civil Rights</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M-R Office of Criminal Justice</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M-R Office of the Inspector General</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M-R Office of CitiStat Ops</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M-R Office of Neighborhoods</a:t>
            </a:r>
            <a:endParaRPr sz="18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22" name="Shape 422"/>
        <p:cNvGrpSpPr/>
        <p:nvPr/>
      </p:nvGrpSpPr>
      <p:grpSpPr>
        <a:xfrm>
          <a:off x="0" y="0"/>
          <a:ext cx="0" cy="0"/>
          <a:chOff x="0" y="0"/>
          <a:chExt cx="0" cy="0"/>
        </a:xfrm>
      </p:grpSpPr>
      <p:pic>
        <p:nvPicPr>
          <p:cNvPr id="423" name="Google Shape;423;p44"/>
          <p:cNvPicPr preferRelativeResize="0"/>
          <p:nvPr/>
        </p:nvPicPr>
        <p:blipFill rotWithShape="1">
          <a:blip r:embed="rId3">
            <a:alphaModFix/>
          </a:blip>
          <a:srcRect b="5455" l="0" r="0" t="0"/>
          <a:stretch/>
        </p:blipFill>
        <p:spPr>
          <a:xfrm>
            <a:off x="766500" y="638625"/>
            <a:ext cx="7412263" cy="4504875"/>
          </a:xfrm>
          <a:prstGeom prst="rect">
            <a:avLst/>
          </a:prstGeom>
          <a:noFill/>
          <a:ln>
            <a:noFill/>
          </a:ln>
        </p:spPr>
      </p:pic>
      <p:sp>
        <p:nvSpPr>
          <p:cNvPr id="424" name="Google Shape;424;p44"/>
          <p:cNvSpPr txBox="1"/>
          <p:nvPr>
            <p:ph type="title"/>
          </p:nvPr>
        </p:nvSpPr>
        <p:spPr>
          <a:xfrm>
            <a:off x="683800" y="-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Appendix: </a:t>
            </a:r>
            <a:r>
              <a:rPr b="1" lang="en"/>
              <a:t>Departments with Highest Turnover</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28" name="Shape 428"/>
        <p:cNvGrpSpPr/>
        <p:nvPr/>
      </p:nvGrpSpPr>
      <p:grpSpPr>
        <a:xfrm>
          <a:off x="0" y="0"/>
          <a:ext cx="0" cy="0"/>
          <a:chOff x="0" y="0"/>
          <a:chExt cx="0" cy="0"/>
        </a:xfrm>
      </p:grpSpPr>
      <p:sp>
        <p:nvSpPr>
          <p:cNvPr id="429" name="Google Shape;429;p45"/>
          <p:cNvSpPr txBox="1"/>
          <p:nvPr>
            <p:ph type="title"/>
          </p:nvPr>
        </p:nvSpPr>
        <p:spPr>
          <a:xfrm>
            <a:off x="383850" y="0"/>
            <a:ext cx="8687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Appendix: </a:t>
            </a:r>
            <a:r>
              <a:rPr b="1" lang="en"/>
              <a:t>Departments with Highest No. Unique People per Position</a:t>
            </a:r>
            <a:endParaRPr b="1"/>
          </a:p>
        </p:txBody>
      </p:sp>
      <p:pic>
        <p:nvPicPr>
          <p:cNvPr id="430" name="Google Shape;430;p45"/>
          <p:cNvPicPr preferRelativeResize="0"/>
          <p:nvPr/>
        </p:nvPicPr>
        <p:blipFill>
          <a:blip r:embed="rId3">
            <a:alphaModFix/>
          </a:blip>
          <a:stretch>
            <a:fillRect/>
          </a:stretch>
        </p:blipFill>
        <p:spPr>
          <a:xfrm>
            <a:off x="1022450" y="854995"/>
            <a:ext cx="6433942" cy="41361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34" name="Shape 434"/>
        <p:cNvGrpSpPr/>
        <p:nvPr/>
      </p:nvGrpSpPr>
      <p:grpSpPr>
        <a:xfrm>
          <a:off x="0" y="0"/>
          <a:ext cx="0" cy="0"/>
          <a:chOff x="0" y="0"/>
          <a:chExt cx="0" cy="0"/>
        </a:xfrm>
      </p:grpSpPr>
      <p:sp>
        <p:nvSpPr>
          <p:cNvPr id="435" name="Google Shape;435;p46"/>
          <p:cNvSpPr txBox="1"/>
          <p:nvPr>
            <p:ph type="title"/>
          </p:nvPr>
        </p:nvSpPr>
        <p:spPr>
          <a:xfrm>
            <a:off x="383850" y="0"/>
            <a:ext cx="8687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Appendix: Departments with Highest No. Unique People per Position</a:t>
            </a:r>
            <a:endParaRPr b="1"/>
          </a:p>
        </p:txBody>
      </p:sp>
      <p:pic>
        <p:nvPicPr>
          <p:cNvPr id="436" name="Google Shape;436;p46"/>
          <p:cNvPicPr preferRelativeResize="0"/>
          <p:nvPr/>
        </p:nvPicPr>
        <p:blipFill>
          <a:blip r:embed="rId3">
            <a:alphaModFix/>
          </a:blip>
          <a:stretch>
            <a:fillRect/>
          </a:stretch>
        </p:blipFill>
        <p:spPr>
          <a:xfrm>
            <a:off x="1611025" y="791050"/>
            <a:ext cx="6433933" cy="413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0" name="Shape 440"/>
        <p:cNvGrpSpPr/>
        <p:nvPr/>
      </p:nvGrpSpPr>
      <p:grpSpPr>
        <a:xfrm>
          <a:off x="0" y="0"/>
          <a:ext cx="0" cy="0"/>
          <a:chOff x="0" y="0"/>
          <a:chExt cx="0" cy="0"/>
        </a:xfrm>
      </p:grpSpPr>
      <p:sp>
        <p:nvSpPr>
          <p:cNvPr id="441" name="Google Shape;441;p47"/>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7"/>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Big concept</a:t>
            </a:r>
            <a:endParaRPr b="1" sz="6000"/>
          </a:p>
        </p:txBody>
      </p:sp>
      <p:sp>
        <p:nvSpPr>
          <p:cNvPr id="443" name="Google Shape;443;p47"/>
          <p:cNvSpPr txBox="1"/>
          <p:nvPr>
            <p:ph idx="4294967295" type="subTitle"/>
          </p:nvPr>
        </p:nvSpPr>
        <p:spPr>
          <a:xfrm>
            <a:off x="533400" y="2394538"/>
            <a:ext cx="4779600" cy="784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Bring the attention of your audience over a key concept using icons or illustrations</a:t>
            </a:r>
            <a:endParaRPr/>
          </a:p>
        </p:txBody>
      </p:sp>
      <p:cxnSp>
        <p:nvCxnSpPr>
          <p:cNvPr id="444" name="Google Shape;444;p47"/>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445" name="Google Shape;445;p47"/>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446" name="Google Shape;446;p47"/>
          <p:cNvCxnSpPr>
            <a:endCxn id="441"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447" name="Google Shape;447;p47"/>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47"/>
          <p:cNvGrpSpPr/>
          <p:nvPr/>
        </p:nvGrpSpPr>
        <p:grpSpPr>
          <a:xfrm>
            <a:off x="6224310" y="1351742"/>
            <a:ext cx="878284" cy="816182"/>
            <a:chOff x="5972700" y="2330200"/>
            <a:chExt cx="411625" cy="387275"/>
          </a:xfrm>
        </p:grpSpPr>
        <p:sp>
          <p:nvSpPr>
            <p:cNvPr id="449" name="Google Shape;449;p4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450" name="Google Shape;450;p4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451" name="Google Shape;451;p4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5" name="Shape 455"/>
        <p:cNvGrpSpPr/>
        <p:nvPr/>
      </p:nvGrpSpPr>
      <p:grpSpPr>
        <a:xfrm>
          <a:off x="0" y="0"/>
          <a:ext cx="0" cy="0"/>
          <a:chOff x="0" y="0"/>
          <a:chExt cx="0" cy="0"/>
        </a:xfrm>
      </p:grpSpPr>
      <p:sp>
        <p:nvSpPr>
          <p:cNvPr id="456" name="Google Shape;456;p48"/>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457" name="Google Shape;457;p4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458" name="Google Shape;458;p48"/>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459" name="Google Shape;459;p4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49"/>
          <p:cNvSpPr/>
          <p:nvPr/>
        </p:nvSpPr>
        <p:spPr>
          <a:xfrm>
            <a:off x="387175" y="327675"/>
            <a:ext cx="2572500" cy="2496900"/>
          </a:xfrm>
          <a:prstGeom prst="ellipse">
            <a:avLst/>
          </a:prstGeom>
          <a:noFill/>
          <a:ln cap="flat" cmpd="sng" w="9525">
            <a:solidFill>
              <a:srgbClr val="ECEFF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91EA"/>
                </a:solidFill>
                <a:latin typeface="Roboto Slab"/>
                <a:ea typeface="Roboto Slab"/>
                <a:cs typeface="Roboto Slab"/>
                <a:sym typeface="Roboto Slab"/>
              </a:rPr>
              <a:t>Want big impact?</a:t>
            </a:r>
            <a:endParaRPr b="1" sz="1800">
              <a:solidFill>
                <a:srgbClr val="0091EA"/>
              </a:solidFill>
              <a:latin typeface="Roboto Slab"/>
              <a:ea typeface="Roboto Slab"/>
              <a:cs typeface="Roboto Slab"/>
              <a:sym typeface="Roboto Slab"/>
            </a:endParaRPr>
          </a:p>
          <a:p>
            <a:pPr indent="0" lvl="0" marL="0" rtl="0" algn="ctr">
              <a:spcBef>
                <a:spcPts val="0"/>
              </a:spcBef>
              <a:spcAft>
                <a:spcPts val="0"/>
              </a:spcAft>
              <a:buNone/>
            </a:pPr>
            <a:r>
              <a:rPr lang="en" sz="1800">
                <a:solidFill>
                  <a:srgbClr val="FFFFFF"/>
                </a:solidFill>
                <a:latin typeface="Source Sans Pro"/>
                <a:ea typeface="Source Sans Pro"/>
                <a:cs typeface="Source Sans Pro"/>
                <a:sym typeface="Source Sans Pro"/>
              </a:rPr>
              <a:t>Use big image.</a:t>
            </a:r>
            <a:endParaRPr sz="1800">
              <a:solidFill>
                <a:srgbClr val="FFFFFF"/>
              </a:solidFill>
              <a:latin typeface="Roboto Slab"/>
              <a:ea typeface="Roboto Slab"/>
              <a:cs typeface="Roboto Slab"/>
              <a:sym typeface="Roboto Slab"/>
            </a:endParaRPr>
          </a:p>
        </p:txBody>
      </p:sp>
      <p:sp>
        <p:nvSpPr>
          <p:cNvPr id="465" name="Google Shape;465;p4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9" name="Shape 469"/>
        <p:cNvGrpSpPr/>
        <p:nvPr/>
      </p:nvGrpSpPr>
      <p:grpSpPr>
        <a:xfrm>
          <a:off x="0" y="0"/>
          <a:ext cx="0" cy="0"/>
          <a:chOff x="0" y="0"/>
          <a:chExt cx="0" cy="0"/>
        </a:xfrm>
      </p:grpSpPr>
      <p:sp>
        <p:nvSpPr>
          <p:cNvPr id="470" name="Google Shape;470;p5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charts to explain your ideas</a:t>
            </a:r>
            <a:endParaRPr/>
          </a:p>
        </p:txBody>
      </p:sp>
      <p:sp>
        <p:nvSpPr>
          <p:cNvPr id="471" name="Google Shape;471;p50"/>
          <p:cNvSpPr/>
          <p:nvPr/>
        </p:nvSpPr>
        <p:spPr>
          <a:xfrm>
            <a:off x="3058620" y="1383600"/>
            <a:ext cx="2390100" cy="2412300"/>
          </a:xfrm>
          <a:prstGeom prst="ellipse">
            <a:avLst/>
          </a:prstGeom>
          <a:noFill/>
          <a:ln cap="flat"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07D8B"/>
                </a:solidFill>
                <a:latin typeface="Source Sans Pro"/>
                <a:ea typeface="Source Sans Pro"/>
                <a:cs typeface="Source Sans Pro"/>
                <a:sym typeface="Source Sans Pro"/>
              </a:rPr>
              <a:t>Gray</a:t>
            </a:r>
            <a:endParaRPr>
              <a:solidFill>
                <a:srgbClr val="607D8B"/>
              </a:solidFill>
              <a:latin typeface="Source Sans Pro"/>
              <a:ea typeface="Source Sans Pro"/>
              <a:cs typeface="Source Sans Pro"/>
              <a:sym typeface="Source Sans Pro"/>
            </a:endParaRPr>
          </a:p>
        </p:txBody>
      </p:sp>
      <p:sp>
        <p:nvSpPr>
          <p:cNvPr id="472" name="Google Shape;472;p50"/>
          <p:cNvSpPr/>
          <p:nvPr/>
        </p:nvSpPr>
        <p:spPr>
          <a:xfrm>
            <a:off x="902675" y="1383600"/>
            <a:ext cx="2390100" cy="2412300"/>
          </a:xfrm>
          <a:prstGeom prst="ellipse">
            <a:avLst/>
          </a:prstGeom>
          <a:noFill/>
          <a:ln cap="flat"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07D8B"/>
                </a:solidFill>
                <a:latin typeface="Source Sans Pro"/>
                <a:ea typeface="Source Sans Pro"/>
                <a:cs typeface="Source Sans Pro"/>
                <a:sym typeface="Source Sans Pro"/>
              </a:rPr>
              <a:t>White</a:t>
            </a:r>
            <a:endParaRPr>
              <a:solidFill>
                <a:srgbClr val="607D8B"/>
              </a:solidFill>
              <a:latin typeface="Source Sans Pro"/>
              <a:ea typeface="Source Sans Pro"/>
              <a:cs typeface="Source Sans Pro"/>
              <a:sym typeface="Source Sans Pro"/>
            </a:endParaRPr>
          </a:p>
        </p:txBody>
      </p:sp>
      <p:sp>
        <p:nvSpPr>
          <p:cNvPr id="473" name="Google Shape;473;p50"/>
          <p:cNvSpPr/>
          <p:nvPr/>
        </p:nvSpPr>
        <p:spPr>
          <a:xfrm>
            <a:off x="5247991" y="1383600"/>
            <a:ext cx="2390100" cy="2412300"/>
          </a:xfrm>
          <a:prstGeom prst="ellipse">
            <a:avLst/>
          </a:prstGeom>
          <a:noFill/>
          <a:ln cap="flat"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07D8B"/>
                </a:solidFill>
                <a:latin typeface="Source Sans Pro"/>
                <a:ea typeface="Source Sans Pro"/>
                <a:cs typeface="Source Sans Pro"/>
                <a:sym typeface="Source Sans Pro"/>
              </a:rPr>
              <a:t>Black</a:t>
            </a:r>
            <a:endParaRPr>
              <a:solidFill>
                <a:srgbClr val="607D8B"/>
              </a:solidFill>
              <a:latin typeface="Source Sans Pro"/>
              <a:ea typeface="Source Sans Pro"/>
              <a:cs typeface="Source Sans Pro"/>
              <a:sym typeface="Source Sans Pro"/>
            </a:endParaRPr>
          </a:p>
        </p:txBody>
      </p:sp>
      <p:sp>
        <p:nvSpPr>
          <p:cNvPr id="474" name="Google Shape;474;p5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480" name="Google Shape;480;p51"/>
          <p:cNvGraphicFramePr/>
          <p:nvPr/>
        </p:nvGraphicFramePr>
        <p:xfrm>
          <a:off x="952500" y="1564481"/>
          <a:ext cx="3000000" cy="3000000"/>
        </p:xfrm>
        <a:graphic>
          <a:graphicData uri="http://schemas.openxmlformats.org/drawingml/2006/table">
            <a:tbl>
              <a:tblPr>
                <a:noFill/>
                <a:tableStyleId>{2E187E46-6630-4DF3-B6B0-0A6224D2E360}</a:tableStyleId>
              </a:tblPr>
              <a:tblGrid>
                <a:gridCol w="1809750"/>
                <a:gridCol w="1809750"/>
                <a:gridCol w="1809750"/>
                <a:gridCol w="1809750"/>
              </a:tblGrid>
              <a:tr h="501025">
                <a:tc>
                  <a:txBody>
                    <a:bodyPr/>
                    <a:lstStyle/>
                    <a:p>
                      <a:pPr indent="0" lvl="0" marL="0" rtl="0" algn="l">
                        <a:spcBef>
                          <a:spcPts val="0"/>
                        </a:spcBef>
                        <a:spcAft>
                          <a:spcPts val="0"/>
                        </a:spcAft>
                        <a:buNone/>
                      </a:pPr>
                      <a:r>
                        <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A</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B</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C</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607D8B"/>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0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Yellow</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20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7</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CEFF1"/>
                    </a:solidFill>
                  </a:tcPr>
                </a:tc>
              </a:tr>
              <a:tr h="5010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Blue</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30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15</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10</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0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Orange</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5</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24</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c>
                  <a:txBody>
                    <a:bodyPr/>
                    <a:lstStyle/>
                    <a:p>
                      <a:pPr indent="0" lvl="0" marL="0" rtl="0" algn="ctr">
                        <a:spcBef>
                          <a:spcPts val="0"/>
                        </a:spcBef>
                        <a:spcAft>
                          <a:spcPts val="0"/>
                        </a:spcAft>
                        <a:buNone/>
                      </a:pPr>
                      <a:r>
                        <a:rPr b="1" lang="en" sz="1400">
                          <a:solidFill>
                            <a:srgbClr val="263238"/>
                          </a:solidFill>
                          <a:latin typeface="Source Sans Pro"/>
                          <a:ea typeface="Source Sans Pro"/>
                          <a:cs typeface="Source Sans Pro"/>
                          <a:sym typeface="Source Sans Pro"/>
                        </a:rPr>
                        <a:t>16</a:t>
                      </a:r>
                      <a:endParaRPr b="1" sz="14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rgbClr val="607D8B"/>
                      </a:solidFill>
                      <a:prstDash val="solid"/>
                      <a:round/>
                      <a:headEnd len="sm" w="sm" type="none"/>
                      <a:tailEnd len="sm" w="sm" type="none"/>
                    </a:lnB>
                    <a:solidFill>
                      <a:srgbClr val="ECEFF1"/>
                    </a:solidFill>
                  </a:tcPr>
                </a:tc>
              </a:tr>
            </a:tbl>
          </a:graphicData>
        </a:graphic>
      </p:graphicFrame>
      <p:sp>
        <p:nvSpPr>
          <p:cNvPr id="481" name="Google Shape;481;p5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5" name="Shape 485"/>
        <p:cNvGrpSpPr/>
        <p:nvPr/>
      </p:nvGrpSpPr>
      <p:grpSpPr>
        <a:xfrm>
          <a:off x="0" y="0"/>
          <a:ext cx="0" cy="0"/>
          <a:chOff x="0" y="0"/>
          <a:chExt cx="0" cy="0"/>
        </a:xfrm>
      </p:grpSpPr>
      <p:sp>
        <p:nvSpPr>
          <p:cNvPr id="486" name="Google Shape;486;p52"/>
          <p:cNvSpPr txBox="1"/>
          <p:nvPr>
            <p:ph idx="4294967295" type="ctrTitle"/>
          </p:nvPr>
        </p:nvSpPr>
        <p:spPr>
          <a:xfrm>
            <a:off x="685800" y="17357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t>89,526,124</a:t>
            </a:r>
            <a:endParaRPr b="1" sz="9600"/>
          </a:p>
        </p:txBody>
      </p:sp>
      <p:sp>
        <p:nvSpPr>
          <p:cNvPr id="487" name="Google Shape;487;p52"/>
          <p:cNvSpPr txBox="1"/>
          <p:nvPr>
            <p:ph idx="4294967295"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Whoa! That’s a big number, aren’t you proud?</a:t>
            </a:r>
            <a:endParaRPr/>
          </a:p>
        </p:txBody>
      </p:sp>
      <p:sp>
        <p:nvSpPr>
          <p:cNvPr id="488" name="Google Shape;488;p5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1546025" y="1754800"/>
            <a:ext cx="6221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a:t>Problem Statement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5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494" name="Google Shape;494;p53"/>
          <p:cNvSpPr txBox="1"/>
          <p:nvPr>
            <p:ph idx="1" type="body"/>
          </p:nvPr>
        </p:nvSpPr>
        <p:spPr>
          <a:xfrm>
            <a:off x="786150"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495" name="Google Shape;495;p53"/>
          <p:cNvSpPr txBox="1"/>
          <p:nvPr>
            <p:ph idx="2" type="body"/>
          </p:nvPr>
        </p:nvSpPr>
        <p:spPr>
          <a:xfrm>
            <a:off x="3329989"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496" name="Google Shape;496;p53"/>
          <p:cNvSpPr txBox="1"/>
          <p:nvPr>
            <p:ph idx="3" type="body"/>
          </p:nvPr>
        </p:nvSpPr>
        <p:spPr>
          <a:xfrm>
            <a:off x="5873827"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497" name="Google Shape;497;p53"/>
          <p:cNvSpPr txBox="1"/>
          <p:nvPr>
            <p:ph idx="1" type="body"/>
          </p:nvPr>
        </p:nvSpPr>
        <p:spPr>
          <a:xfrm>
            <a:off x="786150"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498" name="Google Shape;498;p53"/>
          <p:cNvSpPr txBox="1"/>
          <p:nvPr>
            <p:ph idx="2" type="body"/>
          </p:nvPr>
        </p:nvSpPr>
        <p:spPr>
          <a:xfrm>
            <a:off x="3329989"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499" name="Google Shape;499;p53"/>
          <p:cNvSpPr txBox="1"/>
          <p:nvPr>
            <p:ph idx="3" type="body"/>
          </p:nvPr>
        </p:nvSpPr>
        <p:spPr>
          <a:xfrm>
            <a:off x="5873827"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grpSp>
        <p:nvGrpSpPr>
          <p:cNvPr id="500" name="Google Shape;500;p53"/>
          <p:cNvGrpSpPr/>
          <p:nvPr/>
        </p:nvGrpSpPr>
        <p:grpSpPr>
          <a:xfrm>
            <a:off x="867597" y="1347992"/>
            <a:ext cx="251128" cy="244895"/>
            <a:chOff x="616425" y="2329600"/>
            <a:chExt cx="361700" cy="388475"/>
          </a:xfrm>
        </p:grpSpPr>
        <p:sp>
          <p:nvSpPr>
            <p:cNvPr id="501" name="Google Shape;501;p53"/>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2" name="Google Shape;502;p53"/>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3" name="Google Shape;503;p53"/>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4" name="Google Shape;504;p53"/>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5" name="Google Shape;505;p53"/>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6" name="Google Shape;506;p53"/>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7" name="Google Shape;507;p53"/>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08" name="Google Shape;508;p53"/>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09" name="Google Shape;509;p53"/>
          <p:cNvGrpSpPr/>
          <p:nvPr/>
        </p:nvGrpSpPr>
        <p:grpSpPr>
          <a:xfrm>
            <a:off x="5988512" y="2998476"/>
            <a:ext cx="359352" cy="242594"/>
            <a:chOff x="5247525" y="3007275"/>
            <a:chExt cx="517575" cy="384825"/>
          </a:xfrm>
        </p:grpSpPr>
        <p:sp>
          <p:nvSpPr>
            <p:cNvPr id="510" name="Google Shape;510;p5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1" name="Google Shape;511;p5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12" name="Google Shape;512;p53"/>
          <p:cNvGrpSpPr/>
          <p:nvPr/>
        </p:nvGrpSpPr>
        <p:grpSpPr>
          <a:xfrm>
            <a:off x="904185" y="2991348"/>
            <a:ext cx="178400" cy="256809"/>
            <a:chOff x="6718575" y="2318625"/>
            <a:chExt cx="256950" cy="407375"/>
          </a:xfrm>
        </p:grpSpPr>
        <p:sp>
          <p:nvSpPr>
            <p:cNvPr id="513" name="Google Shape;513;p5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4" name="Google Shape;514;p5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5" name="Google Shape;515;p5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6" name="Google Shape;516;p5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7" name="Google Shape;517;p5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8" name="Google Shape;518;p5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19" name="Google Shape;519;p5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0" name="Google Shape;520;p5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21" name="Google Shape;521;p53"/>
          <p:cNvGrpSpPr/>
          <p:nvPr/>
        </p:nvGrpSpPr>
        <p:grpSpPr>
          <a:xfrm>
            <a:off x="3443182" y="2957059"/>
            <a:ext cx="373724" cy="325507"/>
            <a:chOff x="5233525" y="4954450"/>
            <a:chExt cx="538275" cy="516350"/>
          </a:xfrm>
        </p:grpSpPr>
        <p:sp>
          <p:nvSpPr>
            <p:cNvPr id="522" name="Google Shape;522;p5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3" name="Google Shape;523;p5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4" name="Google Shape;524;p5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5" name="Google Shape;525;p5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6" name="Google Shape;526;p5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7" name="Google Shape;527;p5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8" name="Google Shape;528;p53"/>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29" name="Google Shape;529;p53"/>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0" name="Google Shape;530;p53"/>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1" name="Google Shape;531;p53"/>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2" name="Google Shape;532;p53"/>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33" name="Google Shape;533;p53"/>
          <p:cNvGrpSpPr/>
          <p:nvPr/>
        </p:nvGrpSpPr>
        <p:grpSpPr>
          <a:xfrm>
            <a:off x="3481679" y="1347984"/>
            <a:ext cx="296779" cy="282530"/>
            <a:chOff x="5961125" y="1623900"/>
            <a:chExt cx="427450" cy="448175"/>
          </a:xfrm>
        </p:grpSpPr>
        <p:sp>
          <p:nvSpPr>
            <p:cNvPr id="534" name="Google Shape;534;p5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5" name="Google Shape;535;p5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6" name="Google Shape;536;p5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7" name="Google Shape;537;p5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8" name="Google Shape;538;p5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39" name="Google Shape;539;p5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0" name="Google Shape;540;p5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541" name="Google Shape;541;p53"/>
          <p:cNvGrpSpPr/>
          <p:nvPr/>
        </p:nvGrpSpPr>
        <p:grpSpPr>
          <a:xfrm>
            <a:off x="6038252" y="1367195"/>
            <a:ext cx="285791" cy="244138"/>
            <a:chOff x="5972700" y="2330200"/>
            <a:chExt cx="411625" cy="387275"/>
          </a:xfrm>
        </p:grpSpPr>
        <p:sp>
          <p:nvSpPr>
            <p:cNvPr id="542" name="Google Shape;542;p5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543" name="Google Shape;543;p5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544" name="Google Shape;544;p5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48" name="Shape 548"/>
        <p:cNvGrpSpPr/>
        <p:nvPr/>
      </p:nvGrpSpPr>
      <p:grpSpPr>
        <a:xfrm>
          <a:off x="0" y="0"/>
          <a:ext cx="0" cy="0"/>
          <a:chOff x="0" y="0"/>
          <a:chExt cx="0" cy="0"/>
        </a:xfrm>
      </p:grpSpPr>
      <p:sp>
        <p:nvSpPr>
          <p:cNvPr id="549" name="Google Shape;549;p54"/>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Thanks!</a:t>
            </a:r>
            <a:endParaRPr b="1" sz="6000"/>
          </a:p>
        </p:txBody>
      </p:sp>
      <p:sp>
        <p:nvSpPr>
          <p:cNvPr id="550" name="Google Shape;550;p54"/>
          <p:cNvSpPr txBox="1"/>
          <p:nvPr>
            <p:ph idx="4294967295" type="subTitle"/>
          </p:nvPr>
        </p:nvSpPr>
        <p:spPr>
          <a:xfrm>
            <a:off x="685800" y="16399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p:txBody>
      </p:sp>
      <p:sp>
        <p:nvSpPr>
          <p:cNvPr id="551" name="Google Shape;551;p54"/>
          <p:cNvSpPr txBox="1"/>
          <p:nvPr>
            <p:ph idx="4294967295" type="body"/>
          </p:nvPr>
        </p:nvSpPr>
        <p:spPr>
          <a:xfrm>
            <a:off x="685800" y="2464406"/>
            <a:ext cx="48639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can find me at:</a:t>
            </a:r>
            <a:endParaRPr/>
          </a:p>
          <a:p>
            <a:pPr indent="0" lvl="0" marL="0" rtl="0" algn="l">
              <a:spcBef>
                <a:spcPts val="600"/>
              </a:spcBef>
              <a:spcAft>
                <a:spcPts val="0"/>
              </a:spcAft>
              <a:buNone/>
            </a:pPr>
            <a:r>
              <a:rPr lang="en"/>
              <a:t>@username &amp; user@mail.me</a:t>
            </a:r>
            <a:endParaRPr/>
          </a:p>
        </p:txBody>
      </p:sp>
      <p:sp>
        <p:nvSpPr>
          <p:cNvPr id="552" name="Google Shape;552;p5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CFD8DC"/>
        </a:solidFill>
      </p:bgPr>
    </p:bg>
    <p:spTree>
      <p:nvGrpSpPr>
        <p:cNvPr id="556" name="Shape 556"/>
        <p:cNvGrpSpPr/>
        <p:nvPr/>
      </p:nvGrpSpPr>
      <p:grpSpPr>
        <a:xfrm>
          <a:off x="0" y="0"/>
          <a:ext cx="0" cy="0"/>
          <a:chOff x="0" y="0"/>
          <a:chExt cx="0" cy="0"/>
        </a:xfrm>
      </p:grpSpPr>
      <p:sp>
        <p:nvSpPr>
          <p:cNvPr id="557" name="Google Shape;557;p5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8" name="Google Shape;558;p55"/>
          <p:cNvSpPr txBox="1"/>
          <p:nvPr/>
        </p:nvSpPr>
        <p:spPr>
          <a:xfrm>
            <a:off x="6324775" y="383850"/>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900">
                <a:solidFill>
                  <a:srgbClr val="263238"/>
                </a:solidFill>
                <a:latin typeface="Source Sans Pro"/>
                <a:ea typeface="Source Sans Pro"/>
                <a:cs typeface="Source Sans Pro"/>
                <a:sym typeface="Source Sans Pro"/>
              </a:rPr>
              <a:t>SlidesCarnival icons are editable shapes</a:t>
            </a:r>
            <a:r>
              <a:rPr lang="en" sz="900">
                <a:solidFill>
                  <a:srgbClr val="263238"/>
                </a:solidFill>
                <a:latin typeface="Source Sans Pro"/>
                <a:ea typeface="Source Sans Pro"/>
                <a:cs typeface="Source Sans Pro"/>
                <a:sym typeface="Source Sans Pro"/>
              </a:rPr>
              <a:t>.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rPr lang="en" sz="900">
                <a:solidFill>
                  <a:srgbClr val="263238"/>
                </a:solidFill>
                <a:latin typeface="Source Sans Pro"/>
                <a:ea typeface="Source Sans Pro"/>
                <a:cs typeface="Source Sans Pro"/>
                <a:sym typeface="Source Sans Pro"/>
              </a:rPr>
              <a:t>This means that you can:</a:t>
            </a:r>
            <a:endParaRPr sz="900">
              <a:solidFill>
                <a:srgbClr val="263238"/>
              </a:solidFill>
              <a:latin typeface="Source Sans Pro"/>
              <a:ea typeface="Source Sans Pro"/>
              <a:cs typeface="Source Sans Pro"/>
              <a:sym typeface="Source Sans Pro"/>
            </a:endParaRPr>
          </a:p>
          <a:p>
            <a:pPr indent="-285750" lvl="0" marL="457200" rtl="0" algn="l">
              <a:spcBef>
                <a:spcPts val="0"/>
              </a:spcBef>
              <a:spcAft>
                <a:spcPts val="0"/>
              </a:spcAft>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Resize them without losing quality.</a:t>
            </a:r>
            <a:endParaRPr sz="900">
              <a:solidFill>
                <a:srgbClr val="263238"/>
              </a:solidFill>
              <a:latin typeface="Source Sans Pro"/>
              <a:ea typeface="Source Sans Pro"/>
              <a:cs typeface="Source Sans Pro"/>
              <a:sym typeface="Source Sans Pro"/>
            </a:endParaRPr>
          </a:p>
          <a:p>
            <a:pPr indent="-285750" lvl="0" marL="457200" rtl="0" algn="l">
              <a:spcBef>
                <a:spcPts val="0"/>
              </a:spcBef>
              <a:spcAft>
                <a:spcPts val="0"/>
              </a:spcAft>
              <a:buClr>
                <a:srgbClr val="263238"/>
              </a:buClr>
              <a:buSzPts val="900"/>
              <a:buFont typeface="Source Sans Pro"/>
              <a:buChar char="●"/>
            </a:pPr>
            <a:r>
              <a:rPr lang="en" sz="900">
                <a:solidFill>
                  <a:srgbClr val="263238"/>
                </a:solidFill>
                <a:latin typeface="Source Sans Pro"/>
                <a:ea typeface="Source Sans Pro"/>
                <a:cs typeface="Source Sans Pro"/>
                <a:sym typeface="Source Sans Pro"/>
              </a:rPr>
              <a:t>Change line color, width and style.</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rPr lang="en" sz="900">
                <a:solidFill>
                  <a:srgbClr val="263238"/>
                </a:solidFill>
                <a:latin typeface="Source Sans Pro"/>
                <a:ea typeface="Source Sans Pro"/>
                <a:cs typeface="Source Sans Pro"/>
                <a:sym typeface="Source Sans Pro"/>
              </a:rPr>
              <a:t>Isn’t that nice?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rPr lang="en" sz="900">
                <a:solidFill>
                  <a:srgbClr val="263238"/>
                </a:solidFill>
                <a:latin typeface="Source Sans Pro"/>
                <a:ea typeface="Source Sans Pro"/>
                <a:cs typeface="Source Sans Pro"/>
                <a:sym typeface="Source Sans Pro"/>
              </a:rPr>
              <a:t>Examples:</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Clr>
                <a:srgbClr val="000000"/>
              </a:buClr>
              <a:buSzPts val="1100"/>
              <a:buFont typeface="Arial"/>
              <a:buNone/>
            </a:pPr>
            <a:r>
              <a:t/>
            </a:r>
            <a:endParaRPr sz="9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rgbClr val="263238"/>
              </a:solidFill>
              <a:latin typeface="Source Sans Pro"/>
              <a:ea typeface="Source Sans Pro"/>
              <a:cs typeface="Source Sans Pro"/>
              <a:sym typeface="Source Sans Pro"/>
            </a:endParaRPr>
          </a:p>
        </p:txBody>
      </p:sp>
      <p:grpSp>
        <p:nvGrpSpPr>
          <p:cNvPr id="559" name="Google Shape;559;p55"/>
          <p:cNvGrpSpPr/>
          <p:nvPr/>
        </p:nvGrpSpPr>
        <p:grpSpPr>
          <a:xfrm>
            <a:off x="424947" y="404794"/>
            <a:ext cx="342903" cy="447293"/>
            <a:chOff x="590250" y="244200"/>
            <a:chExt cx="407975" cy="532175"/>
          </a:xfrm>
        </p:grpSpPr>
        <p:sp>
          <p:nvSpPr>
            <p:cNvPr id="560" name="Google Shape;560;p5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1" name="Google Shape;561;p5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2" name="Google Shape;562;p5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3" name="Google Shape;563;p5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4" name="Google Shape;564;p5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5" name="Google Shape;565;p5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6" name="Google Shape;566;p5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7" name="Google Shape;567;p5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8" name="Google Shape;568;p5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69" name="Google Shape;569;p5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0" name="Google Shape;570;p55"/>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1" name="Google Shape;571;p55"/>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2" name="Google Shape;572;p55"/>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3" name="Google Shape;573;p55"/>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574" name="Google Shape;574;p55"/>
          <p:cNvGrpSpPr/>
          <p:nvPr/>
        </p:nvGrpSpPr>
        <p:grpSpPr>
          <a:xfrm>
            <a:off x="977639" y="470816"/>
            <a:ext cx="372594" cy="310144"/>
            <a:chOff x="1247825" y="322750"/>
            <a:chExt cx="443300" cy="369000"/>
          </a:xfrm>
        </p:grpSpPr>
        <p:sp>
          <p:nvSpPr>
            <p:cNvPr id="575" name="Google Shape;575;p55"/>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6" name="Google Shape;576;p55"/>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7" name="Google Shape;577;p55"/>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8" name="Google Shape;578;p55"/>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79" name="Google Shape;579;p55"/>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580" name="Google Shape;580;p55"/>
          <p:cNvGrpSpPr/>
          <p:nvPr/>
        </p:nvGrpSpPr>
        <p:grpSpPr>
          <a:xfrm>
            <a:off x="1550818" y="469282"/>
            <a:ext cx="356204" cy="313212"/>
            <a:chOff x="1929775" y="320925"/>
            <a:chExt cx="423800" cy="372650"/>
          </a:xfrm>
        </p:grpSpPr>
        <p:sp>
          <p:nvSpPr>
            <p:cNvPr id="581" name="Google Shape;581;p55"/>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2" name="Google Shape;582;p55"/>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3" name="Google Shape;583;p55"/>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4" name="Google Shape;584;p55"/>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5" name="Google Shape;585;p55"/>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586" name="Google Shape;586;p55"/>
          <p:cNvSpPr/>
          <p:nvPr/>
        </p:nvSpPr>
        <p:spPr>
          <a:xfrm>
            <a:off x="2148120" y="458029"/>
            <a:ext cx="291717" cy="335738"/>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87" name="Google Shape;587;p55"/>
          <p:cNvSpPr/>
          <p:nvPr/>
        </p:nvSpPr>
        <p:spPr>
          <a:xfrm>
            <a:off x="2733088" y="459058"/>
            <a:ext cx="251793" cy="333679"/>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588" name="Google Shape;588;p55"/>
          <p:cNvGrpSpPr/>
          <p:nvPr/>
        </p:nvGrpSpPr>
        <p:grpSpPr>
          <a:xfrm>
            <a:off x="3820462" y="433960"/>
            <a:ext cx="336767" cy="383835"/>
            <a:chOff x="4630125" y="278900"/>
            <a:chExt cx="400675" cy="456675"/>
          </a:xfrm>
        </p:grpSpPr>
        <p:sp>
          <p:nvSpPr>
            <p:cNvPr id="589" name="Google Shape;589;p55"/>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0" name="Google Shape;590;p55"/>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1" name="Google Shape;591;p55"/>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2" name="Google Shape;592;p55"/>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593" name="Google Shape;593;p55"/>
          <p:cNvSpPr/>
          <p:nvPr/>
        </p:nvSpPr>
        <p:spPr>
          <a:xfrm>
            <a:off x="4361051" y="457525"/>
            <a:ext cx="385895" cy="336746"/>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594" name="Google Shape;594;p55"/>
          <p:cNvGrpSpPr/>
          <p:nvPr/>
        </p:nvGrpSpPr>
        <p:grpSpPr>
          <a:xfrm>
            <a:off x="430074" y="980516"/>
            <a:ext cx="342882" cy="418128"/>
            <a:chOff x="596350" y="929175"/>
            <a:chExt cx="407950" cy="497475"/>
          </a:xfrm>
        </p:grpSpPr>
        <p:sp>
          <p:nvSpPr>
            <p:cNvPr id="595" name="Google Shape;595;p5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6" name="Google Shape;596;p5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7" name="Google Shape;597;p5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8" name="Google Shape;598;p5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9" name="Google Shape;599;p5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0" name="Google Shape;600;p5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1" name="Google Shape;601;p5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02" name="Google Shape;602;p55"/>
          <p:cNvGrpSpPr/>
          <p:nvPr/>
        </p:nvGrpSpPr>
        <p:grpSpPr>
          <a:xfrm>
            <a:off x="1554390" y="1041431"/>
            <a:ext cx="349060" cy="298882"/>
            <a:chOff x="1934025" y="1001650"/>
            <a:chExt cx="415300" cy="355600"/>
          </a:xfrm>
        </p:grpSpPr>
        <p:sp>
          <p:nvSpPr>
            <p:cNvPr id="603" name="Google Shape;603;p5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4" name="Google Shape;604;p5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5" name="Google Shape;605;p5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6" name="Google Shape;606;p5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607" name="Google Shape;607;p55"/>
          <p:cNvSpPr/>
          <p:nvPr/>
        </p:nvSpPr>
        <p:spPr>
          <a:xfrm>
            <a:off x="2118449" y="1016373"/>
            <a:ext cx="351077" cy="349039"/>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8" name="Google Shape;608;p55"/>
          <p:cNvSpPr/>
          <p:nvPr/>
        </p:nvSpPr>
        <p:spPr>
          <a:xfrm>
            <a:off x="2683959" y="1033772"/>
            <a:ext cx="350068" cy="314242"/>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09" name="Google Shape;609;p55"/>
          <p:cNvSpPr/>
          <p:nvPr/>
        </p:nvSpPr>
        <p:spPr>
          <a:xfrm>
            <a:off x="3254071" y="1036336"/>
            <a:ext cx="339835" cy="30911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10" name="Google Shape;610;p55"/>
          <p:cNvSpPr/>
          <p:nvPr/>
        </p:nvSpPr>
        <p:spPr>
          <a:xfrm>
            <a:off x="3830339" y="1039404"/>
            <a:ext cx="317310" cy="30297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611" name="Google Shape;611;p55"/>
          <p:cNvGrpSpPr/>
          <p:nvPr/>
        </p:nvGrpSpPr>
        <p:grpSpPr>
          <a:xfrm>
            <a:off x="4378785" y="1018906"/>
            <a:ext cx="350068" cy="350573"/>
            <a:chOff x="5294400" y="974850"/>
            <a:chExt cx="416500" cy="417100"/>
          </a:xfrm>
        </p:grpSpPr>
        <p:sp>
          <p:nvSpPr>
            <p:cNvPr id="612" name="Google Shape;612;p55"/>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13" name="Google Shape;613;p55"/>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14" name="Google Shape;614;p55"/>
          <p:cNvGrpSpPr/>
          <p:nvPr/>
        </p:nvGrpSpPr>
        <p:grpSpPr>
          <a:xfrm>
            <a:off x="4901807" y="979507"/>
            <a:ext cx="433992" cy="422729"/>
            <a:chOff x="5916675" y="927975"/>
            <a:chExt cx="516350" cy="502950"/>
          </a:xfrm>
        </p:grpSpPr>
        <p:sp>
          <p:nvSpPr>
            <p:cNvPr id="615" name="Google Shape;615;p5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16" name="Google Shape;616;p5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17" name="Google Shape;617;p55"/>
          <p:cNvGrpSpPr/>
          <p:nvPr/>
        </p:nvGrpSpPr>
        <p:grpSpPr>
          <a:xfrm>
            <a:off x="403451" y="1628920"/>
            <a:ext cx="391001" cy="264085"/>
            <a:chOff x="564675" y="1700625"/>
            <a:chExt cx="465200" cy="314200"/>
          </a:xfrm>
        </p:grpSpPr>
        <p:sp>
          <p:nvSpPr>
            <p:cNvPr id="618" name="Google Shape;618;p55"/>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19" name="Google Shape;619;p55"/>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0" name="Google Shape;620;p55"/>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21" name="Google Shape;621;p55"/>
          <p:cNvGrpSpPr/>
          <p:nvPr/>
        </p:nvGrpSpPr>
        <p:grpSpPr>
          <a:xfrm>
            <a:off x="968435" y="1564432"/>
            <a:ext cx="391001" cy="382827"/>
            <a:chOff x="1236875" y="1623900"/>
            <a:chExt cx="465200" cy="455475"/>
          </a:xfrm>
        </p:grpSpPr>
        <p:sp>
          <p:nvSpPr>
            <p:cNvPr id="622" name="Google Shape;622;p55"/>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3" name="Google Shape;623;p55"/>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4" name="Google Shape;624;p55"/>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5" name="Google Shape;625;p55"/>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6" name="Google Shape;626;p55"/>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7" name="Google Shape;627;p55"/>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8" name="Google Shape;628;p55"/>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29" name="Google Shape;629;p55"/>
          <p:cNvGrpSpPr/>
          <p:nvPr/>
        </p:nvGrpSpPr>
        <p:grpSpPr>
          <a:xfrm>
            <a:off x="1545690" y="1572627"/>
            <a:ext cx="366458" cy="366437"/>
            <a:chOff x="1923675" y="1633650"/>
            <a:chExt cx="436000" cy="435975"/>
          </a:xfrm>
        </p:grpSpPr>
        <p:sp>
          <p:nvSpPr>
            <p:cNvPr id="630" name="Google Shape;630;p5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1" name="Google Shape;631;p5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2" name="Google Shape;632;p5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3" name="Google Shape;633;p5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4" name="Google Shape;634;p5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5" name="Google Shape;635;p5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36" name="Google Shape;636;p55"/>
          <p:cNvGrpSpPr/>
          <p:nvPr/>
        </p:nvGrpSpPr>
        <p:grpSpPr>
          <a:xfrm>
            <a:off x="2109141" y="1571093"/>
            <a:ext cx="369505" cy="369505"/>
            <a:chOff x="2594050" y="1631825"/>
            <a:chExt cx="439625" cy="439625"/>
          </a:xfrm>
        </p:grpSpPr>
        <p:sp>
          <p:nvSpPr>
            <p:cNvPr id="637" name="Google Shape;637;p5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8" name="Google Shape;638;p5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39" name="Google Shape;639;p5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0" name="Google Shape;640;p5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641" name="Google Shape;641;p55"/>
          <p:cNvSpPr/>
          <p:nvPr/>
        </p:nvSpPr>
        <p:spPr>
          <a:xfrm>
            <a:off x="2690599" y="1587515"/>
            <a:ext cx="336767" cy="336767"/>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642" name="Google Shape;642;p55"/>
          <p:cNvGrpSpPr/>
          <p:nvPr/>
        </p:nvGrpSpPr>
        <p:grpSpPr>
          <a:xfrm>
            <a:off x="3273906" y="1543462"/>
            <a:ext cx="299911" cy="424768"/>
            <a:chOff x="3979850" y="1598950"/>
            <a:chExt cx="356825" cy="505375"/>
          </a:xfrm>
        </p:grpSpPr>
        <p:sp>
          <p:nvSpPr>
            <p:cNvPr id="643" name="Google Shape;643;p55"/>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4" name="Google Shape;644;p55"/>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45" name="Google Shape;645;p55"/>
          <p:cNvGrpSpPr/>
          <p:nvPr/>
        </p:nvGrpSpPr>
        <p:grpSpPr>
          <a:xfrm>
            <a:off x="3791296" y="1634551"/>
            <a:ext cx="395098" cy="242589"/>
            <a:chOff x="4595425" y="1707325"/>
            <a:chExt cx="470075" cy="288625"/>
          </a:xfrm>
        </p:grpSpPr>
        <p:sp>
          <p:nvSpPr>
            <p:cNvPr id="646" name="Google Shape;646;p55"/>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7" name="Google Shape;647;p55"/>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8" name="Google Shape;648;p55"/>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9" name="Google Shape;649;p55"/>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0" name="Google Shape;650;p55"/>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51" name="Google Shape;651;p55"/>
          <p:cNvGrpSpPr/>
          <p:nvPr/>
        </p:nvGrpSpPr>
        <p:grpSpPr>
          <a:xfrm>
            <a:off x="4375213" y="1575191"/>
            <a:ext cx="357234" cy="361310"/>
            <a:chOff x="5290150" y="1636700"/>
            <a:chExt cx="425025" cy="429875"/>
          </a:xfrm>
        </p:grpSpPr>
        <p:sp>
          <p:nvSpPr>
            <p:cNvPr id="652" name="Google Shape;652;p55"/>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3" name="Google Shape;653;p55"/>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54" name="Google Shape;654;p55"/>
          <p:cNvGrpSpPr/>
          <p:nvPr/>
        </p:nvGrpSpPr>
        <p:grpSpPr>
          <a:xfrm>
            <a:off x="4939167" y="1564432"/>
            <a:ext cx="359272" cy="376691"/>
            <a:chOff x="5961125" y="1623900"/>
            <a:chExt cx="427450" cy="448175"/>
          </a:xfrm>
        </p:grpSpPr>
        <p:sp>
          <p:nvSpPr>
            <p:cNvPr id="655" name="Google Shape;655;p55"/>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6" name="Google Shape;656;p55"/>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7" name="Google Shape;657;p55"/>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8" name="Google Shape;658;p55"/>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9" name="Google Shape;659;p55"/>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0" name="Google Shape;660;p55"/>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1" name="Google Shape;661;p55"/>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62" name="Google Shape;662;p55"/>
          <p:cNvGrpSpPr/>
          <p:nvPr/>
        </p:nvGrpSpPr>
        <p:grpSpPr>
          <a:xfrm>
            <a:off x="5491859" y="1574161"/>
            <a:ext cx="383835" cy="363369"/>
            <a:chOff x="6618700" y="1635475"/>
            <a:chExt cx="456675" cy="432325"/>
          </a:xfrm>
        </p:grpSpPr>
        <p:sp>
          <p:nvSpPr>
            <p:cNvPr id="663" name="Google Shape;663;p55"/>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4" name="Google Shape;664;p55"/>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5" name="Google Shape;665;p55"/>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6" name="Google Shape;666;p55"/>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67" name="Google Shape;667;p55"/>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68" name="Google Shape;668;p55"/>
          <p:cNvGrpSpPr/>
          <p:nvPr/>
        </p:nvGrpSpPr>
        <p:grpSpPr>
          <a:xfrm>
            <a:off x="446947" y="2157573"/>
            <a:ext cx="304009" cy="326513"/>
            <a:chOff x="616425" y="2329600"/>
            <a:chExt cx="361700" cy="388475"/>
          </a:xfrm>
        </p:grpSpPr>
        <p:sp>
          <p:nvSpPr>
            <p:cNvPr id="669" name="Google Shape;669;p55"/>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0" name="Google Shape;670;p55"/>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1" name="Google Shape;671;p55"/>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2" name="Google Shape;672;p55"/>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3" name="Google Shape;673;p55"/>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4" name="Google Shape;674;p55"/>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5" name="Google Shape;675;p55"/>
            <p:cNvSpPr/>
            <p:nvPr/>
          </p:nvSpPr>
          <p:spPr>
            <a:xfrm>
              <a:off x="766825" y="2388050"/>
              <a:ext cx="60925" cy="25"/>
            </a:xfrm>
            <a:custGeom>
              <a:rect b="b" l="l" r="r" t="t"/>
              <a:pathLst>
                <a:path extrusionOk="0" fill="none" h="1" w="2437">
                  <a:moveTo>
                    <a:pt x="2436"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6" name="Google Shape;676;p55"/>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77" name="Google Shape;677;p55"/>
          <p:cNvGrpSpPr/>
          <p:nvPr/>
        </p:nvGrpSpPr>
        <p:grpSpPr>
          <a:xfrm>
            <a:off x="1003757" y="2160641"/>
            <a:ext cx="320378" cy="320378"/>
            <a:chOff x="1278900" y="2333250"/>
            <a:chExt cx="381175" cy="381175"/>
          </a:xfrm>
        </p:grpSpPr>
        <p:sp>
          <p:nvSpPr>
            <p:cNvPr id="678" name="Google Shape;678;p55"/>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79" name="Google Shape;679;p55"/>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0" name="Google Shape;680;p55"/>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1" name="Google Shape;681;p55"/>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82" name="Google Shape;682;p55"/>
          <p:cNvGrpSpPr/>
          <p:nvPr/>
        </p:nvGrpSpPr>
        <p:grpSpPr>
          <a:xfrm>
            <a:off x="1568720" y="2160641"/>
            <a:ext cx="320399" cy="320378"/>
            <a:chOff x="1951075" y="2333250"/>
            <a:chExt cx="381200" cy="381175"/>
          </a:xfrm>
        </p:grpSpPr>
        <p:sp>
          <p:nvSpPr>
            <p:cNvPr id="683" name="Google Shape;683;p55"/>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4" name="Google Shape;684;p55"/>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5" name="Google Shape;685;p55"/>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6" name="Google Shape;686;p55"/>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87" name="Google Shape;687;p55"/>
          <p:cNvGrpSpPr/>
          <p:nvPr/>
        </p:nvGrpSpPr>
        <p:grpSpPr>
          <a:xfrm>
            <a:off x="2133704" y="2160641"/>
            <a:ext cx="320378" cy="320378"/>
            <a:chOff x="2623275" y="2333250"/>
            <a:chExt cx="381175" cy="381175"/>
          </a:xfrm>
        </p:grpSpPr>
        <p:sp>
          <p:nvSpPr>
            <p:cNvPr id="688" name="Google Shape;688;p55"/>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89" name="Google Shape;689;p55"/>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0" name="Google Shape;690;p55"/>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1" name="Google Shape;691;p55"/>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92" name="Google Shape;692;p55"/>
          <p:cNvGrpSpPr/>
          <p:nvPr/>
        </p:nvGrpSpPr>
        <p:grpSpPr>
          <a:xfrm>
            <a:off x="2773409" y="2105378"/>
            <a:ext cx="170937" cy="426827"/>
            <a:chOff x="3384375" y="2267500"/>
            <a:chExt cx="203375" cy="507825"/>
          </a:xfrm>
        </p:grpSpPr>
        <p:sp>
          <p:nvSpPr>
            <p:cNvPr id="693" name="Google Shape;693;p55"/>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4" name="Google Shape;694;p55"/>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95" name="Google Shape;695;p55"/>
          <p:cNvGrpSpPr/>
          <p:nvPr/>
        </p:nvGrpSpPr>
        <p:grpSpPr>
          <a:xfrm>
            <a:off x="3918716" y="2159611"/>
            <a:ext cx="140237" cy="318339"/>
            <a:chOff x="4747025" y="2332025"/>
            <a:chExt cx="166850" cy="378750"/>
          </a:xfrm>
        </p:grpSpPr>
        <p:sp>
          <p:nvSpPr>
            <p:cNvPr id="696" name="Google Shape;696;p55"/>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7" name="Google Shape;697;p55"/>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698" name="Google Shape;698;p55"/>
          <p:cNvGrpSpPr/>
          <p:nvPr/>
        </p:nvGrpSpPr>
        <p:grpSpPr>
          <a:xfrm>
            <a:off x="3351190" y="2107416"/>
            <a:ext cx="145343" cy="422729"/>
            <a:chOff x="4071800" y="2269925"/>
            <a:chExt cx="172925" cy="502950"/>
          </a:xfrm>
        </p:grpSpPr>
        <p:sp>
          <p:nvSpPr>
            <p:cNvPr id="699" name="Google Shape;699;p55"/>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0" name="Google Shape;700;p55"/>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01" name="Google Shape;701;p55"/>
          <p:cNvSpPr/>
          <p:nvPr/>
        </p:nvSpPr>
        <p:spPr>
          <a:xfrm>
            <a:off x="4393811" y="2152016"/>
            <a:ext cx="320378" cy="337776"/>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02" name="Google Shape;702;p55"/>
          <p:cNvGrpSpPr/>
          <p:nvPr/>
        </p:nvGrpSpPr>
        <p:grpSpPr>
          <a:xfrm>
            <a:off x="4948896" y="2158077"/>
            <a:ext cx="345971" cy="325505"/>
            <a:chOff x="5972700" y="2330200"/>
            <a:chExt cx="411625" cy="387275"/>
          </a:xfrm>
        </p:grpSpPr>
        <p:sp>
          <p:nvSpPr>
            <p:cNvPr id="703" name="Google Shape;703;p5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4" name="Google Shape;704;p5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05" name="Google Shape;705;p55"/>
          <p:cNvGrpSpPr/>
          <p:nvPr/>
        </p:nvGrpSpPr>
        <p:grpSpPr>
          <a:xfrm>
            <a:off x="544193" y="2686206"/>
            <a:ext cx="109538" cy="399195"/>
            <a:chOff x="732125" y="2958550"/>
            <a:chExt cx="130325" cy="474950"/>
          </a:xfrm>
        </p:grpSpPr>
        <p:sp>
          <p:nvSpPr>
            <p:cNvPr id="706" name="Google Shape;706;p55"/>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7" name="Google Shape;707;p55"/>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8" name="Google Shape;708;p55"/>
            <p:cNvSpPr/>
            <p:nvPr/>
          </p:nvSpPr>
          <p:spPr>
            <a:xfrm>
              <a:off x="802750" y="3129050"/>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09" name="Google Shape;709;p55"/>
            <p:cNvSpPr/>
            <p:nvPr/>
          </p:nvSpPr>
          <p:spPr>
            <a:xfrm>
              <a:off x="802750" y="3162525"/>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0" name="Google Shape;710;p55"/>
            <p:cNvSpPr/>
            <p:nvPr/>
          </p:nvSpPr>
          <p:spPr>
            <a:xfrm>
              <a:off x="802750" y="3196025"/>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1" name="Google Shape;711;p55"/>
            <p:cNvSpPr/>
            <p:nvPr/>
          </p:nvSpPr>
          <p:spPr>
            <a:xfrm>
              <a:off x="802750" y="3229500"/>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2" name="Google Shape;712;p55"/>
            <p:cNvSpPr/>
            <p:nvPr/>
          </p:nvSpPr>
          <p:spPr>
            <a:xfrm>
              <a:off x="802750" y="3263000"/>
              <a:ext cx="13425" cy="25"/>
            </a:xfrm>
            <a:custGeom>
              <a:rect b="b" l="l" r="r" t="t"/>
              <a:pathLst>
                <a:path extrusionOk="0" fill="none" h="1" w="537">
                  <a:moveTo>
                    <a:pt x="536"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3" name="Google Shape;713;p55"/>
            <p:cNvSpPr/>
            <p:nvPr/>
          </p:nvSpPr>
          <p:spPr>
            <a:xfrm>
              <a:off x="802750" y="3296475"/>
              <a:ext cx="13425" cy="25"/>
            </a:xfrm>
            <a:custGeom>
              <a:rect b="b" l="l" r="r" t="t"/>
              <a:pathLst>
                <a:path extrusionOk="0" fill="none" h="1" w="537">
                  <a:moveTo>
                    <a:pt x="536"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14" name="Google Shape;714;p55"/>
          <p:cNvSpPr/>
          <p:nvPr/>
        </p:nvSpPr>
        <p:spPr>
          <a:xfrm>
            <a:off x="1561113" y="2670435"/>
            <a:ext cx="335738" cy="430924"/>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5" name="Google Shape;715;p55"/>
          <p:cNvSpPr/>
          <p:nvPr/>
        </p:nvSpPr>
        <p:spPr>
          <a:xfrm>
            <a:off x="1039605" y="2670435"/>
            <a:ext cx="248746" cy="4309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16" name="Google Shape;716;p55"/>
          <p:cNvGrpSpPr/>
          <p:nvPr/>
        </p:nvGrpSpPr>
        <p:grpSpPr>
          <a:xfrm>
            <a:off x="2099937" y="2699002"/>
            <a:ext cx="387933" cy="367467"/>
            <a:chOff x="2583100" y="2973775"/>
            <a:chExt cx="461550" cy="437200"/>
          </a:xfrm>
        </p:grpSpPr>
        <p:sp>
          <p:nvSpPr>
            <p:cNvPr id="717" name="Google Shape;717;p5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18" name="Google Shape;718;p5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19" name="Google Shape;719;p55"/>
          <p:cNvSpPr/>
          <p:nvPr/>
        </p:nvSpPr>
        <p:spPr>
          <a:xfrm>
            <a:off x="3810881" y="2707797"/>
            <a:ext cx="356204" cy="356204"/>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20" name="Google Shape;720;p55"/>
          <p:cNvGrpSpPr/>
          <p:nvPr/>
        </p:nvGrpSpPr>
        <p:grpSpPr>
          <a:xfrm>
            <a:off x="4339386" y="2727159"/>
            <a:ext cx="435022" cy="323445"/>
            <a:chOff x="5247525" y="3007275"/>
            <a:chExt cx="517575" cy="384825"/>
          </a:xfrm>
        </p:grpSpPr>
        <p:sp>
          <p:nvSpPr>
            <p:cNvPr id="721" name="Google Shape;721;p5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2" name="Google Shape;722;p5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23" name="Google Shape;723;p55"/>
          <p:cNvGrpSpPr/>
          <p:nvPr/>
        </p:nvGrpSpPr>
        <p:grpSpPr>
          <a:xfrm>
            <a:off x="3250372" y="2708731"/>
            <a:ext cx="342882" cy="350068"/>
            <a:chOff x="3951850" y="2985350"/>
            <a:chExt cx="407950" cy="416500"/>
          </a:xfrm>
        </p:grpSpPr>
        <p:sp>
          <p:nvSpPr>
            <p:cNvPr id="724" name="Google Shape;724;p5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5" name="Google Shape;725;p5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6" name="Google Shape;726;p5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27" name="Google Shape;727;p5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28" name="Google Shape;728;p55"/>
          <p:cNvGrpSpPr/>
          <p:nvPr/>
        </p:nvGrpSpPr>
        <p:grpSpPr>
          <a:xfrm>
            <a:off x="407044" y="3298279"/>
            <a:ext cx="397136" cy="305017"/>
            <a:chOff x="568950" y="3686775"/>
            <a:chExt cx="472500" cy="362900"/>
          </a:xfrm>
        </p:grpSpPr>
        <p:sp>
          <p:nvSpPr>
            <p:cNvPr id="729" name="Google Shape;729;p55"/>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0" name="Google Shape;730;p55"/>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1" name="Google Shape;731;p55"/>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32" name="Google Shape;732;p55"/>
          <p:cNvSpPr/>
          <p:nvPr/>
        </p:nvSpPr>
        <p:spPr>
          <a:xfrm>
            <a:off x="4983886" y="2691427"/>
            <a:ext cx="270221" cy="38896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33" name="Google Shape;733;p55"/>
          <p:cNvGrpSpPr/>
          <p:nvPr/>
        </p:nvGrpSpPr>
        <p:grpSpPr>
          <a:xfrm>
            <a:off x="975096" y="3323872"/>
            <a:ext cx="377700" cy="253852"/>
            <a:chOff x="1244800" y="3717225"/>
            <a:chExt cx="449375" cy="302025"/>
          </a:xfrm>
        </p:grpSpPr>
        <p:sp>
          <p:nvSpPr>
            <p:cNvPr id="734" name="Google Shape;734;p55"/>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5" name="Google Shape;735;p55"/>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6" name="Google Shape;736;p55"/>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7" name="Google Shape;737;p55"/>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8" name="Google Shape;738;p55"/>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39" name="Google Shape;739;p55"/>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40" name="Google Shape;740;p55"/>
          <p:cNvGrpSpPr/>
          <p:nvPr/>
        </p:nvGrpSpPr>
        <p:grpSpPr>
          <a:xfrm>
            <a:off x="1545186" y="3304414"/>
            <a:ext cx="367467" cy="287115"/>
            <a:chOff x="1923075" y="3694075"/>
            <a:chExt cx="437200" cy="341600"/>
          </a:xfrm>
        </p:grpSpPr>
        <p:sp>
          <p:nvSpPr>
            <p:cNvPr id="741" name="Google Shape;741;p55"/>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2" name="Google Shape;742;p55"/>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3" name="Google Shape;743;p55"/>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4" name="Google Shape;744;p55"/>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5" name="Google Shape;745;p55"/>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6" name="Google Shape;746;p55"/>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7" name="Google Shape;747;p55"/>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8" name="Google Shape;748;p55"/>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9" name="Google Shape;749;p55"/>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50" name="Google Shape;750;p55"/>
          <p:cNvGrpSpPr/>
          <p:nvPr/>
        </p:nvGrpSpPr>
        <p:grpSpPr>
          <a:xfrm>
            <a:off x="2113742" y="3299813"/>
            <a:ext cx="360301" cy="295814"/>
            <a:chOff x="2599525" y="3688600"/>
            <a:chExt cx="428675" cy="351950"/>
          </a:xfrm>
        </p:grpSpPr>
        <p:sp>
          <p:nvSpPr>
            <p:cNvPr id="751" name="Google Shape;751;p5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2" name="Google Shape;752;p5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3" name="Google Shape;753;p5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54" name="Google Shape;754;p55"/>
          <p:cNvGrpSpPr/>
          <p:nvPr/>
        </p:nvGrpSpPr>
        <p:grpSpPr>
          <a:xfrm>
            <a:off x="2696125" y="3279346"/>
            <a:ext cx="333700" cy="329077"/>
            <a:chOff x="3292425" y="3664250"/>
            <a:chExt cx="397025" cy="391525"/>
          </a:xfrm>
        </p:grpSpPr>
        <p:sp>
          <p:nvSpPr>
            <p:cNvPr id="755" name="Google Shape;755;p55"/>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6" name="Google Shape;756;p55"/>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7" name="Google Shape;757;p55"/>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58" name="Google Shape;758;p55"/>
          <p:cNvGrpSpPr/>
          <p:nvPr/>
        </p:nvGrpSpPr>
        <p:grpSpPr>
          <a:xfrm>
            <a:off x="3233982" y="3321813"/>
            <a:ext cx="369526" cy="268183"/>
            <a:chOff x="3932350" y="3714775"/>
            <a:chExt cx="439650" cy="319075"/>
          </a:xfrm>
        </p:grpSpPr>
        <p:sp>
          <p:nvSpPr>
            <p:cNvPr id="759" name="Google Shape;759;p5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0" name="Google Shape;760;p5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1" name="Google Shape;761;p5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2" name="Google Shape;762;p5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3" name="Google Shape;763;p5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64" name="Google Shape;764;p55"/>
          <p:cNvGrpSpPr/>
          <p:nvPr/>
        </p:nvGrpSpPr>
        <p:grpSpPr>
          <a:xfrm>
            <a:off x="3798966" y="3321813"/>
            <a:ext cx="369505" cy="268183"/>
            <a:chOff x="4604550" y="3714775"/>
            <a:chExt cx="439625" cy="319075"/>
          </a:xfrm>
        </p:grpSpPr>
        <p:sp>
          <p:nvSpPr>
            <p:cNvPr id="765" name="Google Shape;765;p55"/>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6" name="Google Shape;766;p55"/>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67" name="Google Shape;767;p55"/>
          <p:cNvGrpSpPr/>
          <p:nvPr/>
        </p:nvGrpSpPr>
        <p:grpSpPr>
          <a:xfrm>
            <a:off x="4377251" y="3294181"/>
            <a:ext cx="353136" cy="313738"/>
            <a:chOff x="5292575" y="3681900"/>
            <a:chExt cx="420150" cy="373275"/>
          </a:xfrm>
        </p:grpSpPr>
        <p:sp>
          <p:nvSpPr>
            <p:cNvPr id="768" name="Google Shape;768;p55"/>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69" name="Google Shape;769;p55"/>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0" name="Google Shape;770;p55"/>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1" name="Google Shape;771;p55"/>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2" name="Google Shape;772;p55"/>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3" name="Google Shape;773;p55"/>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4" name="Google Shape;774;p55"/>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75" name="Google Shape;775;p55"/>
          <p:cNvGrpSpPr/>
          <p:nvPr/>
        </p:nvGrpSpPr>
        <p:grpSpPr>
          <a:xfrm>
            <a:off x="4922273" y="3254258"/>
            <a:ext cx="393060" cy="393060"/>
            <a:chOff x="5941025" y="3634400"/>
            <a:chExt cx="467650" cy="467650"/>
          </a:xfrm>
        </p:grpSpPr>
        <p:sp>
          <p:nvSpPr>
            <p:cNvPr id="776" name="Google Shape;776;p5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7" name="Google Shape;777;p5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8" name="Google Shape;778;p5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79" name="Google Shape;779;p5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0" name="Google Shape;780;p5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1" name="Google Shape;781;p5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82" name="Google Shape;782;p55"/>
          <p:cNvGrpSpPr/>
          <p:nvPr/>
        </p:nvGrpSpPr>
        <p:grpSpPr>
          <a:xfrm>
            <a:off x="5512346" y="3279346"/>
            <a:ext cx="342882" cy="342903"/>
            <a:chOff x="6643075" y="3664250"/>
            <a:chExt cx="407950" cy="407975"/>
          </a:xfrm>
        </p:grpSpPr>
        <p:sp>
          <p:nvSpPr>
            <p:cNvPr id="783" name="Google Shape;783;p55"/>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4" name="Google Shape;784;p55"/>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785" name="Google Shape;785;p55"/>
          <p:cNvGrpSpPr/>
          <p:nvPr/>
        </p:nvGrpSpPr>
        <p:grpSpPr>
          <a:xfrm>
            <a:off x="413180" y="3830000"/>
            <a:ext cx="371564" cy="371543"/>
            <a:chOff x="576250" y="4319400"/>
            <a:chExt cx="442075" cy="442050"/>
          </a:xfrm>
        </p:grpSpPr>
        <p:sp>
          <p:nvSpPr>
            <p:cNvPr id="786" name="Google Shape;786;p55"/>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7" name="Google Shape;787;p55"/>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8" name="Google Shape;788;p55"/>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89" name="Google Shape;789;p55"/>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790" name="Google Shape;790;p55"/>
          <p:cNvSpPr/>
          <p:nvPr/>
        </p:nvSpPr>
        <p:spPr>
          <a:xfrm>
            <a:off x="962843" y="3902298"/>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1" name="Google Shape;791;p55"/>
          <p:cNvSpPr/>
          <p:nvPr/>
        </p:nvSpPr>
        <p:spPr>
          <a:xfrm>
            <a:off x="3253566" y="3845478"/>
            <a:ext cx="340844" cy="34086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2" name="Google Shape;792;p55"/>
          <p:cNvSpPr/>
          <p:nvPr/>
        </p:nvSpPr>
        <p:spPr>
          <a:xfrm>
            <a:off x="2688561" y="3866974"/>
            <a:ext cx="340844" cy="297873"/>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3" name="Google Shape;793;p55"/>
          <p:cNvSpPr/>
          <p:nvPr/>
        </p:nvSpPr>
        <p:spPr>
          <a:xfrm>
            <a:off x="3817038" y="3843944"/>
            <a:ext cx="343912" cy="343933"/>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794" name="Google Shape;794;p55"/>
          <p:cNvGrpSpPr/>
          <p:nvPr/>
        </p:nvGrpSpPr>
        <p:grpSpPr>
          <a:xfrm>
            <a:off x="4356785" y="3848932"/>
            <a:ext cx="394068" cy="325505"/>
            <a:chOff x="5268225" y="4341925"/>
            <a:chExt cx="468850" cy="387275"/>
          </a:xfrm>
        </p:grpSpPr>
        <p:sp>
          <p:nvSpPr>
            <p:cNvPr id="795" name="Google Shape;795;p55"/>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6" name="Google Shape;796;p55"/>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7" name="Google Shape;797;p55"/>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8" name="Google Shape;798;p55"/>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99" name="Google Shape;799;p55"/>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0" name="Google Shape;800;p55"/>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1" name="Google Shape;801;p55"/>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2" name="Google Shape;802;p55"/>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03" name="Google Shape;803;p55"/>
          <p:cNvGrpSpPr/>
          <p:nvPr/>
        </p:nvGrpSpPr>
        <p:grpSpPr>
          <a:xfrm>
            <a:off x="4941731" y="3838699"/>
            <a:ext cx="354145" cy="354145"/>
            <a:chOff x="5964175" y="4329750"/>
            <a:chExt cx="421350" cy="421350"/>
          </a:xfrm>
        </p:grpSpPr>
        <p:sp>
          <p:nvSpPr>
            <p:cNvPr id="804" name="Google Shape;804;p55"/>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5" name="Google Shape;805;p55"/>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06" name="Google Shape;806;p55"/>
          <p:cNvGrpSpPr/>
          <p:nvPr/>
        </p:nvGrpSpPr>
        <p:grpSpPr>
          <a:xfrm>
            <a:off x="977639" y="4403683"/>
            <a:ext cx="372594" cy="360301"/>
            <a:chOff x="1247825" y="5001950"/>
            <a:chExt cx="443300" cy="428675"/>
          </a:xfrm>
        </p:grpSpPr>
        <p:sp>
          <p:nvSpPr>
            <p:cNvPr id="807" name="Google Shape;807;p55"/>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8" name="Google Shape;808;p55"/>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9" name="Google Shape;809;p55"/>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0" name="Google Shape;810;p55"/>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1" name="Google Shape;811;p55"/>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2" name="Google Shape;812;p55"/>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13" name="Google Shape;813;p55"/>
          <p:cNvGrpSpPr/>
          <p:nvPr/>
        </p:nvGrpSpPr>
        <p:grpSpPr>
          <a:xfrm>
            <a:off x="1575885" y="4385760"/>
            <a:ext cx="306068" cy="389992"/>
            <a:chOff x="1959600" y="4980625"/>
            <a:chExt cx="364150" cy="464000"/>
          </a:xfrm>
        </p:grpSpPr>
        <p:sp>
          <p:nvSpPr>
            <p:cNvPr id="814" name="Google Shape;814;p55"/>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5" name="Google Shape;815;p55"/>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6" name="Google Shape;816;p55"/>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7" name="Google Shape;817;p55"/>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8" name="Google Shape;818;p55"/>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9" name="Google Shape;819;p55"/>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0" name="Google Shape;820;p55"/>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21" name="Google Shape;821;p55"/>
          <p:cNvGrpSpPr/>
          <p:nvPr/>
        </p:nvGrpSpPr>
        <p:grpSpPr>
          <a:xfrm>
            <a:off x="2118365" y="4400615"/>
            <a:ext cx="351077" cy="360806"/>
            <a:chOff x="2605025" y="4998300"/>
            <a:chExt cx="417700" cy="429275"/>
          </a:xfrm>
        </p:grpSpPr>
        <p:sp>
          <p:nvSpPr>
            <p:cNvPr id="822" name="Google Shape;822;p55"/>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3" name="Google Shape;823;p55"/>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4" name="Google Shape;824;p55"/>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25" name="Google Shape;825;p55"/>
          <p:cNvGrpSpPr/>
          <p:nvPr/>
        </p:nvGrpSpPr>
        <p:grpSpPr>
          <a:xfrm>
            <a:off x="2649057" y="4403683"/>
            <a:ext cx="419662" cy="349543"/>
            <a:chOff x="3236425" y="5001950"/>
            <a:chExt cx="499300" cy="415875"/>
          </a:xfrm>
        </p:grpSpPr>
        <p:sp>
          <p:nvSpPr>
            <p:cNvPr id="826" name="Google Shape;826;p55"/>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7" name="Google Shape;827;p55"/>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8" name="Google Shape;828;p55"/>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9" name="Google Shape;829;p55"/>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0" name="Google Shape;830;p55"/>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1" name="Google Shape;831;p55"/>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32" name="Google Shape;832;p55"/>
          <p:cNvGrpSpPr/>
          <p:nvPr/>
        </p:nvGrpSpPr>
        <p:grpSpPr>
          <a:xfrm>
            <a:off x="3264177" y="4385760"/>
            <a:ext cx="319369" cy="380263"/>
            <a:chOff x="3968275" y="4980625"/>
            <a:chExt cx="379975" cy="452425"/>
          </a:xfrm>
        </p:grpSpPr>
        <p:sp>
          <p:nvSpPr>
            <p:cNvPr id="833" name="Google Shape;833;p55"/>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4" name="Google Shape;834;p55"/>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5" name="Google Shape;835;p55"/>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36" name="Google Shape;836;p55"/>
          <p:cNvGrpSpPr/>
          <p:nvPr/>
        </p:nvGrpSpPr>
        <p:grpSpPr>
          <a:xfrm>
            <a:off x="4919710" y="4470713"/>
            <a:ext cx="404323" cy="220085"/>
            <a:chOff x="5937975" y="5081700"/>
            <a:chExt cx="481050" cy="261850"/>
          </a:xfrm>
        </p:grpSpPr>
        <p:sp>
          <p:nvSpPr>
            <p:cNvPr id="837" name="Google Shape;837;p55"/>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8" name="Google Shape;838;p55"/>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9" name="Google Shape;839;p55"/>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40" name="Google Shape;840;p55"/>
          <p:cNvGrpSpPr/>
          <p:nvPr/>
        </p:nvGrpSpPr>
        <p:grpSpPr>
          <a:xfrm>
            <a:off x="5537918" y="4428247"/>
            <a:ext cx="290183" cy="333679"/>
            <a:chOff x="6673500" y="5031175"/>
            <a:chExt cx="345250" cy="397000"/>
          </a:xfrm>
        </p:grpSpPr>
        <p:sp>
          <p:nvSpPr>
            <p:cNvPr id="841" name="Google Shape;841;p55"/>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2" name="Google Shape;842;p55"/>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3" name="Google Shape;843;p55"/>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4" name="Google Shape;844;p55"/>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5" name="Google Shape;845;p55"/>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46" name="Google Shape;846;p55"/>
          <p:cNvGrpSpPr/>
          <p:nvPr/>
        </p:nvGrpSpPr>
        <p:grpSpPr>
          <a:xfrm>
            <a:off x="3229905" y="452892"/>
            <a:ext cx="387933" cy="345971"/>
            <a:chOff x="3927500" y="301425"/>
            <a:chExt cx="461550" cy="411625"/>
          </a:xfrm>
        </p:grpSpPr>
        <p:sp>
          <p:nvSpPr>
            <p:cNvPr id="847" name="Google Shape;847;p55"/>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8" name="Google Shape;848;p55"/>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9" name="Google Shape;849;p55"/>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0" name="Google Shape;850;p55"/>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1" name="Google Shape;851;p55"/>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2" name="Google Shape;852;p55"/>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3" name="Google Shape;853;p55"/>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4" name="Google Shape;854;p55"/>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5" name="Google Shape;855;p55"/>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6" name="Google Shape;856;p55"/>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7" name="Google Shape;857;p55"/>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8" name="Google Shape;858;p55"/>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9" name="Google Shape;859;p55"/>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0" name="Google Shape;860;p55"/>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1" name="Google Shape;861;p55"/>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2" name="Google Shape;862;p55"/>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3" name="Google Shape;863;p55"/>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4" name="Google Shape;864;p55"/>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5" name="Google Shape;865;p55"/>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6" name="Google Shape;866;p55"/>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7" name="Google Shape;867;p55"/>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8" name="Google Shape;868;p55"/>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9" name="Google Shape;869;p55"/>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0" name="Google Shape;870;p55"/>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1" name="Google Shape;871;p55"/>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2" name="Google Shape;872;p55"/>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3" name="Google Shape;873;p55"/>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74" name="Google Shape;874;p55"/>
          <p:cNvGrpSpPr/>
          <p:nvPr/>
        </p:nvGrpSpPr>
        <p:grpSpPr>
          <a:xfrm>
            <a:off x="5517452" y="459553"/>
            <a:ext cx="332670" cy="332670"/>
            <a:chOff x="6649150" y="309350"/>
            <a:chExt cx="395800" cy="395800"/>
          </a:xfrm>
        </p:grpSpPr>
        <p:sp>
          <p:nvSpPr>
            <p:cNvPr id="875" name="Google Shape;875;p55"/>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6" name="Google Shape;876;p55"/>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7" name="Google Shape;877;p55"/>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8" name="Google Shape;878;p55"/>
            <p:cNvSpPr/>
            <p:nvPr/>
          </p:nvSpPr>
          <p:spPr>
            <a:xfrm>
              <a:off x="6847025" y="333700"/>
              <a:ext cx="25" cy="29250"/>
            </a:xfrm>
            <a:custGeom>
              <a:rect b="b" l="l" r="r" t="t"/>
              <a:pathLst>
                <a:path extrusionOk="0" fill="none" h="1170" w="1">
                  <a:moveTo>
                    <a:pt x="1" y="1170"/>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9" name="Google Shape;879;p55"/>
            <p:cNvSpPr/>
            <p:nvPr/>
          </p:nvSpPr>
          <p:spPr>
            <a:xfrm>
              <a:off x="6760575" y="35685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0" name="Google Shape;880;p55"/>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1" name="Google Shape;881;p55"/>
            <p:cNvSpPr/>
            <p:nvPr/>
          </p:nvSpPr>
          <p:spPr>
            <a:xfrm>
              <a:off x="6696650" y="420775"/>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2" name="Google Shape;882;p55"/>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3" name="Google Shape;883;p55"/>
            <p:cNvSpPr/>
            <p:nvPr/>
          </p:nvSpPr>
          <p:spPr>
            <a:xfrm>
              <a:off x="6673500" y="507225"/>
              <a:ext cx="29250" cy="25"/>
            </a:xfrm>
            <a:custGeom>
              <a:rect b="b" l="l" r="r" t="t"/>
              <a:pathLst>
                <a:path extrusionOk="0" fill="none" h="1" w="1170">
                  <a:moveTo>
                    <a:pt x="1" y="1"/>
                  </a:moveTo>
                  <a:lnTo>
                    <a:pt x="117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4" name="Google Shape;884;p55"/>
            <p:cNvSpPr/>
            <p:nvPr/>
          </p:nvSpPr>
          <p:spPr>
            <a:xfrm>
              <a:off x="6696650" y="59370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5" name="Google Shape;885;p55"/>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6" name="Google Shape;886;p55"/>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7" name="Google Shape;887;p55"/>
            <p:cNvSpPr/>
            <p:nvPr/>
          </p:nvSpPr>
          <p:spPr>
            <a:xfrm>
              <a:off x="6760575" y="657625"/>
              <a:ext cx="25" cy="25"/>
            </a:xfrm>
            <a:custGeom>
              <a:rect b="b" l="l" r="r" t="t"/>
              <a:pathLst>
                <a:path extrusionOk="0" fill="none" h="1" w="1">
                  <a:moveTo>
                    <a:pt x="1" y="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8" name="Google Shape;888;p55"/>
            <p:cNvSpPr/>
            <p:nvPr/>
          </p:nvSpPr>
          <p:spPr>
            <a:xfrm>
              <a:off x="6847025" y="651550"/>
              <a:ext cx="25" cy="29250"/>
            </a:xfrm>
            <a:custGeom>
              <a:rect b="b" l="l" r="r" t="t"/>
              <a:pathLst>
                <a:path extrusionOk="0" fill="none" h="1170" w="1">
                  <a:moveTo>
                    <a:pt x="1" y="0"/>
                  </a:moveTo>
                  <a:lnTo>
                    <a:pt x="1" y="116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9" name="Google Shape;889;p55"/>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0" name="Google Shape;890;p55"/>
            <p:cNvSpPr/>
            <p:nvPr/>
          </p:nvSpPr>
          <p:spPr>
            <a:xfrm>
              <a:off x="6933500" y="657625"/>
              <a:ext cx="25" cy="25"/>
            </a:xfrm>
            <a:custGeom>
              <a:rect b="b" l="l" r="r" t="t"/>
              <a:pathLst>
                <a:path extrusionOk="0" fill="none" h="1" w="1">
                  <a:moveTo>
                    <a:pt x="0"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1" name="Google Shape;891;p55"/>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2" name="Google Shape;892;p55"/>
            <p:cNvSpPr/>
            <p:nvPr/>
          </p:nvSpPr>
          <p:spPr>
            <a:xfrm>
              <a:off x="6997425" y="593700"/>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3" name="Google Shape;893;p55"/>
            <p:cNvSpPr/>
            <p:nvPr/>
          </p:nvSpPr>
          <p:spPr>
            <a:xfrm>
              <a:off x="6991350" y="507225"/>
              <a:ext cx="29250" cy="25"/>
            </a:xfrm>
            <a:custGeom>
              <a:rect b="b" l="l" r="r" t="t"/>
              <a:pathLst>
                <a:path extrusionOk="0" fill="none" h="1" w="1170">
                  <a:moveTo>
                    <a:pt x="116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4" name="Google Shape;894;p55"/>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5" name="Google Shape;895;p55"/>
            <p:cNvSpPr/>
            <p:nvPr/>
          </p:nvSpPr>
          <p:spPr>
            <a:xfrm>
              <a:off x="6997425" y="420775"/>
              <a:ext cx="25" cy="25"/>
            </a:xfrm>
            <a:custGeom>
              <a:rect b="b" l="l" r="r" t="t"/>
              <a:pathLst>
                <a:path extrusionOk="0" fill="none" h="1" w="1">
                  <a:moveTo>
                    <a:pt x="1" y="0"/>
                  </a:moveTo>
                  <a:lnTo>
                    <a:pt x="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6" name="Google Shape;896;p55"/>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7" name="Google Shape;897;p55"/>
            <p:cNvSpPr/>
            <p:nvPr/>
          </p:nvSpPr>
          <p:spPr>
            <a:xfrm>
              <a:off x="6933500" y="356850"/>
              <a:ext cx="25" cy="25"/>
            </a:xfrm>
            <a:custGeom>
              <a:rect b="b" l="l" r="r" t="t"/>
              <a:pathLst>
                <a:path extrusionOk="0" fill="none" h="1" w="1">
                  <a:moveTo>
                    <a:pt x="0"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98" name="Google Shape;898;p55"/>
          <p:cNvGrpSpPr/>
          <p:nvPr/>
        </p:nvGrpSpPr>
        <p:grpSpPr>
          <a:xfrm>
            <a:off x="4949905" y="467223"/>
            <a:ext cx="337797" cy="319873"/>
            <a:chOff x="5973900" y="318475"/>
            <a:chExt cx="401900" cy="380575"/>
          </a:xfrm>
        </p:grpSpPr>
        <p:sp>
          <p:nvSpPr>
            <p:cNvPr id="899" name="Google Shape;899;p5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0" name="Google Shape;900;p5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1" name="Google Shape;901;p5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2" name="Google Shape;902;p5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3" name="Google Shape;903;p5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4" name="Google Shape;904;p5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5" name="Google Shape;905;p5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6" name="Google Shape;906;p5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7" name="Google Shape;907;p55"/>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8" name="Google Shape;908;p55"/>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9" name="Google Shape;909;p55"/>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0" name="Google Shape;910;p55"/>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1" name="Google Shape;911;p55"/>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2" name="Google Shape;912;p55"/>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13" name="Google Shape;913;p55"/>
          <p:cNvGrpSpPr/>
          <p:nvPr/>
        </p:nvGrpSpPr>
        <p:grpSpPr>
          <a:xfrm>
            <a:off x="995058" y="980516"/>
            <a:ext cx="342882" cy="418128"/>
            <a:chOff x="1268550" y="929175"/>
            <a:chExt cx="407950" cy="497475"/>
          </a:xfrm>
        </p:grpSpPr>
        <p:sp>
          <p:nvSpPr>
            <p:cNvPr id="914" name="Google Shape;914;p55"/>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5" name="Google Shape;915;p55"/>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6" name="Google Shape;916;p55"/>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17" name="Google Shape;917;p55"/>
          <p:cNvGrpSpPr/>
          <p:nvPr/>
        </p:nvGrpSpPr>
        <p:grpSpPr>
          <a:xfrm>
            <a:off x="5481122" y="996380"/>
            <a:ext cx="405331" cy="388962"/>
            <a:chOff x="6605925" y="948050"/>
            <a:chExt cx="482250" cy="462775"/>
          </a:xfrm>
        </p:grpSpPr>
        <p:sp>
          <p:nvSpPr>
            <p:cNvPr id="918" name="Google Shape;918;p55"/>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9" name="Google Shape;919;p55"/>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0" name="Google Shape;920;p55"/>
            <p:cNvSpPr/>
            <p:nvPr/>
          </p:nvSpPr>
          <p:spPr>
            <a:xfrm>
              <a:off x="6847025" y="948050"/>
              <a:ext cx="25" cy="23775"/>
            </a:xfrm>
            <a:custGeom>
              <a:rect b="b" l="l" r="r" t="t"/>
              <a:pathLst>
                <a:path extrusionOk="0" fill="none" h="951" w="1">
                  <a:moveTo>
                    <a:pt x="1" y="951"/>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1" name="Google Shape;921;p55"/>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2" name="Google Shape;922;p55"/>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3" name="Google Shape;923;p55"/>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24" name="Google Shape;924;p55"/>
          <p:cNvGrpSpPr/>
          <p:nvPr/>
        </p:nvGrpSpPr>
        <p:grpSpPr>
          <a:xfrm>
            <a:off x="5575804" y="2148349"/>
            <a:ext cx="215966" cy="342399"/>
            <a:chOff x="6718575" y="2318625"/>
            <a:chExt cx="256950" cy="407375"/>
          </a:xfrm>
        </p:grpSpPr>
        <p:sp>
          <p:nvSpPr>
            <p:cNvPr id="925" name="Google Shape;925;p5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6" name="Google Shape;926;p5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7" name="Google Shape;927;p5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8" name="Google Shape;928;p5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9" name="Google Shape;929;p5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0" name="Google Shape;930;p5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1" name="Google Shape;931;p5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2" name="Google Shape;932;p5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33" name="Google Shape;933;p55"/>
          <p:cNvGrpSpPr/>
          <p:nvPr/>
        </p:nvGrpSpPr>
        <p:grpSpPr>
          <a:xfrm>
            <a:off x="2677193" y="2775257"/>
            <a:ext cx="363369" cy="221115"/>
            <a:chOff x="3269900" y="3064500"/>
            <a:chExt cx="432325" cy="263075"/>
          </a:xfrm>
        </p:grpSpPr>
        <p:sp>
          <p:nvSpPr>
            <p:cNvPr id="934" name="Google Shape;934;p55"/>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5" name="Google Shape;935;p55"/>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6" name="Google Shape;936;p55"/>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37" name="Google Shape;937;p55"/>
          <p:cNvGrpSpPr/>
          <p:nvPr/>
        </p:nvGrpSpPr>
        <p:grpSpPr>
          <a:xfrm>
            <a:off x="5551219" y="2707701"/>
            <a:ext cx="265115" cy="372594"/>
            <a:chOff x="6689325" y="2984125"/>
            <a:chExt cx="315425" cy="443300"/>
          </a:xfrm>
        </p:grpSpPr>
        <p:sp>
          <p:nvSpPr>
            <p:cNvPr id="938" name="Google Shape;938;p55"/>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9" name="Google Shape;939;p55"/>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0" name="Google Shape;940;p55"/>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1" name="Google Shape;941;p55"/>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2" name="Google Shape;942;p55"/>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43" name="Google Shape;943;p55"/>
          <p:cNvGrpSpPr/>
          <p:nvPr/>
        </p:nvGrpSpPr>
        <p:grpSpPr>
          <a:xfrm>
            <a:off x="1599945" y="3802369"/>
            <a:ext cx="256416" cy="414535"/>
            <a:chOff x="1988225" y="4286525"/>
            <a:chExt cx="305075" cy="493200"/>
          </a:xfrm>
        </p:grpSpPr>
        <p:sp>
          <p:nvSpPr>
            <p:cNvPr id="944" name="Google Shape;944;p55"/>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5" name="Google Shape;945;p55"/>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6" name="Google Shape;946;p55"/>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7" name="Google Shape;947;p55"/>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8" name="Google Shape;948;p55"/>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9" name="Google Shape;949;p55"/>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0" name="Google Shape;950;p55"/>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51" name="Google Shape;951;p55"/>
          <p:cNvGrpSpPr/>
          <p:nvPr/>
        </p:nvGrpSpPr>
        <p:grpSpPr>
          <a:xfrm>
            <a:off x="2143937" y="3831534"/>
            <a:ext cx="309640" cy="392030"/>
            <a:chOff x="2635450" y="4321225"/>
            <a:chExt cx="368400" cy="466425"/>
          </a:xfrm>
        </p:grpSpPr>
        <p:sp>
          <p:nvSpPr>
            <p:cNvPr id="952" name="Google Shape;952;p55"/>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3" name="Google Shape;953;p55"/>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4" name="Google Shape;954;p55"/>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5" name="Google Shape;955;p55"/>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6" name="Google Shape;956;p55"/>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7" name="Google Shape;957;p55"/>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58" name="Google Shape;958;p55"/>
          <p:cNvGrpSpPr/>
          <p:nvPr/>
        </p:nvGrpSpPr>
        <p:grpSpPr>
          <a:xfrm>
            <a:off x="5512346" y="3821805"/>
            <a:ext cx="342882" cy="383835"/>
            <a:chOff x="6643075" y="4309650"/>
            <a:chExt cx="407950" cy="456675"/>
          </a:xfrm>
        </p:grpSpPr>
        <p:sp>
          <p:nvSpPr>
            <p:cNvPr id="959" name="Google Shape;959;p55"/>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0" name="Google Shape;960;p55"/>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1" name="Google Shape;961;p55"/>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2" name="Google Shape;962;p55"/>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3" name="Google Shape;963;p55"/>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4" name="Google Shape;964;p55"/>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5" name="Google Shape;965;p55"/>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6" name="Google Shape;966;p55"/>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7" name="Google Shape;967;p55"/>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68" name="Google Shape;968;p55"/>
          <p:cNvGrpSpPr/>
          <p:nvPr/>
        </p:nvGrpSpPr>
        <p:grpSpPr>
          <a:xfrm>
            <a:off x="4327619" y="4363760"/>
            <a:ext cx="452420" cy="433992"/>
            <a:chOff x="5233525" y="4954450"/>
            <a:chExt cx="538275" cy="516350"/>
          </a:xfrm>
        </p:grpSpPr>
        <p:sp>
          <p:nvSpPr>
            <p:cNvPr id="969" name="Google Shape;969;p5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0" name="Google Shape;970;p5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1" name="Google Shape;971;p5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2" name="Google Shape;972;p5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3" name="Google Shape;973;p5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4" name="Google Shape;974;p5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5" name="Google Shape;975;p55"/>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6" name="Google Shape;976;p55"/>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7" name="Google Shape;977;p55"/>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8" name="Google Shape;978;p55"/>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9" name="Google Shape;979;p55"/>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80" name="Google Shape;980;p55"/>
          <p:cNvGrpSpPr/>
          <p:nvPr/>
        </p:nvGrpSpPr>
        <p:grpSpPr>
          <a:xfrm>
            <a:off x="3758538" y="4371429"/>
            <a:ext cx="460615" cy="418653"/>
            <a:chOff x="4556450" y="4963575"/>
            <a:chExt cx="548025" cy="498100"/>
          </a:xfrm>
        </p:grpSpPr>
        <p:sp>
          <p:nvSpPr>
            <p:cNvPr id="981" name="Google Shape;981;p55"/>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2" name="Google Shape;982;p55"/>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3" name="Google Shape;983;p55"/>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4" name="Google Shape;984;p55"/>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5" name="Google Shape;985;p55"/>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86" name="Google Shape;986;p55"/>
          <p:cNvGrpSpPr/>
          <p:nvPr/>
        </p:nvGrpSpPr>
        <p:grpSpPr>
          <a:xfrm>
            <a:off x="375820" y="4462014"/>
            <a:ext cx="445255" cy="246182"/>
            <a:chOff x="531800" y="5071350"/>
            <a:chExt cx="529750" cy="292900"/>
          </a:xfrm>
        </p:grpSpPr>
        <p:sp>
          <p:nvSpPr>
            <p:cNvPr id="987" name="Google Shape;987;p55"/>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8" name="Google Shape;988;p55"/>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9" name="Google Shape;989;p55"/>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0" name="Google Shape;990;p55"/>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1" name="Google Shape;991;p55"/>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2" name="Google Shape;992;p55"/>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93" name="Google Shape;993;p55"/>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94" name="Google Shape;994;p55"/>
          <p:cNvGrpSpPr/>
          <p:nvPr/>
        </p:nvGrpSpPr>
        <p:grpSpPr>
          <a:xfrm>
            <a:off x="7320094" y="1875175"/>
            <a:ext cx="433992" cy="422729"/>
            <a:chOff x="5916675" y="927975"/>
            <a:chExt cx="516350" cy="502950"/>
          </a:xfrm>
        </p:grpSpPr>
        <p:sp>
          <p:nvSpPr>
            <p:cNvPr id="995" name="Google Shape;995;p5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55"/>
          <p:cNvGrpSpPr/>
          <p:nvPr/>
        </p:nvGrpSpPr>
        <p:grpSpPr>
          <a:xfrm>
            <a:off x="6436114" y="2581077"/>
            <a:ext cx="1079481" cy="1051467"/>
            <a:chOff x="5916675" y="927975"/>
            <a:chExt cx="516350" cy="502950"/>
          </a:xfrm>
        </p:grpSpPr>
        <p:sp>
          <p:nvSpPr>
            <p:cNvPr id="998" name="Google Shape;998;p5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55"/>
          <p:cNvGrpSpPr/>
          <p:nvPr/>
        </p:nvGrpSpPr>
        <p:grpSpPr>
          <a:xfrm>
            <a:off x="6436257" y="1875175"/>
            <a:ext cx="433992" cy="422729"/>
            <a:chOff x="5916675" y="927975"/>
            <a:chExt cx="516350" cy="502950"/>
          </a:xfrm>
        </p:grpSpPr>
        <p:sp>
          <p:nvSpPr>
            <p:cNvPr id="1001" name="Google Shape;1001;p5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55"/>
          <p:cNvSpPr/>
          <p:nvPr/>
        </p:nvSpPr>
        <p:spPr>
          <a:xfrm>
            <a:off x="7512255" y="211155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5"/>
          <p:cNvSpPr/>
          <p:nvPr/>
        </p:nvSpPr>
        <p:spPr>
          <a:xfrm>
            <a:off x="6628418" y="211155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5"/>
          <p:cNvSpPr/>
          <p:nvPr/>
        </p:nvSpPr>
        <p:spPr>
          <a:xfrm>
            <a:off x="6913953" y="3169090"/>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91EA"/>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1215300" y="2056325"/>
            <a:ext cx="6713400" cy="8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2600">
                <a:solidFill>
                  <a:srgbClr val="0091EA"/>
                </a:solidFill>
              </a:rPr>
              <a:t>Employing and retaining the right people</a:t>
            </a:r>
            <a:br>
              <a:rPr lang="en" sz="2600">
                <a:solidFill>
                  <a:srgbClr val="0091EA"/>
                </a:solidFill>
              </a:rPr>
            </a:br>
            <a:r>
              <a:rPr lang="en" sz="2600">
                <a:solidFill>
                  <a:srgbClr val="24292E"/>
                </a:solidFill>
              </a:rPr>
              <a:t> to carry out government functions are critical elements to ensure Baltimore City Government provides the best services to their citizens.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417000" y="1619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Preview of </a:t>
            </a:r>
            <a:r>
              <a:rPr b="1" lang="en" sz="3000"/>
              <a:t>Solution / Recommendations</a:t>
            </a:r>
            <a:endParaRPr b="1" sz="3000"/>
          </a:p>
        </p:txBody>
      </p:sp>
      <p:grpSp>
        <p:nvGrpSpPr>
          <p:cNvPr id="150" name="Google Shape;150;p28"/>
          <p:cNvGrpSpPr/>
          <p:nvPr/>
        </p:nvGrpSpPr>
        <p:grpSpPr>
          <a:xfrm>
            <a:off x="1016379" y="1300210"/>
            <a:ext cx="1380033" cy="966736"/>
            <a:chOff x="2599525" y="3688600"/>
            <a:chExt cx="428675" cy="351950"/>
          </a:xfrm>
        </p:grpSpPr>
        <p:sp>
          <p:nvSpPr>
            <p:cNvPr id="151" name="Google Shape;151;p2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2" name="Google Shape;152;p2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3" name="Google Shape;153;p2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54" name="Google Shape;154;p28"/>
          <p:cNvSpPr txBox="1"/>
          <p:nvPr/>
        </p:nvSpPr>
        <p:spPr>
          <a:xfrm>
            <a:off x="457200" y="26289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Foster community culture</a:t>
            </a:r>
            <a:endParaRPr>
              <a:latin typeface="Source Sans Pro"/>
              <a:ea typeface="Source Sans Pro"/>
              <a:cs typeface="Source Sans Pro"/>
              <a:sym typeface="Source Sans Pro"/>
            </a:endParaRPr>
          </a:p>
        </p:txBody>
      </p:sp>
      <p:sp>
        <p:nvSpPr>
          <p:cNvPr id="155" name="Google Shape;155;p28"/>
          <p:cNvSpPr txBox="1"/>
          <p:nvPr/>
        </p:nvSpPr>
        <p:spPr>
          <a:xfrm>
            <a:off x="3196175" y="27178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Understand why people leave</a:t>
            </a:r>
            <a:endParaRPr>
              <a:latin typeface="Source Sans Pro"/>
              <a:ea typeface="Source Sans Pro"/>
              <a:cs typeface="Source Sans Pro"/>
              <a:sym typeface="Source Sans Pro"/>
            </a:endParaRPr>
          </a:p>
        </p:txBody>
      </p:sp>
      <p:sp>
        <p:nvSpPr>
          <p:cNvPr id="156" name="Google Shape;156;p28"/>
          <p:cNvSpPr txBox="1"/>
          <p:nvPr/>
        </p:nvSpPr>
        <p:spPr>
          <a:xfrm>
            <a:off x="5935150" y="28829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grpSp>
        <p:nvGrpSpPr>
          <p:cNvPr id="157" name="Google Shape;157;p28"/>
          <p:cNvGrpSpPr/>
          <p:nvPr/>
        </p:nvGrpSpPr>
        <p:grpSpPr>
          <a:xfrm>
            <a:off x="3968523" y="1210386"/>
            <a:ext cx="987911" cy="1249494"/>
            <a:chOff x="590250" y="244200"/>
            <a:chExt cx="407975" cy="532175"/>
          </a:xfrm>
        </p:grpSpPr>
        <p:sp>
          <p:nvSpPr>
            <p:cNvPr id="158" name="Google Shape;158;p2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9" name="Google Shape;159;p2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0" name="Google Shape;160;p2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1" name="Google Shape;161;p2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2" name="Google Shape;162;p2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3" name="Google Shape;163;p2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4" name="Google Shape;164;p2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5" name="Google Shape;165;p2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 name="Google Shape;166;p2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 name="Google Shape;167;p2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8"/>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8"/>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0" name="Google Shape;170;p28"/>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1" name="Google Shape;171;p28"/>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72" name="Google Shape;172;p28"/>
          <p:cNvSpPr txBox="1"/>
          <p:nvPr/>
        </p:nvSpPr>
        <p:spPr>
          <a:xfrm>
            <a:off x="5846250" y="27178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Find dedicated people</a:t>
            </a:r>
            <a:endParaRPr>
              <a:latin typeface="Source Sans Pro"/>
              <a:ea typeface="Source Sans Pro"/>
              <a:cs typeface="Source Sans Pro"/>
              <a:sym typeface="Source Sans Pro"/>
            </a:endParaRPr>
          </a:p>
        </p:txBody>
      </p:sp>
      <p:sp>
        <p:nvSpPr>
          <p:cNvPr id="173" name="Google Shape;173;p28"/>
          <p:cNvSpPr txBox="1"/>
          <p:nvPr/>
        </p:nvSpPr>
        <p:spPr>
          <a:xfrm>
            <a:off x="1261550" y="4091300"/>
            <a:ext cx="2498400" cy="4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74" name="Google Shape;174;p28"/>
          <p:cNvSpPr txBox="1"/>
          <p:nvPr/>
        </p:nvSpPr>
        <p:spPr>
          <a:xfrm>
            <a:off x="3196175" y="3937250"/>
            <a:ext cx="2904000" cy="87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Provide skill/job development</a:t>
            </a:r>
            <a:endParaRPr>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opportunities</a:t>
            </a:r>
            <a:endParaRPr>
              <a:latin typeface="Source Sans Pro"/>
              <a:ea typeface="Source Sans Pro"/>
              <a:cs typeface="Source Sans Pro"/>
              <a:sym typeface="Source Sans Pro"/>
            </a:endParaRPr>
          </a:p>
        </p:txBody>
      </p:sp>
      <p:grpSp>
        <p:nvGrpSpPr>
          <p:cNvPr id="175" name="Google Shape;175;p28"/>
          <p:cNvGrpSpPr/>
          <p:nvPr/>
        </p:nvGrpSpPr>
        <p:grpSpPr>
          <a:xfrm>
            <a:off x="6763061" y="1217476"/>
            <a:ext cx="525745" cy="1312474"/>
            <a:chOff x="3384375" y="2267500"/>
            <a:chExt cx="203375" cy="507825"/>
          </a:xfrm>
        </p:grpSpPr>
        <p:sp>
          <p:nvSpPr>
            <p:cNvPr id="176" name="Google Shape;176;p28"/>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7" name="Google Shape;177;p28"/>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78" name="Google Shape;178;p28"/>
          <p:cNvGrpSpPr/>
          <p:nvPr/>
        </p:nvGrpSpPr>
        <p:grpSpPr>
          <a:xfrm>
            <a:off x="2330205" y="3771366"/>
            <a:ext cx="970752" cy="936925"/>
            <a:chOff x="576250" y="4319400"/>
            <a:chExt cx="442075" cy="442050"/>
          </a:xfrm>
        </p:grpSpPr>
        <p:sp>
          <p:nvSpPr>
            <p:cNvPr id="179" name="Google Shape;179;p2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0" name="Google Shape;180;p2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1" name="Google Shape;181;p2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2" name="Google Shape;182;p2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p:nvPr/>
        </p:nvSpPr>
        <p:spPr>
          <a:xfrm>
            <a:off x="986875" y="1238050"/>
            <a:ext cx="2100600" cy="207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type="title"/>
          </p:nvPr>
        </p:nvSpPr>
        <p:spPr>
          <a:xfrm>
            <a:off x="665325" y="155725"/>
            <a:ext cx="78816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How do we measure department performance?</a:t>
            </a:r>
            <a:endParaRPr sz="2200"/>
          </a:p>
        </p:txBody>
      </p:sp>
      <p:sp>
        <p:nvSpPr>
          <p:cNvPr id="189" name="Google Shape;189;p29"/>
          <p:cNvSpPr/>
          <p:nvPr/>
        </p:nvSpPr>
        <p:spPr>
          <a:xfrm>
            <a:off x="1158630" y="1407876"/>
            <a:ext cx="1752300" cy="17334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Vacancy Rate</a:t>
            </a:r>
            <a:endParaRPr b="1" sz="1800">
              <a:solidFill>
                <a:srgbClr val="263238"/>
              </a:solidFill>
              <a:latin typeface="Source Sans Pro"/>
              <a:ea typeface="Source Sans Pro"/>
              <a:cs typeface="Source Sans Pro"/>
              <a:sym typeface="Source Sans Pro"/>
            </a:endParaRPr>
          </a:p>
        </p:txBody>
      </p:sp>
      <p:sp>
        <p:nvSpPr>
          <p:cNvPr id="190" name="Google Shape;190;p29"/>
          <p:cNvSpPr/>
          <p:nvPr/>
        </p:nvSpPr>
        <p:spPr>
          <a:xfrm>
            <a:off x="3446788" y="2538591"/>
            <a:ext cx="2002800" cy="1980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3622755" y="2712620"/>
            <a:ext cx="1650900" cy="16329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Unique People </a:t>
            </a:r>
            <a:endParaRPr b="1" sz="1800">
              <a:solidFill>
                <a:srgbClr val="263238"/>
              </a:solidFill>
              <a:latin typeface="Source Sans Pro"/>
              <a:ea typeface="Source Sans Pro"/>
              <a:cs typeface="Source Sans Pro"/>
              <a:sym typeface="Source Sans Pro"/>
            </a:endParaRPr>
          </a:p>
          <a:p>
            <a:pPr indent="0" lvl="0" marL="0" rtl="0" algn="ctr">
              <a:spcBef>
                <a:spcPts val="0"/>
              </a:spcBef>
              <a:spcAft>
                <a:spcPts val="0"/>
              </a:spcAft>
              <a:buNone/>
            </a:pPr>
            <a:r>
              <a:rPr b="1" lang="en" sz="1200">
                <a:solidFill>
                  <a:srgbClr val="263238"/>
                </a:solidFill>
                <a:latin typeface="Source Sans Pro"/>
                <a:ea typeface="Source Sans Pro"/>
                <a:cs typeface="Source Sans Pro"/>
                <a:sym typeface="Source Sans Pro"/>
              </a:rPr>
              <a:t>(per position)</a:t>
            </a:r>
            <a:endParaRPr b="1" sz="1200">
              <a:solidFill>
                <a:srgbClr val="263238"/>
              </a:solidFill>
              <a:latin typeface="Source Sans Pro"/>
              <a:ea typeface="Source Sans Pro"/>
              <a:cs typeface="Source Sans Pro"/>
              <a:sym typeface="Source Sans Pro"/>
            </a:endParaRPr>
          </a:p>
        </p:txBody>
      </p:sp>
      <p:sp>
        <p:nvSpPr>
          <p:cNvPr id="192" name="Google Shape;192;p29"/>
          <p:cNvSpPr/>
          <p:nvPr/>
        </p:nvSpPr>
        <p:spPr>
          <a:xfrm>
            <a:off x="6061512" y="1386975"/>
            <a:ext cx="22113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6255823" y="1579021"/>
            <a:ext cx="1822500" cy="18024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Turnover</a:t>
            </a:r>
            <a:endParaRPr b="1" sz="1800">
              <a:solidFill>
                <a:srgbClr val="263238"/>
              </a:solidFill>
              <a:latin typeface="Source Sans Pro"/>
              <a:ea typeface="Source Sans Pro"/>
              <a:cs typeface="Source Sans Pro"/>
              <a:sym typeface="Source Sans Pro"/>
            </a:endParaRPr>
          </a:p>
        </p:txBody>
      </p:sp>
      <p:cxnSp>
        <p:nvCxnSpPr>
          <p:cNvPr id="194" name="Google Shape;194;p29"/>
          <p:cNvCxnSpPr>
            <a:stCxn id="187" idx="5"/>
            <a:endCxn id="190" idx="2"/>
          </p:cNvCxnSpPr>
          <p:nvPr/>
        </p:nvCxnSpPr>
        <p:spPr>
          <a:xfrm>
            <a:off x="2779849" y="3010795"/>
            <a:ext cx="666900" cy="518100"/>
          </a:xfrm>
          <a:prstGeom prst="straightConnector1">
            <a:avLst/>
          </a:prstGeom>
          <a:noFill/>
          <a:ln cap="flat" cmpd="sng" w="19050">
            <a:solidFill>
              <a:srgbClr val="CFD8DC"/>
            </a:solidFill>
            <a:prstDash val="solid"/>
            <a:round/>
            <a:headEnd len="med" w="med" type="none"/>
            <a:tailEnd len="med" w="med" type="none"/>
          </a:ln>
        </p:spPr>
      </p:cxnSp>
      <p:cxnSp>
        <p:nvCxnSpPr>
          <p:cNvPr id="195" name="Google Shape;195;p29"/>
          <p:cNvCxnSpPr>
            <a:stCxn id="190" idx="6"/>
            <a:endCxn id="192" idx="2"/>
          </p:cNvCxnSpPr>
          <p:nvPr/>
        </p:nvCxnSpPr>
        <p:spPr>
          <a:xfrm flipH="1" rot="10800000">
            <a:off x="5449588" y="2480391"/>
            <a:ext cx="612000" cy="1048500"/>
          </a:xfrm>
          <a:prstGeom prst="straightConnector1">
            <a:avLst/>
          </a:prstGeom>
          <a:noFill/>
          <a:ln cap="flat" cmpd="sng" w="19050">
            <a:solidFill>
              <a:srgbClr val="CFD8DC"/>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Procedure</a:t>
            </a:r>
            <a:endParaRPr b="1" sz="2500"/>
          </a:p>
        </p:txBody>
      </p:sp>
      <p:grpSp>
        <p:nvGrpSpPr>
          <p:cNvPr id="201" name="Google Shape;201;p30"/>
          <p:cNvGrpSpPr/>
          <p:nvPr/>
        </p:nvGrpSpPr>
        <p:grpSpPr>
          <a:xfrm>
            <a:off x="1087552" y="1803003"/>
            <a:ext cx="6473971" cy="1963108"/>
            <a:chOff x="1087524" y="2059024"/>
            <a:chExt cx="5255700" cy="1347548"/>
          </a:xfrm>
        </p:grpSpPr>
        <p:grpSp>
          <p:nvGrpSpPr>
            <p:cNvPr id="202" name="Google Shape;202;p30"/>
            <p:cNvGrpSpPr/>
            <p:nvPr/>
          </p:nvGrpSpPr>
          <p:grpSpPr>
            <a:xfrm>
              <a:off x="2796474" y="2059731"/>
              <a:ext cx="1834900" cy="791032"/>
              <a:chOff x="1083025" y="2059731"/>
              <a:chExt cx="1834900" cy="791032"/>
            </a:xfrm>
          </p:grpSpPr>
          <p:sp>
            <p:nvSpPr>
              <p:cNvPr id="203" name="Google Shape;203;p30"/>
              <p:cNvSpPr/>
              <p:nvPr/>
            </p:nvSpPr>
            <p:spPr>
              <a:xfrm flipH="1">
                <a:off x="1083025" y="2059731"/>
                <a:ext cx="1834800" cy="3903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 name="Google Shape;204;p30"/>
              <p:cNvSpPr/>
              <p:nvPr/>
            </p:nvSpPr>
            <p:spPr>
              <a:xfrm>
                <a:off x="1083125" y="2460463"/>
                <a:ext cx="1834800" cy="3903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30"/>
            <p:cNvGrpSpPr/>
            <p:nvPr/>
          </p:nvGrpSpPr>
          <p:grpSpPr>
            <a:xfrm>
              <a:off x="4508324" y="2059024"/>
              <a:ext cx="1834900" cy="791034"/>
              <a:chOff x="1083029" y="2059735"/>
              <a:chExt cx="1834900" cy="791034"/>
            </a:xfrm>
          </p:grpSpPr>
          <p:sp>
            <p:nvSpPr>
              <p:cNvPr id="206" name="Google Shape;206;p30"/>
              <p:cNvSpPr/>
              <p:nvPr/>
            </p:nvSpPr>
            <p:spPr>
              <a:xfrm flipH="1">
                <a:off x="1083029" y="2059735"/>
                <a:ext cx="1834800" cy="390300"/>
              </a:xfrm>
              <a:prstGeom prst="parallelogram">
                <a:avLst>
                  <a:gd fmla="val 96952" name="adj"/>
                </a:avLst>
              </a:prstGeom>
              <a:solidFill>
                <a:srgbClr val="0091EA">
                  <a:alpha val="3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7" name="Google Shape;207;p30"/>
              <p:cNvSpPr/>
              <p:nvPr/>
            </p:nvSpPr>
            <p:spPr>
              <a:xfrm>
                <a:off x="1083129" y="2460468"/>
                <a:ext cx="1834800" cy="3903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30"/>
            <p:cNvGrpSpPr/>
            <p:nvPr/>
          </p:nvGrpSpPr>
          <p:grpSpPr>
            <a:xfrm>
              <a:off x="1087524" y="2059835"/>
              <a:ext cx="1834900" cy="790928"/>
              <a:chOff x="1083024" y="2059835"/>
              <a:chExt cx="1834900" cy="790928"/>
            </a:xfrm>
          </p:grpSpPr>
          <p:sp>
            <p:nvSpPr>
              <p:cNvPr id="209" name="Google Shape;209;p30"/>
              <p:cNvSpPr/>
              <p:nvPr/>
            </p:nvSpPr>
            <p:spPr>
              <a:xfrm flipH="1">
                <a:off x="1083024" y="2059835"/>
                <a:ext cx="1834800" cy="3903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 name="Google Shape;210;p30"/>
              <p:cNvSpPr/>
              <p:nvPr/>
            </p:nvSpPr>
            <p:spPr>
              <a:xfrm>
                <a:off x="1083124" y="2460463"/>
                <a:ext cx="1834800" cy="390300"/>
              </a:xfrm>
              <a:prstGeom prst="parallelogram">
                <a:avLst>
                  <a:gd fmla="val 96952" name="adj"/>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0"/>
            <p:cNvSpPr txBox="1"/>
            <p:nvPr/>
          </p:nvSpPr>
          <p:spPr>
            <a:xfrm>
              <a:off x="1184825" y="2932572"/>
              <a:ext cx="16116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Identify Worst Performing Departments</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p:txBody>
        </p:sp>
        <p:sp>
          <p:nvSpPr>
            <p:cNvPr id="212" name="Google Shape;212;p30"/>
            <p:cNvSpPr txBox="1"/>
            <p:nvPr/>
          </p:nvSpPr>
          <p:spPr>
            <a:xfrm>
              <a:off x="2796425" y="2904697"/>
              <a:ext cx="16116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Analyze Department Specifics</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p:txBody>
        </p:sp>
        <p:sp>
          <p:nvSpPr>
            <p:cNvPr id="213" name="Google Shape;213;p30"/>
            <p:cNvSpPr txBox="1"/>
            <p:nvPr/>
          </p:nvSpPr>
          <p:spPr>
            <a:xfrm>
              <a:off x="4508399" y="2904700"/>
              <a:ext cx="18348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Slab"/>
                  <a:ea typeface="Roboto Slab"/>
                  <a:cs typeface="Roboto Slab"/>
                  <a:sym typeface="Roboto Slab"/>
                </a:rPr>
                <a:t>Make Recommendations and Offer Next Steps</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p:txBody>
        </p:sp>
      </p:grpSp>
      <p:cxnSp>
        <p:nvCxnSpPr>
          <p:cNvPr id="214" name="Google Shape;214;p30"/>
          <p:cNvCxnSpPr>
            <a:stCxn id="210" idx="0"/>
            <a:endCxn id="207" idx="1"/>
          </p:cNvCxnSpPr>
          <p:nvPr/>
        </p:nvCxnSpPr>
        <p:spPr>
          <a:xfrm flipH="1" rot="10800000">
            <a:off x="2217728" y="2386921"/>
            <a:ext cx="4489500" cy="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8" name="Shape 218"/>
        <p:cNvGrpSpPr/>
        <p:nvPr/>
      </p:nvGrpSpPr>
      <p:grpSpPr>
        <a:xfrm>
          <a:off x="0" y="0"/>
          <a:ext cx="0" cy="0"/>
          <a:chOff x="0" y="0"/>
          <a:chExt cx="0" cy="0"/>
        </a:xfrm>
      </p:grpSpPr>
      <p:sp>
        <p:nvSpPr>
          <p:cNvPr id="219" name="Google Shape;219;p31"/>
          <p:cNvSpPr/>
          <p:nvPr/>
        </p:nvSpPr>
        <p:spPr>
          <a:xfrm>
            <a:off x="6379675" y="1567350"/>
            <a:ext cx="2573400" cy="2204700"/>
          </a:xfrm>
          <a:prstGeom prst="roundRect">
            <a:avLst>
              <a:gd fmla="val 16667" name="adj"/>
            </a:avLst>
          </a:prstGeom>
          <a:solidFill>
            <a:srgbClr val="A1E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Source Sans Pro"/>
                <a:ea typeface="Source Sans Pro"/>
                <a:cs typeface="Source Sans Pro"/>
                <a:sym typeface="Source Sans Pro"/>
              </a:rPr>
              <a:t>Final Shortlist</a:t>
            </a:r>
            <a:endParaRPr b="1" sz="1800">
              <a:latin typeface="Source Sans Pro"/>
              <a:ea typeface="Source Sans Pro"/>
              <a:cs typeface="Source Sans Pro"/>
              <a:sym typeface="Source Sans Pro"/>
            </a:endParaRPr>
          </a:p>
          <a:p>
            <a:pPr indent="0" lvl="0" marL="0" rtl="0" algn="l">
              <a:spcBef>
                <a:spcPts val="0"/>
              </a:spcBef>
              <a:spcAft>
                <a:spcPts val="0"/>
              </a:spcAft>
              <a:buNone/>
            </a:pPr>
            <a:r>
              <a:t/>
            </a:r>
            <a:endParaRPr b="1" sz="18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Office of Civil Rights</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Office of Criminal Justice</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Off. of Inspector General</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Office of CitiStat Ops</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Health</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220" name="Google Shape;220;p31"/>
          <p:cNvSpPr/>
          <p:nvPr/>
        </p:nvSpPr>
        <p:spPr>
          <a:xfrm>
            <a:off x="345450" y="792075"/>
            <a:ext cx="5761200" cy="4030200"/>
          </a:xfrm>
          <a:prstGeom prst="roundRect">
            <a:avLst>
              <a:gd fmla="val 16667" name="adj"/>
            </a:avLst>
          </a:prstGeom>
          <a:solidFill>
            <a:srgbClr val="ACDBF8">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ph type="title"/>
          </p:nvPr>
        </p:nvSpPr>
        <p:spPr>
          <a:xfrm>
            <a:off x="473400" y="-6293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Worst Performing Department </a:t>
            </a:r>
            <a:r>
              <a:rPr b="1" lang="en"/>
              <a:t>Shortlists</a:t>
            </a:r>
            <a:endParaRPr b="1"/>
          </a:p>
        </p:txBody>
      </p:sp>
      <p:sp>
        <p:nvSpPr>
          <p:cNvPr id="222" name="Google Shape;222;p31"/>
          <p:cNvSpPr txBox="1"/>
          <p:nvPr>
            <p:ph idx="1" type="body"/>
          </p:nvPr>
        </p:nvSpPr>
        <p:spPr>
          <a:xfrm>
            <a:off x="607025" y="861300"/>
            <a:ext cx="27114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Vacancy Rate</a:t>
            </a:r>
            <a:endParaRPr b="1"/>
          </a:p>
          <a:p>
            <a:pPr indent="0" lvl="0" marL="0" rtl="0" algn="l">
              <a:spcBef>
                <a:spcPts val="0"/>
              </a:spcBef>
              <a:spcAft>
                <a:spcPts val="0"/>
              </a:spcAft>
              <a:buNone/>
            </a:pPr>
            <a:r>
              <a:rPr lang="en" sz="1600">
                <a:solidFill>
                  <a:srgbClr val="434343"/>
                </a:solidFill>
                <a:highlight>
                  <a:srgbClr val="D9D2E9"/>
                </a:highlight>
              </a:rPr>
              <a:t>Office of Civil Rights</a:t>
            </a:r>
            <a:endParaRPr sz="1600">
              <a:solidFill>
                <a:srgbClr val="434343"/>
              </a:solidFill>
              <a:highlight>
                <a:srgbClr val="D9D2E9"/>
              </a:highlight>
            </a:endParaRPr>
          </a:p>
          <a:p>
            <a:pPr indent="0" lvl="0" marL="0" rtl="0" algn="l">
              <a:spcBef>
                <a:spcPts val="0"/>
              </a:spcBef>
              <a:spcAft>
                <a:spcPts val="0"/>
              </a:spcAft>
              <a:buNone/>
            </a:pPr>
            <a:r>
              <a:rPr lang="en" sz="1600">
                <a:solidFill>
                  <a:srgbClr val="434343"/>
                </a:solidFill>
                <a:highlight>
                  <a:srgbClr val="FCE5CD"/>
                </a:highlight>
              </a:rPr>
              <a:t>Office of Criminal Justice</a:t>
            </a:r>
            <a:endParaRPr sz="1600">
              <a:solidFill>
                <a:srgbClr val="434343"/>
              </a:solidFill>
              <a:highlight>
                <a:srgbClr val="FCE5CD"/>
              </a:highlight>
            </a:endParaRPr>
          </a:p>
          <a:p>
            <a:pPr indent="0" lvl="0" marL="0" rtl="0" algn="l">
              <a:spcBef>
                <a:spcPts val="0"/>
              </a:spcBef>
              <a:spcAft>
                <a:spcPts val="0"/>
              </a:spcAft>
              <a:buNone/>
            </a:pPr>
            <a:r>
              <a:rPr lang="en" sz="1600">
                <a:solidFill>
                  <a:srgbClr val="434343"/>
                </a:solidFill>
                <a:highlight>
                  <a:srgbClr val="B6D7A8"/>
                </a:highlight>
              </a:rPr>
              <a:t>Off. of the Inspector General</a:t>
            </a:r>
            <a:endParaRPr sz="1600">
              <a:solidFill>
                <a:srgbClr val="434343"/>
              </a:solidFill>
              <a:highlight>
                <a:srgbClr val="B6D7A8"/>
              </a:highlight>
            </a:endParaRPr>
          </a:p>
          <a:p>
            <a:pPr indent="0" lvl="0" marL="0" rtl="0" algn="l">
              <a:spcBef>
                <a:spcPts val="0"/>
              </a:spcBef>
              <a:spcAft>
                <a:spcPts val="0"/>
              </a:spcAft>
              <a:buNone/>
            </a:pPr>
            <a:r>
              <a:rPr lang="en" sz="1600">
                <a:solidFill>
                  <a:srgbClr val="434343"/>
                </a:solidFill>
                <a:highlight>
                  <a:srgbClr val="A4C2F4"/>
                </a:highlight>
              </a:rPr>
              <a:t>Office of CitiStat Ops</a:t>
            </a:r>
            <a:br>
              <a:rPr lang="en" sz="1600">
                <a:solidFill>
                  <a:srgbClr val="434343"/>
                </a:solidFill>
                <a:highlight>
                  <a:srgbClr val="A4C2F4"/>
                </a:highlight>
              </a:rPr>
            </a:br>
            <a:endParaRPr>
              <a:highlight>
                <a:srgbClr val="A4C2F4"/>
              </a:highlight>
            </a:endParaRPr>
          </a:p>
          <a:p>
            <a:pPr indent="0" lvl="0" marL="0" rtl="0" algn="l">
              <a:spcBef>
                <a:spcPts val="600"/>
              </a:spcBef>
              <a:spcAft>
                <a:spcPts val="0"/>
              </a:spcAft>
              <a:buNone/>
            </a:pPr>
            <a:r>
              <a:rPr b="1" lang="en"/>
              <a:t>Vacancy Duration</a:t>
            </a:r>
            <a:endParaRPr b="1"/>
          </a:p>
          <a:p>
            <a:pPr indent="0" lvl="0" marL="0" rtl="0" algn="l">
              <a:spcBef>
                <a:spcPts val="0"/>
              </a:spcBef>
              <a:spcAft>
                <a:spcPts val="0"/>
              </a:spcAft>
              <a:buNone/>
            </a:pPr>
            <a:r>
              <a:rPr lang="en" sz="1600">
                <a:solidFill>
                  <a:srgbClr val="434343"/>
                </a:solidFill>
                <a:highlight>
                  <a:srgbClr val="B6D7A8"/>
                </a:highlight>
              </a:rPr>
              <a:t>Off. of Inspector General</a:t>
            </a:r>
            <a:endParaRPr sz="1600">
              <a:solidFill>
                <a:srgbClr val="434343"/>
              </a:solidFill>
              <a:highlight>
                <a:srgbClr val="B6D7A8"/>
              </a:highlight>
            </a:endParaRPr>
          </a:p>
          <a:p>
            <a:pPr indent="0" lvl="0" marL="0" rtl="0" algn="l">
              <a:spcBef>
                <a:spcPts val="0"/>
              </a:spcBef>
              <a:spcAft>
                <a:spcPts val="0"/>
              </a:spcAft>
              <a:buNone/>
            </a:pPr>
            <a:r>
              <a:rPr lang="en" sz="1600">
                <a:solidFill>
                  <a:srgbClr val="434343"/>
                </a:solidFill>
                <a:highlight>
                  <a:srgbClr val="D9D2E9"/>
                </a:highlight>
              </a:rPr>
              <a:t>Office of Civil Rights</a:t>
            </a:r>
            <a:endParaRPr sz="1600">
              <a:solidFill>
                <a:srgbClr val="434343"/>
              </a:solidFill>
              <a:highlight>
                <a:srgbClr val="D9D2E9"/>
              </a:highlight>
            </a:endParaRPr>
          </a:p>
          <a:p>
            <a:pPr indent="0" lvl="0" marL="0" rtl="0" algn="l">
              <a:spcBef>
                <a:spcPts val="0"/>
              </a:spcBef>
              <a:spcAft>
                <a:spcPts val="0"/>
              </a:spcAft>
              <a:buNone/>
            </a:pPr>
            <a:r>
              <a:rPr lang="en" sz="1600">
                <a:solidFill>
                  <a:srgbClr val="434343"/>
                </a:solidFill>
                <a:highlight>
                  <a:srgbClr val="FCE5CD"/>
                </a:highlight>
              </a:rPr>
              <a:t>Office of Criminal Justice</a:t>
            </a:r>
            <a:endParaRPr sz="1600">
              <a:solidFill>
                <a:srgbClr val="434343"/>
              </a:solidFill>
              <a:highlight>
                <a:srgbClr val="FCE5CD"/>
              </a:highlight>
            </a:endParaRPr>
          </a:p>
          <a:p>
            <a:pPr indent="0" lvl="0" marL="0" rtl="0" algn="l">
              <a:spcBef>
                <a:spcPts val="0"/>
              </a:spcBef>
              <a:spcAft>
                <a:spcPts val="0"/>
              </a:spcAft>
              <a:buNone/>
            </a:pPr>
            <a:r>
              <a:rPr lang="en" sz="1600">
                <a:solidFill>
                  <a:srgbClr val="434343"/>
                </a:solidFill>
                <a:highlight>
                  <a:srgbClr val="EAD1DC"/>
                </a:highlight>
              </a:rPr>
              <a:t>Health</a:t>
            </a:r>
            <a:endParaRPr sz="1600">
              <a:solidFill>
                <a:srgbClr val="434343"/>
              </a:solidFill>
              <a:highlight>
                <a:srgbClr val="EAD1DC"/>
              </a:highlight>
            </a:endParaRPr>
          </a:p>
          <a:p>
            <a:pPr indent="0" lvl="0" marL="0" rtl="0" algn="l">
              <a:spcBef>
                <a:spcPts val="0"/>
              </a:spcBef>
              <a:spcAft>
                <a:spcPts val="0"/>
              </a:spcAft>
              <a:buNone/>
            </a:pPr>
            <a:r>
              <a:rPr lang="en" sz="1600">
                <a:solidFill>
                  <a:srgbClr val="434343"/>
                </a:solidFill>
              </a:rPr>
              <a:t>Employee’s Retirement Systems</a:t>
            </a:r>
            <a:endParaRPr sz="1600">
              <a:solidFill>
                <a:srgbClr val="434343"/>
              </a:solidFill>
            </a:endParaRPr>
          </a:p>
          <a:p>
            <a:pPr indent="0" lvl="0" marL="0" rtl="0" algn="l">
              <a:spcBef>
                <a:spcPts val="0"/>
              </a:spcBef>
              <a:spcAft>
                <a:spcPts val="0"/>
              </a:spcAft>
              <a:buNone/>
            </a:pPr>
            <a:r>
              <a:rPr lang="en" sz="1600">
                <a:solidFill>
                  <a:srgbClr val="434343"/>
                </a:solidFill>
              </a:rPr>
              <a:t>Housing and Community Dev</a:t>
            </a:r>
            <a:endParaRPr sz="1600">
              <a:solidFill>
                <a:srgbClr val="434343"/>
              </a:solidFill>
            </a:endParaRPr>
          </a:p>
          <a:p>
            <a:pPr indent="0" lvl="0" marL="0" rtl="0" algn="l">
              <a:spcBef>
                <a:spcPts val="600"/>
              </a:spcBef>
              <a:spcAft>
                <a:spcPts val="0"/>
              </a:spcAft>
              <a:buNone/>
            </a:pPr>
            <a:r>
              <a:t/>
            </a:r>
            <a:endParaRPr/>
          </a:p>
        </p:txBody>
      </p:sp>
      <p:sp>
        <p:nvSpPr>
          <p:cNvPr id="223" name="Google Shape;223;p31"/>
          <p:cNvSpPr txBox="1"/>
          <p:nvPr>
            <p:ph idx="2" type="body"/>
          </p:nvPr>
        </p:nvSpPr>
        <p:spPr>
          <a:xfrm>
            <a:off x="3318417" y="932825"/>
            <a:ext cx="24198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of Unique People per Position</a:t>
            </a:r>
            <a:endParaRPr b="1"/>
          </a:p>
          <a:p>
            <a:pPr indent="0" lvl="0" marL="0" rtl="0" algn="l">
              <a:spcBef>
                <a:spcPts val="0"/>
              </a:spcBef>
              <a:spcAft>
                <a:spcPts val="0"/>
              </a:spcAft>
              <a:buNone/>
            </a:pPr>
            <a:r>
              <a:rPr lang="en" sz="1600">
                <a:highlight>
                  <a:srgbClr val="B6D7A8"/>
                </a:highlight>
              </a:rPr>
              <a:t>Off. of Inspector General</a:t>
            </a:r>
            <a:endParaRPr sz="1600">
              <a:highlight>
                <a:srgbClr val="B6D7A8"/>
              </a:highlight>
            </a:endParaRPr>
          </a:p>
          <a:p>
            <a:pPr indent="0" lvl="0" marL="0" rtl="0" algn="l">
              <a:spcBef>
                <a:spcPts val="0"/>
              </a:spcBef>
              <a:spcAft>
                <a:spcPts val="0"/>
              </a:spcAft>
              <a:buNone/>
            </a:pPr>
            <a:r>
              <a:rPr lang="en" sz="1600"/>
              <a:t>City Council</a:t>
            </a:r>
            <a:endParaRPr sz="1600"/>
          </a:p>
          <a:p>
            <a:pPr indent="0" lvl="0" marL="0" rtl="0" algn="l">
              <a:spcBef>
                <a:spcPts val="0"/>
              </a:spcBef>
              <a:spcAft>
                <a:spcPts val="0"/>
              </a:spcAft>
              <a:buNone/>
            </a:pPr>
            <a:r>
              <a:rPr lang="en" sz="1600"/>
              <a:t>Orphans’ Court</a:t>
            </a:r>
            <a:endParaRPr sz="1600"/>
          </a:p>
          <a:p>
            <a:pPr indent="0" lvl="0" marL="0" rtl="0" algn="l">
              <a:spcBef>
                <a:spcPts val="0"/>
              </a:spcBef>
              <a:spcAft>
                <a:spcPts val="0"/>
              </a:spcAft>
              <a:buNone/>
            </a:pPr>
            <a:r>
              <a:rPr lang="en" sz="1600"/>
              <a:t>Mayoralty</a:t>
            </a:r>
            <a:endParaRPr/>
          </a:p>
        </p:txBody>
      </p:sp>
      <p:sp>
        <p:nvSpPr>
          <p:cNvPr id="224" name="Google Shape;224;p31"/>
          <p:cNvSpPr txBox="1"/>
          <p:nvPr>
            <p:ph idx="3" type="body"/>
          </p:nvPr>
        </p:nvSpPr>
        <p:spPr>
          <a:xfrm>
            <a:off x="3318425" y="2654994"/>
            <a:ext cx="2711400" cy="19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Turnover</a:t>
            </a:r>
            <a:endParaRPr b="1"/>
          </a:p>
          <a:p>
            <a:pPr indent="0" lvl="0" marL="0" rtl="0" algn="l">
              <a:spcBef>
                <a:spcPts val="0"/>
              </a:spcBef>
              <a:spcAft>
                <a:spcPts val="0"/>
              </a:spcAft>
              <a:buNone/>
            </a:pPr>
            <a:r>
              <a:rPr lang="en" sz="1600"/>
              <a:t>Circuit Court</a:t>
            </a:r>
            <a:endParaRPr sz="1600"/>
          </a:p>
          <a:p>
            <a:pPr indent="0" lvl="0" marL="0" rtl="0" algn="l">
              <a:spcBef>
                <a:spcPts val="0"/>
              </a:spcBef>
              <a:spcAft>
                <a:spcPts val="0"/>
              </a:spcAft>
              <a:buNone/>
            </a:pPr>
            <a:r>
              <a:rPr lang="en" sz="1600">
                <a:highlight>
                  <a:srgbClr val="EAD1DC"/>
                </a:highlight>
              </a:rPr>
              <a:t>Health</a:t>
            </a:r>
            <a:endParaRPr sz="1600">
              <a:highlight>
                <a:srgbClr val="EAD1DC"/>
              </a:highlight>
            </a:endParaRPr>
          </a:p>
          <a:p>
            <a:pPr indent="0" lvl="0" marL="0" rtl="0" algn="l">
              <a:spcBef>
                <a:spcPts val="0"/>
              </a:spcBef>
              <a:spcAft>
                <a:spcPts val="0"/>
              </a:spcAft>
              <a:buNone/>
            </a:pPr>
            <a:r>
              <a:rPr lang="en" sz="1600"/>
              <a:t>Legislative Reference</a:t>
            </a:r>
            <a:endParaRPr sz="1600"/>
          </a:p>
          <a:p>
            <a:pPr indent="0" lvl="0" marL="0" rtl="0" algn="l">
              <a:spcBef>
                <a:spcPts val="0"/>
              </a:spcBef>
              <a:spcAft>
                <a:spcPts val="0"/>
              </a:spcAft>
              <a:buNone/>
            </a:pPr>
            <a:r>
              <a:rPr lang="en" sz="1600"/>
              <a:t>Municipal and Zoning Appeals</a:t>
            </a:r>
            <a:endParaRPr sz="1600"/>
          </a:p>
          <a:p>
            <a:pPr indent="0" lvl="0" marL="0" rtl="0" algn="l">
              <a:spcBef>
                <a:spcPts val="0"/>
              </a:spcBef>
              <a:spcAft>
                <a:spcPts val="0"/>
              </a:spcAft>
              <a:buNone/>
            </a:pPr>
            <a:r>
              <a:rPr lang="en" sz="1600">
                <a:highlight>
                  <a:srgbClr val="FCE5CD"/>
                </a:highlight>
              </a:rPr>
              <a:t>Office of Criminal Justice</a:t>
            </a:r>
            <a:endParaRPr sz="1600">
              <a:highlight>
                <a:srgbClr val="FCE5CD"/>
              </a:highlight>
            </a:endParaRPr>
          </a:p>
          <a:p>
            <a:pPr indent="0" lvl="0" marL="0" rtl="0" algn="l">
              <a:spcBef>
                <a:spcPts val="0"/>
              </a:spcBef>
              <a:spcAft>
                <a:spcPts val="0"/>
              </a:spcAft>
              <a:buNone/>
            </a:pPr>
            <a:r>
              <a:rPr lang="en" sz="1600">
                <a:highlight>
                  <a:srgbClr val="A4C2F4"/>
                </a:highlight>
              </a:rPr>
              <a:t>Office of CitiStat Ops</a:t>
            </a:r>
            <a:endParaRPr sz="1600">
              <a:highlight>
                <a:srgbClr val="A4C2F4"/>
              </a:highlight>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8" name="Shape 228"/>
        <p:cNvGrpSpPr/>
        <p:nvPr/>
      </p:nvGrpSpPr>
      <p:grpSpPr>
        <a:xfrm>
          <a:off x="0" y="0"/>
          <a:ext cx="0" cy="0"/>
          <a:chOff x="0" y="0"/>
          <a:chExt cx="0" cy="0"/>
        </a:xfrm>
      </p:grpSpPr>
      <p:sp>
        <p:nvSpPr>
          <p:cNvPr id="229" name="Google Shape;229;p32"/>
          <p:cNvSpPr txBox="1"/>
          <p:nvPr/>
        </p:nvSpPr>
        <p:spPr>
          <a:xfrm>
            <a:off x="1889588" y="2935325"/>
            <a:ext cx="21000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E599"/>
                </a:solidFill>
                <a:latin typeface="Source Sans Pro"/>
                <a:ea typeface="Source Sans Pro"/>
                <a:cs typeface="Source Sans Pro"/>
                <a:sym typeface="Source Sans Pro"/>
              </a:rPr>
              <a:t>Office of Criminal Justice</a:t>
            </a:r>
            <a:endParaRPr sz="1200">
              <a:solidFill>
                <a:srgbClr val="FFE599"/>
              </a:solidFill>
              <a:latin typeface="Source Sans Pro"/>
              <a:ea typeface="Source Sans Pro"/>
              <a:cs typeface="Source Sans Pro"/>
              <a:sym typeface="Source Sans Pro"/>
            </a:endParaRPr>
          </a:p>
        </p:txBody>
      </p:sp>
      <p:sp>
        <p:nvSpPr>
          <p:cNvPr id="230" name="Google Shape;230;p32"/>
          <p:cNvSpPr txBox="1"/>
          <p:nvPr/>
        </p:nvSpPr>
        <p:spPr>
          <a:xfrm>
            <a:off x="5525038" y="2349213"/>
            <a:ext cx="1912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6D7A8"/>
                </a:solidFill>
                <a:latin typeface="Source Sans Pro"/>
                <a:ea typeface="Source Sans Pro"/>
                <a:cs typeface="Source Sans Pro"/>
                <a:sym typeface="Source Sans Pro"/>
              </a:rPr>
              <a:t>Office of Inspector General</a:t>
            </a:r>
            <a:endParaRPr sz="1200">
              <a:solidFill>
                <a:srgbClr val="B6D7A8"/>
              </a:solidFill>
              <a:latin typeface="Source Sans Pro"/>
              <a:ea typeface="Source Sans Pro"/>
              <a:cs typeface="Source Sans Pro"/>
              <a:sym typeface="Source Sans Pro"/>
            </a:endParaRPr>
          </a:p>
        </p:txBody>
      </p:sp>
      <p:sp>
        <p:nvSpPr>
          <p:cNvPr id="231" name="Google Shape;231;p32"/>
          <p:cNvSpPr txBox="1"/>
          <p:nvPr/>
        </p:nvSpPr>
        <p:spPr>
          <a:xfrm>
            <a:off x="4300738" y="3050825"/>
            <a:ext cx="43614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4CCCC"/>
                </a:solidFill>
                <a:latin typeface="Source Sans Pro"/>
                <a:ea typeface="Source Sans Pro"/>
                <a:cs typeface="Source Sans Pro"/>
                <a:sym typeface="Source Sans Pro"/>
              </a:rPr>
              <a:t>Health</a:t>
            </a:r>
            <a:endParaRPr sz="9600">
              <a:solidFill>
                <a:srgbClr val="F4CCCC"/>
              </a:solidFill>
              <a:latin typeface="Source Sans Pro"/>
              <a:ea typeface="Source Sans Pro"/>
              <a:cs typeface="Source Sans Pro"/>
              <a:sym typeface="Source Sans Pro"/>
            </a:endParaRPr>
          </a:p>
        </p:txBody>
      </p:sp>
      <p:sp>
        <p:nvSpPr>
          <p:cNvPr id="232" name="Google Shape;232;p32"/>
          <p:cNvSpPr txBox="1"/>
          <p:nvPr/>
        </p:nvSpPr>
        <p:spPr>
          <a:xfrm>
            <a:off x="5612325" y="1839813"/>
            <a:ext cx="9759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FA8DC"/>
                </a:solidFill>
                <a:latin typeface="Source Sans Pro"/>
                <a:ea typeface="Source Sans Pro"/>
                <a:cs typeface="Source Sans Pro"/>
                <a:sym typeface="Source Sans Pro"/>
              </a:rPr>
              <a:t>CitiStat</a:t>
            </a:r>
            <a:endParaRPr sz="1800">
              <a:solidFill>
                <a:srgbClr val="6FA8DC"/>
              </a:solidFill>
              <a:latin typeface="Source Sans Pro"/>
              <a:ea typeface="Source Sans Pro"/>
              <a:cs typeface="Source Sans Pro"/>
              <a:sym typeface="Source Sans Pro"/>
            </a:endParaRPr>
          </a:p>
        </p:txBody>
      </p:sp>
      <p:sp>
        <p:nvSpPr>
          <p:cNvPr id="233" name="Google Shape;233;p32"/>
          <p:cNvSpPr txBox="1"/>
          <p:nvPr/>
        </p:nvSpPr>
        <p:spPr>
          <a:xfrm>
            <a:off x="1268438" y="3374275"/>
            <a:ext cx="33423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EAD1DC"/>
                </a:solidFill>
                <a:latin typeface="Source Sans Pro"/>
                <a:ea typeface="Source Sans Pro"/>
                <a:cs typeface="Source Sans Pro"/>
                <a:sym typeface="Source Sans Pro"/>
              </a:rPr>
              <a:t>Office of Civil Rights</a:t>
            </a:r>
            <a:endParaRPr sz="2400">
              <a:solidFill>
                <a:srgbClr val="EAD1DC"/>
              </a:solidFill>
              <a:latin typeface="Source Sans Pro"/>
              <a:ea typeface="Source Sans Pro"/>
              <a:cs typeface="Source Sans Pro"/>
              <a:sym typeface="Source Sans Pro"/>
            </a:endParaRPr>
          </a:p>
        </p:txBody>
      </p:sp>
      <p:sp>
        <p:nvSpPr>
          <p:cNvPr id="234" name="Google Shape;234;p32"/>
          <p:cNvSpPr txBox="1"/>
          <p:nvPr/>
        </p:nvSpPr>
        <p:spPr>
          <a:xfrm>
            <a:off x="3803825" y="2605475"/>
            <a:ext cx="49629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E06666"/>
                </a:solidFill>
                <a:latin typeface="Source Sans Pro"/>
                <a:ea typeface="Source Sans Pro"/>
                <a:cs typeface="Source Sans Pro"/>
                <a:sym typeface="Source Sans Pro"/>
              </a:rPr>
              <a:t>Office of Housing</a:t>
            </a:r>
            <a:endParaRPr sz="4800">
              <a:solidFill>
                <a:srgbClr val="E06666"/>
              </a:solidFill>
              <a:latin typeface="Source Sans Pro"/>
              <a:ea typeface="Source Sans Pro"/>
              <a:cs typeface="Source Sans Pro"/>
              <a:sym typeface="Source Sans Pro"/>
            </a:endParaRPr>
          </a:p>
        </p:txBody>
      </p:sp>
      <p:sp>
        <p:nvSpPr>
          <p:cNvPr id="235" name="Google Shape;235;p32"/>
          <p:cNvSpPr txBox="1"/>
          <p:nvPr/>
        </p:nvSpPr>
        <p:spPr>
          <a:xfrm>
            <a:off x="377288" y="746625"/>
            <a:ext cx="56637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0">
                <a:solidFill>
                  <a:srgbClr val="0B5394"/>
                </a:solidFill>
                <a:latin typeface="Source Sans Pro"/>
                <a:ea typeface="Source Sans Pro"/>
                <a:cs typeface="Source Sans Pro"/>
                <a:sym typeface="Source Sans Pro"/>
              </a:rPr>
              <a:t>Police</a:t>
            </a:r>
            <a:endParaRPr sz="15000">
              <a:solidFill>
                <a:srgbClr val="0B5394"/>
              </a:solidFill>
              <a:latin typeface="Source Sans Pro"/>
              <a:ea typeface="Source Sans Pro"/>
              <a:cs typeface="Source Sans Pro"/>
              <a:sym typeface="Source Sans Pro"/>
            </a:endParaRPr>
          </a:p>
        </p:txBody>
      </p:sp>
      <p:sp>
        <p:nvSpPr>
          <p:cNvPr id="236" name="Google Shape;236;p32"/>
          <p:cNvSpPr txBox="1"/>
          <p:nvPr>
            <p:ph type="title"/>
          </p:nvPr>
        </p:nvSpPr>
        <p:spPr>
          <a:xfrm>
            <a:off x="465000" y="1271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Departments by size</a:t>
            </a:r>
            <a:endParaRPr b="1"/>
          </a:p>
        </p:txBody>
      </p:sp>
      <p:sp>
        <p:nvSpPr>
          <p:cNvPr id="237" name="Google Shape;237;p32"/>
          <p:cNvSpPr txBox="1"/>
          <p:nvPr/>
        </p:nvSpPr>
        <p:spPr>
          <a:xfrm>
            <a:off x="4300750" y="1124775"/>
            <a:ext cx="17058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F9000"/>
                </a:solidFill>
                <a:latin typeface="Source Sans Pro"/>
                <a:ea typeface="Source Sans Pro"/>
                <a:cs typeface="Source Sans Pro"/>
                <a:sym typeface="Source Sans Pro"/>
              </a:rPr>
              <a:t>Mayoralty</a:t>
            </a:r>
            <a:endParaRPr sz="1800">
              <a:solidFill>
                <a:srgbClr val="BF9000"/>
              </a:solidFill>
              <a:latin typeface="Source Sans Pro"/>
              <a:ea typeface="Source Sans Pro"/>
              <a:cs typeface="Source Sans Pro"/>
              <a:sym typeface="Source Sans Pro"/>
            </a:endParaRPr>
          </a:p>
        </p:txBody>
      </p:sp>
      <p:sp>
        <p:nvSpPr>
          <p:cNvPr id="238" name="Google Shape;238;p32"/>
          <p:cNvSpPr txBox="1"/>
          <p:nvPr/>
        </p:nvSpPr>
        <p:spPr>
          <a:xfrm>
            <a:off x="2901250" y="3970025"/>
            <a:ext cx="13995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Source Sans Pro"/>
                <a:ea typeface="Source Sans Pro"/>
                <a:cs typeface="Source Sans Pro"/>
                <a:sym typeface="Source Sans Pro"/>
              </a:rPr>
              <a:t>City Council</a:t>
            </a:r>
            <a:endParaRPr sz="1800">
              <a:solidFill>
                <a:schemeClr val="accent3"/>
              </a:solidFill>
              <a:latin typeface="Source Sans Pro"/>
              <a:ea typeface="Source Sans Pro"/>
              <a:cs typeface="Source Sans Pro"/>
              <a:sym typeface="Source Sans Pro"/>
            </a:endParaRPr>
          </a:p>
        </p:txBody>
      </p:sp>
      <p:sp>
        <p:nvSpPr>
          <p:cNvPr id="239" name="Google Shape;239;p32"/>
          <p:cNvSpPr txBox="1"/>
          <p:nvPr/>
        </p:nvSpPr>
        <p:spPr>
          <a:xfrm>
            <a:off x="5686375" y="1508325"/>
            <a:ext cx="14475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44443"/>
                </a:solidFill>
                <a:latin typeface="Source Sans Pro"/>
                <a:ea typeface="Source Sans Pro"/>
                <a:cs typeface="Source Sans Pro"/>
                <a:sym typeface="Source Sans Pro"/>
              </a:rPr>
              <a:t>Orphans’ Court</a:t>
            </a:r>
            <a:endParaRPr sz="1000">
              <a:solidFill>
                <a:srgbClr val="444443"/>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