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6"/>
  </p:notesMasterIdLst>
  <p:sldIdLst>
    <p:sldId id="256" r:id="rId2"/>
    <p:sldId id="258" r:id="rId3"/>
    <p:sldId id="264" r:id="rId4"/>
    <p:sldId id="265" r:id="rId5"/>
    <p:sldId id="268" r:id="rId6"/>
    <p:sldId id="342" r:id="rId7"/>
    <p:sldId id="270" r:id="rId8"/>
    <p:sldId id="343" r:id="rId9"/>
    <p:sldId id="346" r:id="rId10"/>
    <p:sldId id="272" r:id="rId11"/>
    <p:sldId id="273" r:id="rId12"/>
    <p:sldId id="345" r:id="rId13"/>
    <p:sldId id="344" r:id="rId14"/>
    <p:sldId id="290" r:id="rId15"/>
  </p:sldIdLst>
  <p:sldSz cx="9144000" cy="5143500" type="screen16x9"/>
  <p:notesSz cx="6858000" cy="9144000"/>
  <p:embeddedFontLst>
    <p:embeddedFont>
      <p:font typeface="Alfa Slab One" panose="020000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92AECE-AF3A-4EBB-9327-117049B4A941}">
  <a:tblStyle styleId="{6492AECE-AF3A-4EBB-9327-117049B4A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6327"/>
  </p:normalViewPr>
  <p:slideViewPr>
    <p:cSldViewPr snapToGrid="0">
      <p:cViewPr varScale="1">
        <p:scale>
          <a:sx n="146" d="100"/>
          <a:sy n="14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57691e1d1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57691e1d1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a0365c28_0_3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a0365c28_0_3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57691e1d1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57691e1d1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2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a0365c28_0_3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a0365c28_0_3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4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b6a0365c28_0_3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b6a0365c28_0_3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6a0365c28_0_32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6a0365c28_0_32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d36727b3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d36727b3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d36727b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dd36727b3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57691e1d1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57691e1d1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57691e1d1b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57691e1d1b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2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66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4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1_1_1_1_1_1_1">
    <p:bg>
      <p:bgPr>
        <a:solidFill>
          <a:schemeClr val="dk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4" name="Google Shape;284;p4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" name="Google Shape;285;p4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1"/>
          </p:nvPr>
        </p:nvSpPr>
        <p:spPr>
          <a:xfrm>
            <a:off x="111297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2"/>
          </p:nvPr>
        </p:nvSpPr>
        <p:spPr>
          <a:xfrm>
            <a:off x="111297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3"/>
          </p:nvPr>
        </p:nvSpPr>
        <p:spPr>
          <a:xfrm>
            <a:off x="3497250" y="18612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4"/>
          </p:nvPr>
        </p:nvSpPr>
        <p:spPr>
          <a:xfrm>
            <a:off x="3497250" y="13639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5"/>
          </p:nvPr>
        </p:nvSpPr>
        <p:spPr>
          <a:xfrm>
            <a:off x="588152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subTitle" idx="6"/>
          </p:nvPr>
        </p:nvSpPr>
        <p:spPr>
          <a:xfrm>
            <a:off x="588152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1">
    <p:bg>
      <p:bgPr>
        <a:solidFill>
          <a:schemeClr val="dk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5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13" name="Google Shape;413;p5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4" name="Google Shape;414;p5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subTitle" idx="1"/>
          </p:nvPr>
        </p:nvSpPr>
        <p:spPr>
          <a:xfrm>
            <a:off x="1059065" y="174819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ubTitle" idx="2"/>
          </p:nvPr>
        </p:nvSpPr>
        <p:spPr>
          <a:xfrm>
            <a:off x="1059065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3"/>
          <p:cNvSpPr txBox="1">
            <a:spLocks noGrp="1"/>
          </p:cNvSpPr>
          <p:nvPr>
            <p:ph type="subTitle" idx="3"/>
          </p:nvPr>
        </p:nvSpPr>
        <p:spPr>
          <a:xfrm>
            <a:off x="1059052" y="2806879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53"/>
          <p:cNvSpPr txBox="1">
            <a:spLocks noGrp="1"/>
          </p:cNvSpPr>
          <p:nvPr>
            <p:ph type="subTitle" idx="4"/>
          </p:nvPr>
        </p:nvSpPr>
        <p:spPr>
          <a:xfrm>
            <a:off x="1059070" y="2454554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3"/>
          <p:cNvSpPr txBox="1">
            <a:spLocks noGrp="1"/>
          </p:cNvSpPr>
          <p:nvPr>
            <p:ph type="subTitle" idx="5"/>
          </p:nvPr>
        </p:nvSpPr>
        <p:spPr>
          <a:xfrm>
            <a:off x="5042599" y="174819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53"/>
          <p:cNvSpPr txBox="1">
            <a:spLocks noGrp="1"/>
          </p:cNvSpPr>
          <p:nvPr>
            <p:ph type="subTitle" idx="6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subTitle" idx="7"/>
          </p:nvPr>
        </p:nvSpPr>
        <p:spPr>
          <a:xfrm>
            <a:off x="1059065" y="386554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53"/>
          <p:cNvSpPr txBox="1">
            <a:spLocks noGrp="1"/>
          </p:cNvSpPr>
          <p:nvPr>
            <p:ph type="subTitle" idx="8"/>
          </p:nvPr>
        </p:nvSpPr>
        <p:spPr>
          <a:xfrm>
            <a:off x="1059065" y="3513242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subTitle" idx="9"/>
          </p:nvPr>
        </p:nvSpPr>
        <p:spPr>
          <a:xfrm>
            <a:off x="5042630" y="2806867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3"/>
          <p:cNvSpPr txBox="1">
            <a:spLocks noGrp="1"/>
          </p:cNvSpPr>
          <p:nvPr>
            <p:ph type="subTitle" idx="13"/>
          </p:nvPr>
        </p:nvSpPr>
        <p:spPr>
          <a:xfrm>
            <a:off x="5042648" y="24545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3"/>
          <p:cNvSpPr txBox="1">
            <a:spLocks noGrp="1"/>
          </p:cNvSpPr>
          <p:nvPr>
            <p:ph type="subTitle" idx="14"/>
          </p:nvPr>
        </p:nvSpPr>
        <p:spPr>
          <a:xfrm>
            <a:off x="5042599" y="386554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3"/>
          <p:cNvSpPr txBox="1">
            <a:spLocks noGrp="1"/>
          </p:cNvSpPr>
          <p:nvPr>
            <p:ph type="subTitle" idx="15"/>
          </p:nvPr>
        </p:nvSpPr>
        <p:spPr>
          <a:xfrm>
            <a:off x="5042634" y="3513242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5400000" flipH="1">
            <a:off x="-1114550" y="743900"/>
            <a:ext cx="3655500" cy="3655500"/>
          </a:xfrm>
          <a:prstGeom prst="pie">
            <a:avLst>
              <a:gd name="adj1" fmla="val 0"/>
              <a:gd name="adj2" fmla="val 1080008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2" name="Google Shape;42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43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2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713200" y="539513"/>
            <a:ext cx="7717600" cy="4064400"/>
            <a:chOff x="713125" y="539500"/>
            <a:chExt cx="7717600" cy="40644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4"/>
            <p:cNvCxnSpPr>
              <a:stCxn id="69" idx="2"/>
            </p:cNvCxnSpPr>
            <p:nvPr/>
          </p:nvCxnSpPr>
          <p:spPr>
            <a:xfrm rot="10800000">
              <a:off x="45719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713125" y="2912025"/>
              <a:ext cx="7709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>
              <a:off x="17602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7378100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3" hasCustomPrompt="1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5"/>
          </p:nvPr>
        </p:nvSpPr>
        <p:spPr>
          <a:xfrm>
            <a:off x="47601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6" hasCustomPrompt="1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7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8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9" hasCustomPrompt="1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3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4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5" hasCustomPrompt="1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131175" y="2463675"/>
            <a:ext cx="53511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2" hasCustomPrompt="1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1131163" y="37284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714350" y="2559925"/>
            <a:ext cx="57153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2" hasCustomPrompt="1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896450" y="38024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62" r:id="rId8"/>
    <p:sldLayoutId id="2147483663" r:id="rId9"/>
    <p:sldLayoutId id="2147483689" r:id="rId10"/>
    <p:sldLayoutId id="2147483699" r:id="rId11"/>
    <p:sldLayoutId id="2147483701" r:id="rId12"/>
    <p:sldLayoutId id="214748370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NBA League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3270699" y="3797705"/>
            <a:ext cx="2602502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André Oliveira | 107637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Duarte Cruz | 107359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Base de Dados</a:t>
            </a:r>
            <a:endParaRPr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8"/>
          <p:cNvSpPr txBox="1">
            <a:spLocks noGrp="1"/>
          </p:cNvSpPr>
          <p:nvPr>
            <p:ph type="title"/>
          </p:nvPr>
        </p:nvSpPr>
        <p:spPr>
          <a:xfrm>
            <a:off x="1349528" y="2463675"/>
            <a:ext cx="4817942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Aft>
                <a:spcPts val="1200"/>
              </a:spcAft>
            </a:pPr>
            <a:r>
              <a:rPr lang="pt-PT" dirty="0"/>
              <a:t>Objetivos Atingidos</a:t>
            </a:r>
          </a:p>
        </p:txBody>
      </p:sp>
      <p:sp>
        <p:nvSpPr>
          <p:cNvPr id="897" name="Google Shape;897;p78"/>
          <p:cNvSpPr txBox="1">
            <a:spLocks noGrp="1"/>
          </p:cNvSpPr>
          <p:nvPr>
            <p:ph type="title" idx="2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99" name="Google Shape;899;p78"/>
          <p:cNvGrpSpPr/>
          <p:nvPr/>
        </p:nvGrpSpPr>
        <p:grpSpPr>
          <a:xfrm rot="10800000" flipH="1">
            <a:off x="6455482" y="547358"/>
            <a:ext cx="1729168" cy="4048595"/>
            <a:chOff x="6278575" y="1116825"/>
            <a:chExt cx="1483500" cy="3473400"/>
          </a:xfrm>
        </p:grpSpPr>
        <p:cxnSp>
          <p:nvCxnSpPr>
            <p:cNvPr id="900" name="Google Shape;900;p78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78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78"/>
          <p:cNvGrpSpPr/>
          <p:nvPr/>
        </p:nvGrpSpPr>
        <p:grpSpPr>
          <a:xfrm rot="-9480232" flipH="1">
            <a:off x="3601486" y="979021"/>
            <a:ext cx="2244356" cy="984484"/>
            <a:chOff x="5239200" y="504175"/>
            <a:chExt cx="2244620" cy="984600"/>
          </a:xfrm>
        </p:grpSpPr>
        <p:sp>
          <p:nvSpPr>
            <p:cNvPr id="903" name="Google Shape;903;p78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78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905" name="Google Shape;905;p78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78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7" name="Google Shape;907;p78"/>
            <p:cNvCxnSpPr>
              <a:stCxn id="903" idx="6"/>
            </p:cNvCxnSpPr>
            <p:nvPr/>
          </p:nvCxnSpPr>
          <p:spPr>
            <a:xfrm rot="-9480029" flipH="1">
              <a:off x="5755548" y="768208"/>
              <a:ext cx="1498403" cy="45653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Atingidos</a:t>
            </a:r>
            <a:endParaRPr dirty="0"/>
          </a:p>
        </p:txBody>
      </p:sp>
      <p:sp>
        <p:nvSpPr>
          <p:cNvPr id="913" name="Google Shape;913;p79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Adição/alteração/eliminação de jogadores, treinadores, equipas e jogos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Interface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Lógica de interligação entre a basa de dados e a interface</a:t>
            </a:r>
            <a:endParaRPr dirty="0"/>
          </a:p>
        </p:txBody>
      </p:sp>
      <p:grpSp>
        <p:nvGrpSpPr>
          <p:cNvPr id="914" name="Google Shape;914;p79"/>
          <p:cNvGrpSpPr/>
          <p:nvPr/>
        </p:nvGrpSpPr>
        <p:grpSpPr>
          <a:xfrm>
            <a:off x="7277723" y="1723610"/>
            <a:ext cx="2306075" cy="2306075"/>
            <a:chOff x="7129475" y="1270500"/>
            <a:chExt cx="2602500" cy="2602500"/>
          </a:xfrm>
        </p:grpSpPr>
        <p:sp>
          <p:nvSpPr>
            <p:cNvPr id="915" name="Google Shape;915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9"/>
          <p:cNvGrpSpPr/>
          <p:nvPr/>
        </p:nvGrpSpPr>
        <p:grpSpPr>
          <a:xfrm flipH="1">
            <a:off x="-439811" y="1723590"/>
            <a:ext cx="2306075" cy="2306075"/>
            <a:chOff x="7129475" y="1270500"/>
            <a:chExt cx="2602500" cy="2602500"/>
          </a:xfrm>
        </p:grpSpPr>
        <p:sp>
          <p:nvSpPr>
            <p:cNvPr id="919" name="Google Shape;919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8"/>
          <p:cNvSpPr txBox="1">
            <a:spLocks noGrp="1"/>
          </p:cNvSpPr>
          <p:nvPr>
            <p:ph type="title"/>
          </p:nvPr>
        </p:nvSpPr>
        <p:spPr>
          <a:xfrm>
            <a:off x="1349528" y="2463675"/>
            <a:ext cx="4817942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Aft>
                <a:spcPts val="1200"/>
              </a:spcAft>
            </a:pPr>
            <a:r>
              <a:rPr lang="pt-PT" dirty="0"/>
              <a:t>Objetivos a </a:t>
            </a:r>
            <a:r>
              <a:rPr lang="pt-PT" dirty="0" err="1"/>
              <a:t>Atingidir</a:t>
            </a:r>
            <a:endParaRPr lang="pt-PT" dirty="0"/>
          </a:p>
        </p:txBody>
      </p:sp>
      <p:sp>
        <p:nvSpPr>
          <p:cNvPr id="897" name="Google Shape;897;p78"/>
          <p:cNvSpPr txBox="1">
            <a:spLocks noGrp="1"/>
          </p:cNvSpPr>
          <p:nvPr>
            <p:ph type="title" idx="2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99" name="Google Shape;899;p78"/>
          <p:cNvGrpSpPr/>
          <p:nvPr/>
        </p:nvGrpSpPr>
        <p:grpSpPr>
          <a:xfrm rot="10800000" flipH="1">
            <a:off x="6455482" y="547358"/>
            <a:ext cx="1729168" cy="4048595"/>
            <a:chOff x="6278575" y="1116825"/>
            <a:chExt cx="1483500" cy="3473400"/>
          </a:xfrm>
        </p:grpSpPr>
        <p:cxnSp>
          <p:nvCxnSpPr>
            <p:cNvPr id="900" name="Google Shape;900;p78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78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78"/>
          <p:cNvGrpSpPr/>
          <p:nvPr/>
        </p:nvGrpSpPr>
        <p:grpSpPr>
          <a:xfrm rot="-9480232" flipH="1">
            <a:off x="3601486" y="979021"/>
            <a:ext cx="2244356" cy="984484"/>
            <a:chOff x="5239200" y="504175"/>
            <a:chExt cx="2244620" cy="984600"/>
          </a:xfrm>
        </p:grpSpPr>
        <p:sp>
          <p:nvSpPr>
            <p:cNvPr id="903" name="Google Shape;903;p78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78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905" name="Google Shape;905;p78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78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7" name="Google Shape;907;p78"/>
            <p:cNvCxnSpPr>
              <a:stCxn id="903" idx="6"/>
            </p:cNvCxnSpPr>
            <p:nvPr/>
          </p:nvCxnSpPr>
          <p:spPr>
            <a:xfrm rot="-9480029" flipH="1">
              <a:off x="5755548" y="768208"/>
              <a:ext cx="1498403" cy="45653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729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 Atingir</a:t>
            </a:r>
            <a:endParaRPr dirty="0"/>
          </a:p>
        </p:txBody>
      </p:sp>
      <p:sp>
        <p:nvSpPr>
          <p:cNvPr id="913" name="Google Shape;913;p79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Geração de bilhetes dos jogos na criação de um jogo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Lógica para alteração dos atributos dos bilhetes </a:t>
            </a:r>
            <a:endParaRPr dirty="0"/>
          </a:p>
        </p:txBody>
      </p:sp>
      <p:grpSp>
        <p:nvGrpSpPr>
          <p:cNvPr id="914" name="Google Shape;914;p79"/>
          <p:cNvGrpSpPr/>
          <p:nvPr/>
        </p:nvGrpSpPr>
        <p:grpSpPr>
          <a:xfrm>
            <a:off x="7277723" y="1723610"/>
            <a:ext cx="2306075" cy="2306075"/>
            <a:chOff x="7129475" y="1270500"/>
            <a:chExt cx="2602500" cy="2602500"/>
          </a:xfrm>
        </p:grpSpPr>
        <p:sp>
          <p:nvSpPr>
            <p:cNvPr id="915" name="Google Shape;915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9"/>
          <p:cNvGrpSpPr/>
          <p:nvPr/>
        </p:nvGrpSpPr>
        <p:grpSpPr>
          <a:xfrm flipH="1">
            <a:off x="-439811" y="1723590"/>
            <a:ext cx="2306075" cy="2306075"/>
            <a:chOff x="7129475" y="1270500"/>
            <a:chExt cx="2602500" cy="2602500"/>
          </a:xfrm>
        </p:grpSpPr>
        <p:sp>
          <p:nvSpPr>
            <p:cNvPr id="919" name="Google Shape;919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27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96"/>
          <p:cNvSpPr txBox="1">
            <a:spLocks noGrp="1"/>
          </p:cNvSpPr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DEMO</a:t>
            </a:r>
            <a:endParaRPr dirty="0"/>
          </a:p>
        </p:txBody>
      </p:sp>
      <p:grpSp>
        <p:nvGrpSpPr>
          <p:cNvPr id="1296" name="Google Shape;1296;p96"/>
          <p:cNvGrpSpPr/>
          <p:nvPr/>
        </p:nvGrpSpPr>
        <p:grpSpPr>
          <a:xfrm>
            <a:off x="470525" y="886100"/>
            <a:ext cx="7947450" cy="3468425"/>
            <a:chOff x="470525" y="886100"/>
            <a:chExt cx="7947450" cy="3468425"/>
          </a:xfrm>
        </p:grpSpPr>
        <p:cxnSp>
          <p:nvCxnSpPr>
            <p:cNvPr id="1297" name="Google Shape;1297;p96"/>
            <p:cNvCxnSpPr/>
            <p:nvPr/>
          </p:nvCxnSpPr>
          <p:spPr>
            <a:xfrm>
              <a:off x="725975" y="4047175"/>
              <a:ext cx="7692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8" name="Google Shape;1298;p96"/>
            <p:cNvSpPr/>
            <p:nvPr/>
          </p:nvSpPr>
          <p:spPr>
            <a:xfrm>
              <a:off x="7459100" y="3739825"/>
              <a:ext cx="614700" cy="6147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6"/>
            <p:cNvSpPr/>
            <p:nvPr/>
          </p:nvSpPr>
          <p:spPr>
            <a:xfrm>
              <a:off x="470525" y="88610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0" name="Google Shape;1300;p96"/>
            <p:cNvCxnSpPr>
              <a:stCxn id="1299" idx="6"/>
            </p:cNvCxnSpPr>
            <p:nvPr/>
          </p:nvCxnSpPr>
          <p:spPr>
            <a:xfrm>
              <a:off x="955925" y="1128800"/>
              <a:ext cx="6790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96"/>
            <p:cNvCxnSpPr>
              <a:endCxn id="1298" idx="0"/>
            </p:cNvCxnSpPr>
            <p:nvPr/>
          </p:nvCxnSpPr>
          <p:spPr>
            <a:xfrm flipH="1">
              <a:off x="7766450" y="1137325"/>
              <a:ext cx="10200" cy="2602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302" name="Google Shape;1302;p96"/>
            <p:cNvGrpSpPr/>
            <p:nvPr/>
          </p:nvGrpSpPr>
          <p:grpSpPr>
            <a:xfrm>
              <a:off x="7523758" y="886109"/>
              <a:ext cx="485391" cy="485391"/>
              <a:chOff x="3365800" y="1183425"/>
              <a:chExt cx="261300" cy="261300"/>
            </a:xfrm>
          </p:grpSpPr>
          <p:cxnSp>
            <p:nvCxnSpPr>
              <p:cNvPr id="1303" name="Google Shape;1303;p96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96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subTitle" idx="4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atingidos até à data</a:t>
            </a:r>
            <a:endParaRPr dirty="0"/>
          </a:p>
        </p:txBody>
      </p:sp>
      <p:sp>
        <p:nvSpPr>
          <p:cNvPr id="491" name="Google Shape;491;p64"/>
          <p:cNvSpPr txBox="1">
            <a:spLocks noGrp="1"/>
          </p:cNvSpPr>
          <p:nvPr>
            <p:ph type="subTitle" idx="1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Em que consiste o projeto</a:t>
            </a:r>
            <a:endParaRPr dirty="0"/>
          </a:p>
        </p:txBody>
      </p:sp>
      <p:sp>
        <p:nvSpPr>
          <p:cNvPr id="492" name="Google Shape;492;p64"/>
          <p:cNvSpPr txBox="1">
            <a:spLocks noGrp="1"/>
          </p:cNvSpPr>
          <p:nvPr>
            <p:ph type="subTitle" idx="2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Conceito</a:t>
            </a:r>
            <a:endParaRPr dirty="0"/>
          </a:p>
        </p:txBody>
      </p:sp>
      <p:sp>
        <p:nvSpPr>
          <p:cNvPr id="493" name="Google Shape;493;p64"/>
          <p:cNvSpPr txBox="1">
            <a:spLocks noGrp="1"/>
          </p:cNvSpPr>
          <p:nvPr>
            <p:ph type="title" idx="3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subTitle" idx="5"/>
          </p:nvPr>
        </p:nvSpPr>
        <p:spPr>
          <a:xfrm>
            <a:off x="4691818" y="1518125"/>
            <a:ext cx="251577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Objetivos</a:t>
            </a:r>
            <a:r>
              <a:rPr lang="en" dirty="0"/>
              <a:t> </a:t>
            </a:r>
            <a:r>
              <a:rPr lang="en" dirty="0" err="1"/>
              <a:t>Atingidos</a:t>
            </a:r>
            <a:endParaRPr dirty="0"/>
          </a:p>
        </p:txBody>
      </p:sp>
      <p:sp>
        <p:nvSpPr>
          <p:cNvPr id="495" name="Google Shape;495;p64"/>
          <p:cNvSpPr txBox="1">
            <a:spLocks noGrp="1"/>
          </p:cNvSpPr>
          <p:nvPr>
            <p:ph type="title" idx="6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64"/>
          <p:cNvSpPr txBox="1">
            <a:spLocks noGrp="1"/>
          </p:cNvSpPr>
          <p:nvPr>
            <p:ph type="subTitle" idx="7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Depois de decidido 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Decisões funcionais</a:t>
            </a:r>
            <a:endParaRPr dirty="0"/>
          </a:p>
        </p:txBody>
      </p:sp>
      <p:sp>
        <p:nvSpPr>
          <p:cNvPr id="497" name="Google Shape;497;p64"/>
          <p:cNvSpPr txBox="1">
            <a:spLocks noGrp="1"/>
          </p:cNvSpPr>
          <p:nvPr>
            <p:ph type="subTitle" idx="8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Processo</a:t>
            </a:r>
            <a:r>
              <a:rPr lang="en" dirty="0"/>
              <a:t>  </a:t>
            </a:r>
            <a:r>
              <a:rPr lang="en" dirty="0" err="1"/>
              <a:t>Desenvolvimento</a:t>
            </a:r>
            <a:endParaRPr dirty="0"/>
          </a:p>
        </p:txBody>
      </p:sp>
      <p:sp>
        <p:nvSpPr>
          <p:cNvPr id="498" name="Google Shape;498;p64"/>
          <p:cNvSpPr txBox="1">
            <a:spLocks noGrp="1"/>
          </p:cNvSpPr>
          <p:nvPr>
            <p:ph type="title" idx="9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64"/>
          <p:cNvSpPr txBox="1">
            <a:spLocks noGrp="1"/>
          </p:cNvSpPr>
          <p:nvPr>
            <p:ph type="subTitle" idx="13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 atingir até à entrega</a:t>
            </a:r>
            <a:endParaRPr dirty="0"/>
          </a:p>
        </p:txBody>
      </p:sp>
      <p:sp>
        <p:nvSpPr>
          <p:cNvPr id="500" name="Google Shape;500;p64"/>
          <p:cNvSpPr txBox="1">
            <a:spLocks noGrp="1"/>
          </p:cNvSpPr>
          <p:nvPr>
            <p:ph type="subTitle" idx="14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Objetivos a Atingir</a:t>
            </a:r>
            <a:endParaRPr dirty="0"/>
          </a:p>
        </p:txBody>
      </p:sp>
      <p:sp>
        <p:nvSpPr>
          <p:cNvPr id="501" name="Google Shape;501;p64"/>
          <p:cNvSpPr txBox="1">
            <a:spLocks noGrp="1"/>
          </p:cNvSpPr>
          <p:nvPr>
            <p:ph type="title" idx="15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02" name="Google Shape;502;p64"/>
          <p:cNvGrpSpPr/>
          <p:nvPr/>
        </p:nvGrpSpPr>
        <p:grpSpPr>
          <a:xfrm>
            <a:off x="7660352" y="1008657"/>
            <a:ext cx="463990" cy="463990"/>
            <a:chOff x="3365800" y="1183425"/>
            <a:chExt cx="261300" cy="261300"/>
          </a:xfrm>
        </p:grpSpPr>
        <p:cxnSp>
          <p:nvCxnSpPr>
            <p:cNvPr id="503" name="Google Shape;503;p64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64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5" name="Google Shape;505;p64"/>
          <p:cNvSpPr/>
          <p:nvPr/>
        </p:nvSpPr>
        <p:spPr>
          <a:xfrm rot="-5400000">
            <a:off x="988275" y="981602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64"/>
          <p:cNvGrpSpPr/>
          <p:nvPr/>
        </p:nvGrpSpPr>
        <p:grpSpPr>
          <a:xfrm>
            <a:off x="1015327" y="2678107"/>
            <a:ext cx="463990" cy="463990"/>
            <a:chOff x="3365800" y="1183425"/>
            <a:chExt cx="261300" cy="261300"/>
          </a:xfrm>
        </p:grpSpPr>
        <p:cxnSp>
          <p:nvCxnSpPr>
            <p:cNvPr id="507" name="Google Shape;507;p64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64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64"/>
          <p:cNvSpPr/>
          <p:nvPr/>
        </p:nvSpPr>
        <p:spPr>
          <a:xfrm rot="-5400000">
            <a:off x="7633300" y="2647327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Conceito</a:t>
            </a:r>
            <a:endParaRPr dirty="0"/>
          </a:p>
        </p:txBody>
      </p:sp>
      <p:sp>
        <p:nvSpPr>
          <p:cNvPr id="664" name="Google Shape;664;p70"/>
          <p:cNvSpPr txBox="1">
            <a:spLocks noGrp="1"/>
          </p:cNvSpPr>
          <p:nvPr>
            <p:ph type="title" idx="2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5" name="Google Shape;665;p70"/>
          <p:cNvGrpSpPr/>
          <p:nvPr/>
        </p:nvGrpSpPr>
        <p:grpSpPr>
          <a:xfrm rot="-480853" flipH="1">
            <a:off x="1094867" y="945649"/>
            <a:ext cx="2244318" cy="593320"/>
            <a:chOff x="5239200" y="684775"/>
            <a:chExt cx="2244620" cy="593400"/>
          </a:xfrm>
        </p:grpSpPr>
        <p:sp>
          <p:nvSpPr>
            <p:cNvPr id="666" name="Google Shape;666;p70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70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668" name="Google Shape;668;p70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70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70"/>
            <p:cNvCxnSpPr>
              <a:stCxn id="666" idx="6"/>
            </p:cNvCxnSpPr>
            <p:nvPr/>
          </p:nvCxnSpPr>
          <p:spPr>
            <a:xfrm rot="-480828">
              <a:off x="5741900" y="819387"/>
              <a:ext cx="1525699" cy="354176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Conceito</a:t>
            </a:r>
            <a:endParaRPr dirty="0"/>
          </a:p>
        </p:txBody>
      </p:sp>
      <p:sp>
        <p:nvSpPr>
          <p:cNvPr id="676" name="Google Shape;676;p71"/>
          <p:cNvSpPr txBox="1">
            <a:spLocks noGrp="1"/>
          </p:cNvSpPr>
          <p:nvPr>
            <p:ph type="subTitle" idx="4294967295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you give a brief intro of the topic you want to talk about. For example, you can talk about Mercury</a:t>
            </a:r>
            <a:endParaRPr/>
          </a:p>
        </p:txBody>
      </p:sp>
      <p:sp>
        <p:nvSpPr>
          <p:cNvPr id="677" name="Google Shape;677;p71"/>
          <p:cNvSpPr txBox="1">
            <a:spLocks noGrp="1"/>
          </p:cNvSpPr>
          <p:nvPr>
            <p:ph type="subTitle" idx="1"/>
          </p:nvPr>
        </p:nvSpPr>
        <p:spPr>
          <a:xfrm>
            <a:off x="1299733" y="2023886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nosso projeto consiste numa aplicação que permita a gestão de jogadores, treinadores, equipas, jogos e </a:t>
            </a:r>
            <a:r>
              <a:rPr lang="pt-PT" dirty="0" err="1"/>
              <a:t>etc</a:t>
            </a:r>
            <a:r>
              <a:rPr lang="pt-PT" dirty="0"/>
              <a:t> da liga da NBA</a:t>
            </a:r>
            <a:endParaRPr dirty="0"/>
          </a:p>
        </p:txBody>
      </p:sp>
      <p:grpSp>
        <p:nvGrpSpPr>
          <p:cNvPr id="678" name="Google Shape;678;p71"/>
          <p:cNvGrpSpPr/>
          <p:nvPr/>
        </p:nvGrpSpPr>
        <p:grpSpPr>
          <a:xfrm>
            <a:off x="5763974" y="1622902"/>
            <a:ext cx="1764308" cy="2202495"/>
            <a:chOff x="5763974" y="1622902"/>
            <a:chExt cx="1764308" cy="2202495"/>
          </a:xfrm>
        </p:grpSpPr>
        <p:sp>
          <p:nvSpPr>
            <p:cNvPr id="679" name="Google Shape;679;p71"/>
            <p:cNvSpPr/>
            <p:nvPr/>
          </p:nvSpPr>
          <p:spPr>
            <a:xfrm>
              <a:off x="5763974" y="1705585"/>
              <a:ext cx="489597" cy="591299"/>
            </a:xfrm>
            <a:custGeom>
              <a:avLst/>
              <a:gdLst/>
              <a:ahLst/>
              <a:cxnLst/>
              <a:rect l="l" t="t" r="r" b="b"/>
              <a:pathLst>
                <a:path w="9190" h="11099" extrusionOk="0">
                  <a:moveTo>
                    <a:pt x="6834" y="1"/>
                  </a:moveTo>
                  <a:lnTo>
                    <a:pt x="5996" y="233"/>
                  </a:lnTo>
                  <a:cubicBezTo>
                    <a:pt x="5996" y="233"/>
                    <a:pt x="7976" y="9011"/>
                    <a:pt x="0" y="10153"/>
                  </a:cubicBezTo>
                  <a:lnTo>
                    <a:pt x="161" y="11099"/>
                  </a:lnTo>
                  <a:cubicBezTo>
                    <a:pt x="9189" y="8815"/>
                    <a:pt x="6834" y="1"/>
                    <a:pt x="6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1"/>
            <p:cNvSpPr/>
            <p:nvPr/>
          </p:nvSpPr>
          <p:spPr>
            <a:xfrm>
              <a:off x="6354261" y="1622902"/>
              <a:ext cx="586558" cy="241602"/>
            </a:xfrm>
            <a:custGeom>
              <a:avLst/>
              <a:gdLst/>
              <a:ahLst/>
              <a:cxnLst/>
              <a:rect l="l" t="t" r="r" b="b"/>
              <a:pathLst>
                <a:path w="11010" h="4535" extrusionOk="0">
                  <a:moveTo>
                    <a:pt x="911" y="0"/>
                  </a:moveTo>
                  <a:lnTo>
                    <a:pt x="1" y="304"/>
                  </a:lnTo>
                  <a:cubicBezTo>
                    <a:pt x="1499" y="4136"/>
                    <a:pt x="4103" y="4533"/>
                    <a:pt x="5155" y="4533"/>
                  </a:cubicBezTo>
                  <a:cubicBezTo>
                    <a:pt x="5180" y="4533"/>
                    <a:pt x="5205" y="4533"/>
                    <a:pt x="5229" y="4532"/>
                  </a:cubicBezTo>
                  <a:cubicBezTo>
                    <a:pt x="5425" y="4532"/>
                    <a:pt x="5496" y="4515"/>
                    <a:pt x="5496" y="4515"/>
                  </a:cubicBezTo>
                  <a:cubicBezTo>
                    <a:pt x="5496" y="4515"/>
                    <a:pt x="5626" y="4534"/>
                    <a:pt x="5849" y="4534"/>
                  </a:cubicBezTo>
                  <a:cubicBezTo>
                    <a:pt x="6811" y="4534"/>
                    <a:pt x="9504" y="4170"/>
                    <a:pt x="11010" y="304"/>
                  </a:cubicBezTo>
                  <a:lnTo>
                    <a:pt x="10064" y="0"/>
                  </a:lnTo>
                  <a:cubicBezTo>
                    <a:pt x="8867" y="3428"/>
                    <a:pt x="6477" y="3704"/>
                    <a:pt x="5737" y="3704"/>
                  </a:cubicBezTo>
                  <a:cubicBezTo>
                    <a:pt x="5595" y="3704"/>
                    <a:pt x="5514" y="3694"/>
                    <a:pt x="5514" y="3694"/>
                  </a:cubicBezTo>
                  <a:lnTo>
                    <a:pt x="5229" y="3694"/>
                  </a:lnTo>
                  <a:cubicBezTo>
                    <a:pt x="4426" y="3676"/>
                    <a:pt x="2088" y="3319"/>
                    <a:pt x="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1"/>
            <p:cNvSpPr/>
            <p:nvPr/>
          </p:nvSpPr>
          <p:spPr>
            <a:xfrm>
              <a:off x="7038685" y="1705585"/>
              <a:ext cx="489597" cy="591299"/>
            </a:xfrm>
            <a:custGeom>
              <a:avLst/>
              <a:gdLst/>
              <a:ahLst/>
              <a:cxnLst/>
              <a:rect l="l" t="t" r="r" b="b"/>
              <a:pathLst>
                <a:path w="9190" h="11099" extrusionOk="0">
                  <a:moveTo>
                    <a:pt x="2356" y="1"/>
                  </a:moveTo>
                  <a:cubicBezTo>
                    <a:pt x="2356" y="1"/>
                    <a:pt x="0" y="8815"/>
                    <a:pt x="9029" y="11099"/>
                  </a:cubicBezTo>
                  <a:lnTo>
                    <a:pt x="9189" y="10153"/>
                  </a:lnTo>
                  <a:cubicBezTo>
                    <a:pt x="1214" y="9011"/>
                    <a:pt x="3194" y="233"/>
                    <a:pt x="3194" y="233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1"/>
            <p:cNvSpPr/>
            <p:nvPr/>
          </p:nvSpPr>
          <p:spPr>
            <a:xfrm>
              <a:off x="5773457" y="1639045"/>
              <a:ext cx="1746248" cy="711061"/>
            </a:xfrm>
            <a:custGeom>
              <a:avLst/>
              <a:gdLst/>
              <a:ahLst/>
              <a:cxnLst/>
              <a:rect l="l" t="t" r="r" b="b"/>
              <a:pathLst>
                <a:path w="32778" h="13347" extrusionOk="0">
                  <a:moveTo>
                    <a:pt x="10903" y="1"/>
                  </a:moveTo>
                  <a:lnTo>
                    <a:pt x="6674" y="1250"/>
                  </a:lnTo>
                  <a:cubicBezTo>
                    <a:pt x="6674" y="1250"/>
                    <a:pt x="9029" y="10064"/>
                    <a:pt x="1" y="12348"/>
                  </a:cubicBezTo>
                  <a:lnTo>
                    <a:pt x="161" y="13347"/>
                  </a:lnTo>
                  <a:cubicBezTo>
                    <a:pt x="10046" y="11866"/>
                    <a:pt x="7352" y="1053"/>
                    <a:pt x="7352" y="1053"/>
                  </a:cubicBezTo>
                  <a:lnTo>
                    <a:pt x="10278" y="197"/>
                  </a:lnTo>
                  <a:cubicBezTo>
                    <a:pt x="11552" y="4785"/>
                    <a:pt x="14975" y="5211"/>
                    <a:pt x="16060" y="5211"/>
                  </a:cubicBezTo>
                  <a:cubicBezTo>
                    <a:pt x="16085" y="5211"/>
                    <a:pt x="16108" y="5211"/>
                    <a:pt x="16131" y="5211"/>
                  </a:cubicBezTo>
                  <a:cubicBezTo>
                    <a:pt x="16327" y="5211"/>
                    <a:pt x="16398" y="5193"/>
                    <a:pt x="16398" y="5193"/>
                  </a:cubicBezTo>
                  <a:cubicBezTo>
                    <a:pt x="16398" y="5193"/>
                    <a:pt x="16531" y="5209"/>
                    <a:pt x="16758" y="5209"/>
                  </a:cubicBezTo>
                  <a:cubicBezTo>
                    <a:pt x="17866" y="5209"/>
                    <a:pt x="21230" y="4816"/>
                    <a:pt x="22518" y="197"/>
                  </a:cubicBezTo>
                  <a:lnTo>
                    <a:pt x="25409" y="1053"/>
                  </a:lnTo>
                  <a:cubicBezTo>
                    <a:pt x="25409" y="1053"/>
                    <a:pt x="22715" y="11866"/>
                    <a:pt x="32617" y="13347"/>
                  </a:cubicBezTo>
                  <a:lnTo>
                    <a:pt x="32778" y="12348"/>
                  </a:lnTo>
                  <a:cubicBezTo>
                    <a:pt x="23749" y="10064"/>
                    <a:pt x="26105" y="1250"/>
                    <a:pt x="26105" y="1250"/>
                  </a:cubicBezTo>
                  <a:lnTo>
                    <a:pt x="21912" y="1"/>
                  </a:lnTo>
                  <a:cubicBezTo>
                    <a:pt x="20406" y="3867"/>
                    <a:pt x="17713" y="4231"/>
                    <a:pt x="16751" y="4231"/>
                  </a:cubicBezTo>
                  <a:cubicBezTo>
                    <a:pt x="16528" y="4231"/>
                    <a:pt x="16398" y="4212"/>
                    <a:pt x="16398" y="4212"/>
                  </a:cubicBezTo>
                  <a:cubicBezTo>
                    <a:pt x="16398" y="4212"/>
                    <a:pt x="16327" y="4229"/>
                    <a:pt x="16131" y="4229"/>
                  </a:cubicBezTo>
                  <a:cubicBezTo>
                    <a:pt x="16107" y="4230"/>
                    <a:pt x="16082" y="4230"/>
                    <a:pt x="16057" y="4230"/>
                  </a:cubicBezTo>
                  <a:cubicBezTo>
                    <a:pt x="15004" y="4230"/>
                    <a:pt x="12384" y="3833"/>
                    <a:pt x="10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1"/>
            <p:cNvSpPr/>
            <p:nvPr/>
          </p:nvSpPr>
          <p:spPr>
            <a:xfrm>
              <a:off x="5782034" y="1649486"/>
              <a:ext cx="1728188" cy="2062808"/>
            </a:xfrm>
            <a:custGeom>
              <a:avLst/>
              <a:gdLst/>
              <a:ahLst/>
              <a:cxnLst/>
              <a:rect l="l" t="t" r="r" b="b"/>
              <a:pathLst>
                <a:path w="32439" h="38720" extrusionOk="0">
                  <a:moveTo>
                    <a:pt x="10117" y="1"/>
                  </a:moveTo>
                  <a:lnTo>
                    <a:pt x="7209" y="857"/>
                  </a:lnTo>
                  <a:cubicBezTo>
                    <a:pt x="7209" y="857"/>
                    <a:pt x="9903" y="11670"/>
                    <a:pt x="0" y="13151"/>
                  </a:cubicBezTo>
                  <a:lnTo>
                    <a:pt x="2266" y="26801"/>
                  </a:lnTo>
                  <a:lnTo>
                    <a:pt x="1303" y="36471"/>
                  </a:lnTo>
                  <a:cubicBezTo>
                    <a:pt x="1892" y="36757"/>
                    <a:pt x="6031" y="38666"/>
                    <a:pt x="15970" y="38719"/>
                  </a:cubicBezTo>
                  <a:lnTo>
                    <a:pt x="16237" y="38719"/>
                  </a:lnTo>
                  <a:cubicBezTo>
                    <a:pt x="26354" y="38719"/>
                    <a:pt x="30565" y="36775"/>
                    <a:pt x="31172" y="36471"/>
                  </a:cubicBezTo>
                  <a:lnTo>
                    <a:pt x="30172" y="26801"/>
                  </a:lnTo>
                  <a:lnTo>
                    <a:pt x="32438" y="13151"/>
                  </a:lnTo>
                  <a:cubicBezTo>
                    <a:pt x="22554" y="11670"/>
                    <a:pt x="25248" y="857"/>
                    <a:pt x="25248" y="857"/>
                  </a:cubicBezTo>
                  <a:lnTo>
                    <a:pt x="22339" y="1"/>
                  </a:lnTo>
                  <a:cubicBezTo>
                    <a:pt x="21066" y="4620"/>
                    <a:pt x="17704" y="5013"/>
                    <a:pt x="16597" y="5013"/>
                  </a:cubicBezTo>
                  <a:cubicBezTo>
                    <a:pt x="16370" y="5013"/>
                    <a:pt x="16237" y="4997"/>
                    <a:pt x="16237" y="4997"/>
                  </a:cubicBezTo>
                  <a:cubicBezTo>
                    <a:pt x="16237" y="4997"/>
                    <a:pt x="16166" y="5015"/>
                    <a:pt x="15970" y="5015"/>
                  </a:cubicBezTo>
                  <a:cubicBezTo>
                    <a:pt x="15947" y="5015"/>
                    <a:pt x="15924" y="5015"/>
                    <a:pt x="15899" y="5015"/>
                  </a:cubicBezTo>
                  <a:cubicBezTo>
                    <a:pt x="14814" y="5015"/>
                    <a:pt x="11391" y="4589"/>
                    <a:pt x="10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1"/>
            <p:cNvSpPr/>
            <p:nvPr/>
          </p:nvSpPr>
          <p:spPr>
            <a:xfrm>
              <a:off x="7446452" y="3626682"/>
              <a:ext cx="1971" cy="20031"/>
            </a:xfrm>
            <a:custGeom>
              <a:avLst/>
              <a:gdLst/>
              <a:ahLst/>
              <a:cxnLst/>
              <a:rect l="l" t="t" r="r" b="b"/>
              <a:pathLst>
                <a:path w="37" h="376" extrusionOk="0">
                  <a:moveTo>
                    <a:pt x="1" y="1"/>
                  </a:moveTo>
                  <a:cubicBezTo>
                    <a:pt x="1" y="126"/>
                    <a:pt x="19" y="268"/>
                    <a:pt x="37" y="3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7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1"/>
            <p:cNvSpPr/>
            <p:nvPr/>
          </p:nvSpPr>
          <p:spPr>
            <a:xfrm>
              <a:off x="5835256" y="3646660"/>
              <a:ext cx="1623609" cy="178738"/>
            </a:xfrm>
            <a:custGeom>
              <a:avLst/>
              <a:gdLst/>
              <a:ahLst/>
              <a:cxnLst/>
              <a:rect l="l" t="t" r="r" b="b"/>
              <a:pathLst>
                <a:path w="30476" h="3355" extrusionOk="0">
                  <a:moveTo>
                    <a:pt x="179" y="0"/>
                  </a:moveTo>
                  <a:lnTo>
                    <a:pt x="1" y="875"/>
                  </a:lnTo>
                  <a:cubicBezTo>
                    <a:pt x="1" y="875"/>
                    <a:pt x="4229" y="3301"/>
                    <a:pt x="14971" y="3355"/>
                  </a:cubicBezTo>
                  <a:lnTo>
                    <a:pt x="15238" y="3355"/>
                  </a:lnTo>
                  <a:cubicBezTo>
                    <a:pt x="26122" y="3355"/>
                    <a:pt x="30476" y="875"/>
                    <a:pt x="30476" y="875"/>
                  </a:cubicBezTo>
                  <a:lnTo>
                    <a:pt x="30280" y="0"/>
                  </a:lnTo>
                  <a:cubicBezTo>
                    <a:pt x="30280" y="0"/>
                    <a:pt x="25266" y="2338"/>
                    <a:pt x="15238" y="2338"/>
                  </a:cubicBezTo>
                  <a:lnTo>
                    <a:pt x="14971" y="2338"/>
                  </a:lnTo>
                  <a:cubicBezTo>
                    <a:pt x="5032" y="2284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1"/>
            <p:cNvSpPr/>
            <p:nvPr/>
          </p:nvSpPr>
          <p:spPr>
            <a:xfrm>
              <a:off x="7442669" y="3591520"/>
              <a:ext cx="3836" cy="35215"/>
            </a:xfrm>
            <a:custGeom>
              <a:avLst/>
              <a:gdLst/>
              <a:ahLst/>
              <a:cxnLst/>
              <a:rect l="l" t="t" r="r" b="b"/>
              <a:pathLst>
                <a:path w="72" h="661" extrusionOk="0">
                  <a:moveTo>
                    <a:pt x="18" y="0"/>
                  </a:moveTo>
                  <a:cubicBezTo>
                    <a:pt x="18" y="0"/>
                    <a:pt x="1" y="18"/>
                    <a:pt x="1" y="18"/>
                  </a:cubicBezTo>
                  <a:lnTo>
                    <a:pt x="72" y="661"/>
                  </a:lnTo>
                  <a:cubicBezTo>
                    <a:pt x="54" y="447"/>
                    <a:pt x="36" y="232"/>
                    <a:pt x="18" y="0"/>
                  </a:cubicBezTo>
                  <a:close/>
                </a:path>
              </a:pathLst>
            </a:custGeom>
            <a:solidFill>
              <a:srgbClr val="F17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1"/>
            <p:cNvSpPr/>
            <p:nvPr/>
          </p:nvSpPr>
          <p:spPr>
            <a:xfrm>
              <a:off x="5845698" y="3592479"/>
              <a:ext cx="1603684" cy="178738"/>
            </a:xfrm>
            <a:custGeom>
              <a:avLst/>
              <a:gdLst/>
              <a:ahLst/>
              <a:cxnLst/>
              <a:rect l="l" t="t" r="r" b="b"/>
              <a:pathLst>
                <a:path w="30102" h="3355" extrusionOk="0">
                  <a:moveTo>
                    <a:pt x="90" y="0"/>
                  </a:moveTo>
                  <a:lnTo>
                    <a:pt x="19" y="643"/>
                  </a:lnTo>
                  <a:cubicBezTo>
                    <a:pt x="1" y="768"/>
                    <a:pt x="19" y="910"/>
                    <a:pt x="1" y="1017"/>
                  </a:cubicBezTo>
                  <a:cubicBezTo>
                    <a:pt x="1" y="1017"/>
                    <a:pt x="4836" y="3301"/>
                    <a:pt x="14775" y="3355"/>
                  </a:cubicBezTo>
                  <a:lnTo>
                    <a:pt x="15042" y="3355"/>
                  </a:lnTo>
                  <a:cubicBezTo>
                    <a:pt x="25070" y="3355"/>
                    <a:pt x="30101" y="1017"/>
                    <a:pt x="30101" y="1017"/>
                  </a:cubicBezTo>
                  <a:cubicBezTo>
                    <a:pt x="30084" y="910"/>
                    <a:pt x="30066" y="768"/>
                    <a:pt x="30048" y="643"/>
                  </a:cubicBezTo>
                  <a:lnTo>
                    <a:pt x="29994" y="0"/>
                  </a:lnTo>
                  <a:cubicBezTo>
                    <a:pt x="29388" y="304"/>
                    <a:pt x="25159" y="2248"/>
                    <a:pt x="15042" y="2248"/>
                  </a:cubicBezTo>
                  <a:lnTo>
                    <a:pt x="14775" y="2248"/>
                  </a:lnTo>
                  <a:cubicBezTo>
                    <a:pt x="4836" y="2195"/>
                    <a:pt x="697" y="28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1"/>
            <p:cNvSpPr/>
            <p:nvPr/>
          </p:nvSpPr>
          <p:spPr>
            <a:xfrm>
              <a:off x="6125179" y="2428047"/>
              <a:ext cx="457259" cy="656881"/>
            </a:xfrm>
            <a:custGeom>
              <a:avLst/>
              <a:gdLst/>
              <a:ahLst/>
              <a:cxnLst/>
              <a:rect l="l" t="t" r="r" b="b"/>
              <a:pathLst>
                <a:path w="8583" h="12330" extrusionOk="0">
                  <a:moveTo>
                    <a:pt x="4336" y="1802"/>
                  </a:moveTo>
                  <a:cubicBezTo>
                    <a:pt x="5550" y="1802"/>
                    <a:pt x="6388" y="2748"/>
                    <a:pt x="6388" y="6120"/>
                  </a:cubicBezTo>
                  <a:cubicBezTo>
                    <a:pt x="6388" y="9635"/>
                    <a:pt x="5514" y="10545"/>
                    <a:pt x="4301" y="10545"/>
                  </a:cubicBezTo>
                  <a:cubicBezTo>
                    <a:pt x="3034" y="10545"/>
                    <a:pt x="2231" y="9546"/>
                    <a:pt x="2231" y="6352"/>
                  </a:cubicBezTo>
                  <a:cubicBezTo>
                    <a:pt x="2231" y="2855"/>
                    <a:pt x="3034" y="1802"/>
                    <a:pt x="4336" y="1802"/>
                  </a:cubicBezTo>
                  <a:close/>
                  <a:moveTo>
                    <a:pt x="4390" y="0"/>
                  </a:moveTo>
                  <a:cubicBezTo>
                    <a:pt x="1749" y="0"/>
                    <a:pt x="1" y="1891"/>
                    <a:pt x="1" y="6156"/>
                  </a:cubicBezTo>
                  <a:cubicBezTo>
                    <a:pt x="1" y="10456"/>
                    <a:pt x="1428" y="12329"/>
                    <a:pt x="4247" y="12329"/>
                  </a:cubicBezTo>
                  <a:cubicBezTo>
                    <a:pt x="7066" y="12329"/>
                    <a:pt x="8583" y="10456"/>
                    <a:pt x="8583" y="6084"/>
                  </a:cubicBezTo>
                  <a:cubicBezTo>
                    <a:pt x="8583" y="1713"/>
                    <a:pt x="6977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1"/>
            <p:cNvSpPr/>
            <p:nvPr/>
          </p:nvSpPr>
          <p:spPr>
            <a:xfrm>
              <a:off x="6703106" y="2428047"/>
              <a:ext cx="436376" cy="657840"/>
            </a:xfrm>
            <a:custGeom>
              <a:avLst/>
              <a:gdLst/>
              <a:ahLst/>
              <a:cxnLst/>
              <a:rect l="l" t="t" r="r" b="b"/>
              <a:pathLst>
                <a:path w="8191" h="12348" extrusionOk="0">
                  <a:moveTo>
                    <a:pt x="4069" y="1570"/>
                  </a:moveTo>
                  <a:cubicBezTo>
                    <a:pt x="4997" y="1570"/>
                    <a:pt x="5639" y="2070"/>
                    <a:pt x="5639" y="2873"/>
                  </a:cubicBezTo>
                  <a:cubicBezTo>
                    <a:pt x="5639" y="3711"/>
                    <a:pt x="4943" y="4514"/>
                    <a:pt x="4301" y="4943"/>
                  </a:cubicBezTo>
                  <a:cubicBezTo>
                    <a:pt x="3320" y="4443"/>
                    <a:pt x="2535" y="3818"/>
                    <a:pt x="2535" y="2962"/>
                  </a:cubicBezTo>
                  <a:cubicBezTo>
                    <a:pt x="2535" y="2177"/>
                    <a:pt x="3213" y="1570"/>
                    <a:pt x="4069" y="1570"/>
                  </a:cubicBezTo>
                  <a:close/>
                  <a:moveTo>
                    <a:pt x="3784" y="6727"/>
                  </a:moveTo>
                  <a:cubicBezTo>
                    <a:pt x="4926" y="7316"/>
                    <a:pt x="5836" y="7904"/>
                    <a:pt x="5836" y="8993"/>
                  </a:cubicBezTo>
                  <a:cubicBezTo>
                    <a:pt x="5836" y="10028"/>
                    <a:pt x="5140" y="10670"/>
                    <a:pt x="3998" y="10670"/>
                  </a:cubicBezTo>
                  <a:cubicBezTo>
                    <a:pt x="2767" y="10670"/>
                    <a:pt x="2178" y="9885"/>
                    <a:pt x="2178" y="9046"/>
                  </a:cubicBezTo>
                  <a:cubicBezTo>
                    <a:pt x="2178" y="7940"/>
                    <a:pt x="2909" y="7298"/>
                    <a:pt x="3784" y="6727"/>
                  </a:cubicBezTo>
                  <a:close/>
                  <a:moveTo>
                    <a:pt x="4140" y="0"/>
                  </a:moveTo>
                  <a:cubicBezTo>
                    <a:pt x="1857" y="0"/>
                    <a:pt x="394" y="1338"/>
                    <a:pt x="394" y="3087"/>
                  </a:cubicBezTo>
                  <a:cubicBezTo>
                    <a:pt x="394" y="4461"/>
                    <a:pt x="1393" y="5299"/>
                    <a:pt x="2267" y="5835"/>
                  </a:cubicBezTo>
                  <a:cubicBezTo>
                    <a:pt x="1339" y="6370"/>
                    <a:pt x="1" y="7476"/>
                    <a:pt x="1" y="9207"/>
                  </a:cubicBezTo>
                  <a:cubicBezTo>
                    <a:pt x="1" y="10652"/>
                    <a:pt x="911" y="12347"/>
                    <a:pt x="3998" y="12347"/>
                  </a:cubicBezTo>
                  <a:cubicBezTo>
                    <a:pt x="6942" y="12347"/>
                    <a:pt x="8191" y="10741"/>
                    <a:pt x="8191" y="8939"/>
                  </a:cubicBezTo>
                  <a:cubicBezTo>
                    <a:pt x="8191" y="7601"/>
                    <a:pt x="7316" y="6513"/>
                    <a:pt x="5943" y="5728"/>
                  </a:cubicBezTo>
                  <a:cubicBezTo>
                    <a:pt x="6870" y="4943"/>
                    <a:pt x="7691" y="4015"/>
                    <a:pt x="7691" y="2766"/>
                  </a:cubicBezTo>
                  <a:cubicBezTo>
                    <a:pt x="7691" y="1374"/>
                    <a:pt x="6710" y="0"/>
                    <a:pt x="4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71"/>
          <p:cNvSpPr/>
          <p:nvPr/>
        </p:nvSpPr>
        <p:spPr>
          <a:xfrm>
            <a:off x="4660925" y="3302575"/>
            <a:ext cx="431700" cy="4317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71"/>
          <p:cNvGrpSpPr/>
          <p:nvPr/>
        </p:nvGrpSpPr>
        <p:grpSpPr>
          <a:xfrm>
            <a:off x="4660928" y="1714020"/>
            <a:ext cx="431694" cy="431694"/>
            <a:chOff x="3365800" y="1183425"/>
            <a:chExt cx="261300" cy="261300"/>
          </a:xfrm>
        </p:grpSpPr>
        <p:cxnSp>
          <p:nvCxnSpPr>
            <p:cNvPr id="693" name="Google Shape;693;p71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71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4"/>
          <p:cNvSpPr txBox="1">
            <a:spLocks noGrp="1"/>
          </p:cNvSpPr>
          <p:nvPr>
            <p:ph type="title"/>
          </p:nvPr>
        </p:nvSpPr>
        <p:spPr>
          <a:xfrm>
            <a:off x="1632838" y="2534114"/>
            <a:ext cx="5878323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Desenvolvimento</a:t>
            </a:r>
            <a:endParaRPr dirty="0"/>
          </a:p>
        </p:txBody>
      </p:sp>
      <p:sp>
        <p:nvSpPr>
          <p:cNvPr id="755" name="Google Shape;755;p74"/>
          <p:cNvSpPr txBox="1">
            <a:spLocks noGrp="1"/>
          </p:cNvSpPr>
          <p:nvPr>
            <p:ph type="title" idx="2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57" name="Google Shape;757;p74"/>
          <p:cNvGrpSpPr/>
          <p:nvPr/>
        </p:nvGrpSpPr>
        <p:grpSpPr>
          <a:xfrm>
            <a:off x="470525" y="1484275"/>
            <a:ext cx="2179714" cy="485400"/>
            <a:chOff x="470525" y="766750"/>
            <a:chExt cx="2179714" cy="485400"/>
          </a:xfrm>
        </p:grpSpPr>
        <p:sp>
          <p:nvSpPr>
            <p:cNvPr id="758" name="Google Shape;758;p74"/>
            <p:cNvSpPr/>
            <p:nvPr/>
          </p:nvSpPr>
          <p:spPr>
            <a:xfrm>
              <a:off x="470525" y="76675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74"/>
            <p:cNvGrpSpPr/>
            <p:nvPr/>
          </p:nvGrpSpPr>
          <p:grpSpPr>
            <a:xfrm>
              <a:off x="2250163" y="809409"/>
              <a:ext cx="400076" cy="400103"/>
              <a:chOff x="2755532" y="1183425"/>
              <a:chExt cx="261300" cy="261300"/>
            </a:xfrm>
          </p:grpSpPr>
          <p:cxnSp>
            <p:nvCxnSpPr>
              <p:cNvPr id="760" name="Google Shape;760;p74"/>
              <p:cNvCxnSpPr/>
              <p:nvPr/>
            </p:nvCxnSpPr>
            <p:spPr>
              <a:xfrm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74"/>
              <p:cNvCxnSpPr/>
              <p:nvPr/>
            </p:nvCxnSpPr>
            <p:spPr>
              <a:xfrm flipH="1"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62" name="Google Shape;762;p74"/>
            <p:cNvCxnSpPr>
              <a:stCxn id="758" idx="6"/>
            </p:cNvCxnSpPr>
            <p:nvPr/>
          </p:nvCxnSpPr>
          <p:spPr>
            <a:xfrm>
              <a:off x="955925" y="1009450"/>
              <a:ext cx="1463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74"/>
          <p:cNvGrpSpPr/>
          <p:nvPr/>
        </p:nvGrpSpPr>
        <p:grpSpPr>
          <a:xfrm rot="10800000" flipH="1">
            <a:off x="6449250" y="1484275"/>
            <a:ext cx="2179714" cy="485400"/>
            <a:chOff x="470525" y="766750"/>
            <a:chExt cx="2179714" cy="485400"/>
          </a:xfrm>
        </p:grpSpPr>
        <p:sp>
          <p:nvSpPr>
            <p:cNvPr id="764" name="Google Shape;764;p74"/>
            <p:cNvSpPr/>
            <p:nvPr/>
          </p:nvSpPr>
          <p:spPr>
            <a:xfrm>
              <a:off x="470525" y="76675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74"/>
            <p:cNvGrpSpPr/>
            <p:nvPr/>
          </p:nvGrpSpPr>
          <p:grpSpPr>
            <a:xfrm>
              <a:off x="2250163" y="809409"/>
              <a:ext cx="400076" cy="400103"/>
              <a:chOff x="2755532" y="1183425"/>
              <a:chExt cx="261300" cy="261300"/>
            </a:xfrm>
          </p:grpSpPr>
          <p:cxnSp>
            <p:nvCxnSpPr>
              <p:cNvPr id="766" name="Google Shape;766;p74"/>
              <p:cNvCxnSpPr/>
              <p:nvPr/>
            </p:nvCxnSpPr>
            <p:spPr>
              <a:xfrm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74"/>
              <p:cNvCxnSpPr/>
              <p:nvPr/>
            </p:nvCxnSpPr>
            <p:spPr>
              <a:xfrm flipH="1"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68" name="Google Shape;768;p74"/>
            <p:cNvCxnSpPr>
              <a:stCxn id="764" idx="6"/>
            </p:cNvCxnSpPr>
            <p:nvPr/>
          </p:nvCxnSpPr>
          <p:spPr>
            <a:xfrm>
              <a:off x="955925" y="1009450"/>
              <a:ext cx="1463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Desenvolvimento</a:t>
            </a:r>
            <a:endParaRPr dirty="0"/>
          </a:p>
        </p:txBody>
      </p:sp>
      <p:sp>
        <p:nvSpPr>
          <p:cNvPr id="981" name="Google Shape;981;p81"/>
          <p:cNvSpPr txBox="1">
            <a:spLocks noGrp="1"/>
          </p:cNvSpPr>
          <p:nvPr>
            <p:ph type="subTitle" idx="1"/>
          </p:nvPr>
        </p:nvSpPr>
        <p:spPr>
          <a:xfrm>
            <a:off x="1059052" y="2629167"/>
            <a:ext cx="3191337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Análise de Requisitos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dirty="0"/>
              <a:t>Definição das entidades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Criação do DER e ER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dirty="0"/>
              <a:t>Criação da estrutura de dados</a:t>
            </a:r>
            <a:endParaRPr lang="pt-PT" sz="1400" dirty="0"/>
          </a:p>
        </p:txBody>
      </p:sp>
      <p:sp>
        <p:nvSpPr>
          <p:cNvPr id="982" name="Google Shape;982;p81"/>
          <p:cNvSpPr txBox="1">
            <a:spLocks noGrp="1"/>
          </p:cNvSpPr>
          <p:nvPr>
            <p:ph type="subTitle" idx="2"/>
          </p:nvPr>
        </p:nvSpPr>
        <p:spPr>
          <a:xfrm>
            <a:off x="1133570" y="1521496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Depois de decidido o tema</a:t>
            </a:r>
            <a:endParaRPr dirty="0"/>
          </a:p>
        </p:txBody>
      </p:sp>
      <p:sp>
        <p:nvSpPr>
          <p:cNvPr id="985" name="Google Shape;985;p81"/>
          <p:cNvSpPr txBox="1">
            <a:spLocks noGrp="1"/>
          </p:cNvSpPr>
          <p:nvPr>
            <p:ph type="subTitle" idx="5"/>
          </p:nvPr>
        </p:nvSpPr>
        <p:spPr>
          <a:xfrm>
            <a:off x="4893611" y="2872508"/>
            <a:ext cx="353709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Create</a:t>
            </a:r>
            <a:r>
              <a:rPr lang="pt-PT" sz="1400" dirty="0"/>
              <a:t>  -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r>
              <a:rPr lang="pt-PT" sz="1400" dirty="0"/>
              <a:t>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Read</a:t>
            </a:r>
            <a:r>
              <a:rPr lang="pt-PT" sz="1400" dirty="0"/>
              <a:t> - </a:t>
            </a:r>
            <a:r>
              <a:rPr lang="pt-PT" sz="1400" dirty="0" err="1"/>
              <a:t>Queries</a:t>
            </a:r>
            <a:r>
              <a:rPr lang="pt-PT" sz="1400" dirty="0"/>
              <a:t> diretas à base de dados, </a:t>
            </a:r>
            <a:r>
              <a:rPr lang="pt-PT" sz="1400" dirty="0" err="1"/>
              <a:t>UDF’s</a:t>
            </a:r>
            <a:r>
              <a:rPr lang="pt-PT" sz="1400" dirty="0"/>
              <a:t> ou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endParaRPr lang="pt-PT" sz="14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Update</a:t>
            </a:r>
            <a:r>
              <a:rPr lang="pt-PT" sz="1400" dirty="0"/>
              <a:t>  -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r>
              <a:rPr lang="pt-PT" sz="1400" dirty="0"/>
              <a:t>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Delete  - 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endParaRPr lang="pt-PT" sz="1400" dirty="0"/>
          </a:p>
        </p:txBody>
      </p:sp>
      <p:sp>
        <p:nvSpPr>
          <p:cNvPr id="986" name="Google Shape;986;p81"/>
          <p:cNvSpPr txBox="1">
            <a:spLocks noGrp="1"/>
          </p:cNvSpPr>
          <p:nvPr>
            <p:ph type="subTitle" idx="6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Decisões Funcionais</a:t>
            </a:r>
            <a:endParaRPr dirty="0"/>
          </a:p>
        </p:txBody>
      </p:sp>
      <p:grpSp>
        <p:nvGrpSpPr>
          <p:cNvPr id="993" name="Google Shape;993;p81"/>
          <p:cNvGrpSpPr/>
          <p:nvPr/>
        </p:nvGrpSpPr>
        <p:grpSpPr>
          <a:xfrm>
            <a:off x="4356150" y="1112137"/>
            <a:ext cx="431700" cy="3707700"/>
            <a:chOff x="3619250" y="1112137"/>
            <a:chExt cx="431700" cy="3707700"/>
          </a:xfrm>
        </p:grpSpPr>
        <p:cxnSp>
          <p:nvCxnSpPr>
            <p:cNvPr id="994" name="Google Shape;994;p81"/>
            <p:cNvCxnSpPr>
              <a:stCxn id="995" idx="0"/>
              <a:endCxn id="980" idx="2"/>
            </p:cNvCxnSpPr>
            <p:nvPr/>
          </p:nvCxnSpPr>
          <p:spPr>
            <a:xfrm rot="10800000">
              <a:off x="3835100" y="1112137"/>
              <a:ext cx="0" cy="3276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95" name="Google Shape;995;p81"/>
            <p:cNvSpPr/>
            <p:nvPr/>
          </p:nvSpPr>
          <p:spPr>
            <a:xfrm>
              <a:off x="3619250" y="4388138"/>
              <a:ext cx="431700" cy="4317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18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Entidade-Relacionamento</a:t>
            </a:r>
            <a:endParaRPr dirty="0"/>
          </a:p>
        </p:txBody>
      </p:sp>
      <p:pic>
        <p:nvPicPr>
          <p:cNvPr id="17" name="Imagem 16" descr="Uma imagem com diagrama, desenho, origami, esboço&#10;&#10;Descrição gerada automaticamente">
            <a:extLst>
              <a:ext uri="{FF2B5EF4-FFF2-40B4-BE49-F238E27FC236}">
                <a16:creationId xmlns:a16="http://schemas.microsoft.com/office/drawing/2014/main" id="{D40853CE-D7E3-4E8E-502F-09B92850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112224"/>
            <a:ext cx="7717500" cy="3467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Relacional</a:t>
            </a:r>
            <a:endParaRPr dirty="0"/>
          </a:p>
        </p:txBody>
      </p:sp>
      <p:pic>
        <p:nvPicPr>
          <p:cNvPr id="3" name="Imagem 2" descr="Uma imagem com texto, recibo, Tipo de letra, file&#10;&#10;Descrição gerada automaticamente">
            <a:extLst>
              <a:ext uri="{FF2B5EF4-FFF2-40B4-BE49-F238E27FC236}">
                <a16:creationId xmlns:a16="http://schemas.microsoft.com/office/drawing/2014/main" id="{BCBD68B7-49A7-0E90-2069-9A9250C9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112225"/>
            <a:ext cx="7717499" cy="34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9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Relacional</a:t>
            </a:r>
            <a:r>
              <a:rPr lang="en" dirty="0"/>
              <a:t> (SGBD)</a:t>
            </a:r>
            <a:endParaRPr dirty="0"/>
          </a:p>
        </p:txBody>
      </p:sp>
      <p:pic>
        <p:nvPicPr>
          <p:cNvPr id="6" name="Imagem 5" descr="Uma imagem com diagrama, Esquema, Desenho técnico, file&#10;&#10;Descrição gerada automaticamente">
            <a:extLst>
              <a:ext uri="{FF2B5EF4-FFF2-40B4-BE49-F238E27FC236}">
                <a16:creationId xmlns:a16="http://schemas.microsoft.com/office/drawing/2014/main" id="{D73F6CD7-82CE-D013-D910-E8EC5DB8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112225"/>
            <a:ext cx="7717499" cy="34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5289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217</Words>
  <Application>Microsoft Macintosh PowerPoint</Application>
  <PresentationFormat>Apresentação no Ecrã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Roboto</vt:lpstr>
      <vt:lpstr>Alfa Slab One</vt:lpstr>
      <vt:lpstr>Arial</vt:lpstr>
      <vt:lpstr>Basketball Training Center by Slidesgo</vt:lpstr>
      <vt:lpstr>NBA League</vt:lpstr>
      <vt:lpstr>TABLE OF CONTENTS</vt:lpstr>
      <vt:lpstr>Conceito</vt:lpstr>
      <vt:lpstr>Conceito</vt:lpstr>
      <vt:lpstr>Processo Desenvolvimento</vt:lpstr>
      <vt:lpstr>Processo Desenvolvimento</vt:lpstr>
      <vt:lpstr>Diagrama Entidade-Relacionamento</vt:lpstr>
      <vt:lpstr>Diagrama Relacional</vt:lpstr>
      <vt:lpstr>Diagrama Relacional (SGBD)</vt:lpstr>
      <vt:lpstr>Objetivos Atingidos</vt:lpstr>
      <vt:lpstr>Objetivos Atingidos</vt:lpstr>
      <vt:lpstr>Objetivos a Atingidir</vt:lpstr>
      <vt:lpstr>Objetivos a Atingir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League</dc:title>
  <cp:lastModifiedBy>André Oliveira</cp:lastModifiedBy>
  <cp:revision>6</cp:revision>
  <dcterms:modified xsi:type="dcterms:W3CDTF">2023-05-30T09:41:52Z</dcterms:modified>
</cp:coreProperties>
</file>