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808E8B26-DD95-44B3-B950-29C756A31A0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C33D5-185B-4290-5504-F25230764356}" v="126" dt="2024-05-02T14:41:12.626"/>
    <p1510:client id="{BD474EB1-6837-9D7C-53C3-060E0A636B16}" v="2" dt="2024-05-02T14:54:31.417"/>
    <p1510:client id="{C9BAD50D-4FC7-E88F-B04C-099D87D46E68}" v="60" dt="2024-05-02T15:40:39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handoutMaster" Target="handoutMasters/handoutMaster1.xml" Id="rId9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1223-1307-400F-935F-0A02C086EAE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1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tango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igura a mano libera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igura a mano libera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tango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igura a mano libera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igura a mano libera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igura a mano libera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igura a mano libera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igura a mano libera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igura a mano libera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igura a mano libera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igura a mano libera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igura a mano libera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igura a mano libera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igura a mano libera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igura a mano libera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igura a mano libera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igura a mano libera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igura a mano libera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igura a mano libera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igura a mano libera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igura a mano libera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igura a mano libera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igura a mano libera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igura a mano libera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igura a mano libera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igura a mano libera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igura a mano libera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tango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igura a mano libera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igura a mano libera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igura a mano libera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igura a mano libera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igura a mano libera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igura a mano libera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igura a mano libera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igura a mano libera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igura a mano libera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igura a mano libera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tango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igura a mano libera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igura a mano libera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igura a mano libera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igura a mano libera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igura a mano libera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igura a mano libera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igura a mano libera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igura a mano libera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igura a mano libera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igura a mano libera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igura a mano libera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igura a mano libera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igura a mano libera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1C643BD2-0FF5-4D4F-A02E-7B8F55F6B93A}" type="datetime1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B2C96-31DB-42CA-B735-888F8442C060}" type="datetime1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AC5DE3-7A01-4B71-B097-42797CE89B2D}" type="datetime1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D57629-2414-43DF-8237-25F1839CB631}" type="datetime1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60" name="Casella di tes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sella di tes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me sche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07D892-18C1-426B-8E91-57D4ECC7B2E5}" type="datetime1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F3975A-1E10-4491-8C70-639F2F2A236C}" type="datetime1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lon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978AF-2AAC-45F8-B4E8-BD080C5AE218}" type="datetime1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0213E8-22E0-4CAA-B4A5-4C5A65A6E563}" type="datetime1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953396-9004-4A95-948F-DB5075DA2AC2}" type="datetime1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E65AB-92F5-4983-8174-D2B2E74CD341}" type="datetime1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99849-EBEA-4C92-B61C-4AB17C743731}" type="datetime1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888AF-CA50-4E35-B7D8-9B94D32E80F5}" type="datetime1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6996B5-87C7-422E-83A8-2A30A42CE6B5}" type="datetime1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20A04D-C6B1-464E-A9D6-9B6756A0049A}" type="datetime1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A4C22A-DE1A-451D-93AE-EA558C0F4942}" type="datetime1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B4CC0-02D2-4A1D-8A93-18C863BC4CD3}" type="datetime1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6209C-E3CA-4BD4-9EB9-5055B35BD855}" type="datetime1">
              <a:rPr lang="it-IT" noProof="0" smtClean="0"/>
              <a:t>02/05/2024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tango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igura a mano libera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igura a mano libera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igura a mano libera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igura a mano libera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igura a mano libera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igura a mano libera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igura a mano libera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igura a mano libera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igura a mano libera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igura a mano libera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igura a mano libera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igura a mano libera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igura a mano libera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igura a mano libera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tango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igura a mano libera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igura a mano libera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igura a mano libera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igura a mano libera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igura a mano libera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igura a mano libera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igura a mano libera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igura a mano libera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igura a mano libera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igura a mano libera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igura a mano libera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igura a mano libera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igura a mano libera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igura a mano libera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igura a mano libera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igura a mano libera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igura a mano libera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igura a mano libera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igura a mano libera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tango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36D17-AA2F-4AF1-BF53-7374B6B48AA3}" type="datetime1">
              <a:rPr lang="it-IT" noProof="0" smtClean="0"/>
              <a:t>02/05/2024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it-IT" dirty="0"/>
              <a:t>ESERCITAZIONE S10-L3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FF0000"/>
                </a:solidFill>
                <a:ea typeface="+mn-lt"/>
                <a:cs typeface="+mn-lt"/>
              </a:rPr>
              <a:t>La figura seguente mostra un estratto del codice di un malware. Identificare i costrutti noti visti durante la lezione teorica. 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D1B333-00C4-693B-3E18-F3951E77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DEL MALWARE</a:t>
            </a:r>
          </a:p>
        </p:txBody>
      </p:sp>
      <p:pic>
        <p:nvPicPr>
          <p:cNvPr id="4" name="Segnaposto contenuto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3938369-3162-B708-535A-0724F568E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385280"/>
            <a:ext cx="9905999" cy="3270127"/>
          </a:xfrm>
        </p:spPr>
      </p:pic>
    </p:spTree>
    <p:extLst>
      <p:ext uri="{BB962C8B-B14F-4D97-AF65-F5344CB8AC3E}">
        <p14:creationId xmlns:p14="http://schemas.microsoft.com/office/powerpoint/2010/main" val="144171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BAE2C4-1A7F-12EC-F039-323BCFEB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CONSEGNA: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D0C384-6D6F-BB8D-1234-A0D155F0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 1. Identificare i costrutti noti (es. </a:t>
            </a:r>
            <a:r>
              <a:rPr lang="it-IT" err="1">
                <a:ea typeface="+mn-lt"/>
                <a:cs typeface="+mn-lt"/>
              </a:rPr>
              <a:t>while</a:t>
            </a:r>
            <a:r>
              <a:rPr lang="it-IT" dirty="0">
                <a:ea typeface="+mn-lt"/>
                <a:cs typeface="+mn-lt"/>
              </a:rPr>
              <a:t>, for, </a:t>
            </a:r>
            <a:r>
              <a:rPr lang="it-IT" err="1">
                <a:ea typeface="+mn-lt"/>
                <a:cs typeface="+mn-lt"/>
              </a:rPr>
              <a:t>if</a:t>
            </a:r>
            <a:r>
              <a:rPr lang="it-IT" dirty="0">
                <a:ea typeface="+mn-lt"/>
                <a:cs typeface="+mn-lt"/>
              </a:rPr>
              <a:t>, switch, ecc.) </a:t>
            </a:r>
          </a:p>
          <a:p>
            <a:r>
              <a:rPr lang="it-IT" dirty="0">
                <a:ea typeface="+mn-lt"/>
                <a:cs typeface="+mn-lt"/>
              </a:rPr>
              <a:t>2. Ipotizzare la funzionalità –esecuzione ad alto livello </a:t>
            </a:r>
            <a:endParaRPr lang="it-IT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3. BONUS: studiare e spiegare ogni singola riga di codice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03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54EF6C-5714-A341-7248-941D3D6C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dello </a:t>
            </a:r>
            <a:r>
              <a:rPr lang="it-IT" dirty="0" err="1"/>
              <a:t>stack</a:t>
            </a:r>
            <a:r>
              <a:rPr lang="it-IT" dirty="0"/>
              <a:t>:</a:t>
            </a:r>
            <a:br>
              <a:rPr lang="it-IT" dirty="0"/>
            </a:b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D215EE3-7A6A-EBFE-A5DB-0D8CB5B3A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3419" y="3433338"/>
            <a:ext cx="6885113" cy="59496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0217F-7164-4F67-A5BE-C492EDC37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b="1" dirty="0">
                <a:ea typeface="+mn-lt"/>
                <a:cs typeface="+mn-lt"/>
              </a:rPr>
              <a:t>           </a:t>
            </a:r>
            <a:r>
              <a:rPr lang="en-US" sz="1200" b="1" dirty="0" err="1">
                <a:ea typeface="+mn-lt"/>
                <a:cs typeface="+mn-lt"/>
              </a:rPr>
              <a:t>Salvataggio</a:t>
            </a:r>
            <a:r>
              <a:rPr lang="en-US" sz="1200" b="1" dirty="0">
                <a:ea typeface="+mn-lt"/>
                <a:cs typeface="+mn-lt"/>
              </a:rPr>
              <a:t> del Base Pointer (BP)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sz="1200" b="1" dirty="0">
                <a:latin typeface="Consolas"/>
              </a:rPr>
              <a:t>push </a:t>
            </a:r>
            <a:r>
              <a:rPr lang="en-US" sz="1200" b="1" dirty="0" err="1">
                <a:latin typeface="Consolas"/>
              </a:rPr>
              <a:t>ebp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: Salva il Base Pointer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attuale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nello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stack. 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1200" b="1" dirty="0">
              <a:ea typeface="+mn-lt"/>
              <a:cs typeface="+mn-lt"/>
            </a:endParaRPr>
          </a:p>
          <a:p>
            <a:pPr lvl="1"/>
            <a:r>
              <a:rPr lang="en-US" sz="1200" b="1" dirty="0" err="1">
                <a:ea typeface="+mn-lt"/>
                <a:cs typeface="+mn-lt"/>
              </a:rPr>
              <a:t>Creazione</a:t>
            </a:r>
            <a:r>
              <a:rPr lang="en-US" sz="1200" b="1" dirty="0">
                <a:ea typeface="+mn-lt"/>
                <a:cs typeface="+mn-lt"/>
              </a:rPr>
              <a:t> di un nuovo Frame </a:t>
            </a:r>
            <a:r>
              <a:rPr lang="en-US" sz="1200" b="1" dirty="0" err="1">
                <a:ea typeface="+mn-lt"/>
                <a:cs typeface="+mn-lt"/>
              </a:rPr>
              <a:t>dello</a:t>
            </a:r>
            <a:r>
              <a:rPr lang="en-US" sz="1200" b="1" dirty="0">
                <a:ea typeface="+mn-lt"/>
                <a:cs typeface="+mn-lt"/>
              </a:rPr>
              <a:t> Stack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:</a:t>
            </a:r>
            <a:endParaRPr lang="en-US"/>
          </a:p>
          <a:p>
            <a:pPr lvl="1"/>
            <a:r>
              <a:rPr lang="en-US" sz="1200" b="1" dirty="0">
                <a:latin typeface="Consolas"/>
              </a:rPr>
              <a:t>mov </a:t>
            </a:r>
            <a:r>
              <a:rPr lang="en-US" sz="1200" b="1" dirty="0" err="1">
                <a:latin typeface="Consolas"/>
              </a:rPr>
              <a:t>ebp</a:t>
            </a:r>
            <a:r>
              <a:rPr lang="en-US" sz="1200" b="1" dirty="0">
                <a:latin typeface="Consolas"/>
              </a:rPr>
              <a:t>, </a:t>
            </a:r>
            <a:r>
              <a:rPr lang="en-US" sz="1200" b="1" dirty="0" err="1">
                <a:latin typeface="Consolas"/>
              </a:rPr>
              <a:t>esp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: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Imposta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il Base Pointer al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valore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corrente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dello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stack.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Questo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crea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un nuovo frame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dello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stack per la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funzione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corrente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6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45BBC1-0757-E804-49EE-3CFA4F0E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Esecuzione chiamata alla funzione: </a:t>
            </a:r>
            <a:br>
              <a:rPr lang="it-IT" dirty="0"/>
            </a:br>
            <a:r>
              <a:rPr lang="it-IT" dirty="0" err="1"/>
              <a:t>internetgetconnection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4288C-9AF0-1D00-075C-5401AB1F3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Consolas"/>
              </a:rPr>
              <a:t>push </a:t>
            </a:r>
            <a:r>
              <a:rPr lang="en-US" sz="1200" b="1" dirty="0" err="1">
                <a:latin typeface="Consolas"/>
              </a:rPr>
              <a:t>exc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: Mette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sullo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stack il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valore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di </a:t>
            </a:r>
            <a:r>
              <a:rPr lang="en-US" sz="1200" b="1" dirty="0">
                <a:latin typeface="Consolas"/>
              </a:rPr>
              <a:t>exc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Consolas"/>
              </a:rPr>
              <a:t>push 0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: Mette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sullo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stack il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valore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0 per </a:t>
            </a:r>
            <a:r>
              <a:rPr lang="en-US" sz="1200" b="1" dirty="0" err="1">
                <a:latin typeface="Consolas"/>
              </a:rPr>
              <a:t>dwReserved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Consolas"/>
              </a:rPr>
              <a:t>push 0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: Mette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sullo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stack il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valore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0 per </a:t>
            </a:r>
            <a:r>
              <a:rPr lang="en-US" sz="1200" b="1" dirty="0" err="1">
                <a:latin typeface="Consolas"/>
              </a:rPr>
              <a:t>lpdwFlags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Consolas"/>
              </a:rPr>
              <a:t>call </a:t>
            </a:r>
            <a:r>
              <a:rPr lang="en-US" sz="1200" b="1" dirty="0" err="1">
                <a:latin typeface="Consolas"/>
              </a:rPr>
              <a:t>ds:InternetGetConnection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: Chiama la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funzione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200" b="1" dirty="0" err="1">
                <a:latin typeface="Consolas"/>
              </a:rPr>
              <a:t>InternetGetConnection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con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i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parametri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passati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nello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stack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 descr="A close-up of blue text&#10;&#10;Descrizione generata automaticamente">
            <a:extLst>
              <a:ext uri="{FF2B5EF4-FFF2-40B4-BE49-F238E27FC236}">
                <a16:creationId xmlns:a16="http://schemas.microsoft.com/office/drawing/2014/main" id="{685C4AEE-CCFB-F750-C426-28F97747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96" y="3035467"/>
            <a:ext cx="5110413" cy="8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6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444F-2B9E-6657-1B44-7158CDAF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Ciclo if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755F8-2CFE-86C9-CBF6-33771C53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Consolas"/>
              </a:rPr>
              <a:t>mov [ebp+var_4], </a:t>
            </a:r>
            <a:r>
              <a:rPr lang="en-US" sz="1200" b="1" dirty="0" err="1">
                <a:latin typeface="Consolas"/>
              </a:rPr>
              <a:t>eax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: Salva il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valore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di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ritorno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della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funzione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in </a:t>
            </a:r>
            <a:r>
              <a:rPr lang="en-US" sz="1200" b="1" dirty="0">
                <a:latin typeface="Consolas"/>
              </a:rPr>
              <a:t>var_4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Consolas"/>
              </a:rPr>
              <a:t>mov [ebp+var_4], 0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: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Sovrascrive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il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valore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di </a:t>
            </a:r>
            <a:r>
              <a:rPr lang="en-US" sz="1200" b="1" dirty="0">
                <a:latin typeface="Consolas"/>
              </a:rPr>
              <a:t>var_4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con 0.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b="1" dirty="0" err="1">
                <a:latin typeface="Consolas"/>
              </a:rPr>
              <a:t>jz</a:t>
            </a:r>
            <a:r>
              <a:rPr lang="en-US" sz="1200" b="1" dirty="0">
                <a:latin typeface="Consolas"/>
              </a:rPr>
              <a:t> short loc_40102B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: Salta a </a:t>
            </a:r>
            <a:r>
              <a:rPr lang="en-US" sz="1200" b="1" dirty="0">
                <a:latin typeface="Consolas"/>
              </a:rPr>
              <a:t>loc_40102B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se il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valore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in </a:t>
            </a:r>
            <a:r>
              <a:rPr lang="en-US" sz="1200" b="1" dirty="0">
                <a:latin typeface="Consolas"/>
              </a:rPr>
              <a:t>var_4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è zero.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Potrebbe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indicare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un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ramo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di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esecuzione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condizionale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Consolas"/>
              </a:rPr>
              <a:t>push offset </a:t>
            </a:r>
            <a:r>
              <a:rPr lang="en-US" sz="1200" b="1" dirty="0" err="1">
                <a:latin typeface="Consolas"/>
              </a:rPr>
              <a:t>aSuccessInterne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: Mette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sullo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stack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l'indirizzo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della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stringa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 "</a:t>
            </a:r>
            <a:r>
              <a:rPr lang="en-US" sz="1200" dirty="0" err="1">
                <a:solidFill>
                  <a:srgbClr val="ECECEC"/>
                </a:solidFill>
                <a:ea typeface="+mn-lt"/>
                <a:cs typeface="+mn-lt"/>
              </a:rPr>
              <a:t>SuccessInterne</a:t>
            </a:r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".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Blue letters on a white background&#10;&#10;Descrizione generata automaticamente">
            <a:extLst>
              <a:ext uri="{FF2B5EF4-FFF2-40B4-BE49-F238E27FC236}">
                <a16:creationId xmlns:a16="http://schemas.microsoft.com/office/drawing/2014/main" id="{6A54D596-E698-8E0D-897C-802B0178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3" y="2939466"/>
            <a:ext cx="5115928" cy="80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29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Circuito</vt:lpstr>
      <vt:lpstr>ESERCITAZIONE S10-L3</vt:lpstr>
      <vt:lpstr>CODICE DEL MALWARE</vt:lpstr>
      <vt:lpstr>CONSEGNA:</vt:lpstr>
      <vt:lpstr>Creazione dello stack: </vt:lpstr>
      <vt:lpstr>Esecuzione chiamata alla funzione:  internetgetconnection</vt:lpstr>
      <vt:lpstr>Ciclo if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101</cp:revision>
  <dcterms:created xsi:type="dcterms:W3CDTF">2024-05-02T13:29:39Z</dcterms:created>
  <dcterms:modified xsi:type="dcterms:W3CDTF">2024-05-02T15:40:39Z</dcterms:modified>
</cp:coreProperties>
</file>