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60A39-ADE8-5867-A20E-5895228EFD7E}" v="518" dt="2024-05-03T14:04:12.688"/>
    <p1510:client id="{379824B4-7A8A-15FD-A9C8-287A35DF8F40}" v="137" dt="2024-05-03T14:23:41.515"/>
    <p1510:client id="{83F368C9-6328-D305-88C0-FFCB98801D1B}" v="19" dt="2024-05-03T14:27:08.927"/>
    <p1510:client id="{BD32F29C-D698-D4B2-5BA4-06468C08A830}" v="7" dt="2024-05-03T14:29:0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handoutMaster" Target="handoutMasters/handoutMaster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notesMaster" Target="notesMasters/notesMaster1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C643BD2-0FF5-4D4F-A02E-7B8F55F6B93A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B2C96-31DB-42CA-B735-888F8442C060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C5DE3-7A01-4B71-B097-42797CE89B2D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57629-2414-43DF-8237-25F1839CB631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e sch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7D892-18C1-426B-8E91-57D4ECC7B2E5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3975A-1E10-4491-8C70-639F2F2A236C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78AF-2AAC-45F8-B4E8-BD080C5AE218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13E8-22E0-4CAA-B4A5-4C5A65A6E563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3396-9004-4A95-948F-DB5075DA2AC2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E65AB-92F5-4983-8174-D2B2E74CD341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99849-EBEA-4C92-B61C-4AB17C743731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888AF-CA50-4E35-B7D8-9B94D32E80F5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996B5-87C7-422E-83A8-2A30A42CE6B5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0A04D-C6B1-464E-A9D6-9B6756A0049A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C22A-DE1A-451D-93AE-EA558C0F4942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B4CC0-02D2-4A1D-8A93-18C863BC4CD3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6209C-E3CA-4BD4-9EB9-5055B35BD855}" type="datetime1">
              <a:rPr lang="it-IT" noProof="0" smtClean="0"/>
              <a:t>03/05/2024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03/05/2024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ESERCITAZIONE S10-L5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Traccia: </a:t>
            </a:r>
          </a:p>
          <a:p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Con riferimento al file Malware_U3_W2_L5 presente all’interno della cartella «Esercizio_Pratico_U3_W2_L5 » sul desktop della macchina virtuale dedicata per l’analisi dei malware, rispondere ai seguenti quesiti: </a:t>
            </a:r>
            <a:endParaRPr lang="it-IT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1. Quali librerie vengono importate dal file eseguibile? </a:t>
            </a:r>
            <a:endParaRPr lang="it-IT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2. Quali sono le sezioni di cui si compone il file eseguibile del malware?</a:t>
            </a:r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41FB28A-57FC-CC52-8783-652387DB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52" y="630240"/>
            <a:ext cx="3416597" cy="54956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IDENTIFICAZIONE LIBRERIE: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E26E36-0205-007D-F363-2DE19870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Utilizzando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CFFExplorer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vediamo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dalla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sezione</a:t>
            </a:r>
            <a:r>
              <a:rPr lang="en-US" dirty="0">
                <a:solidFill>
                  <a:schemeClr val="bg1"/>
                </a:solidFill>
              </a:rPr>
              <a:t> &lt;Import Directory&gt; </a:t>
            </a:r>
            <a:r>
              <a:rPr lang="en-US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il malware </a:t>
            </a:r>
            <a:r>
              <a:rPr lang="en-US" err="1">
                <a:solidFill>
                  <a:schemeClr val="bg1"/>
                </a:solidFill>
              </a:rPr>
              <a:t>importa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err="1">
                <a:solidFill>
                  <a:schemeClr val="bg1"/>
                </a:solidFill>
              </a:rPr>
              <a:t>librerie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KERNEL32.dll: </a:t>
            </a:r>
            <a:r>
              <a:rPr lang="en-US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include </a:t>
            </a:r>
            <a:r>
              <a:rPr lang="en-US" err="1">
                <a:solidFill>
                  <a:schemeClr val="bg1"/>
                </a:solidFill>
              </a:rPr>
              <a:t>funzioni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principali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err="1">
                <a:solidFill>
                  <a:schemeClr val="bg1"/>
                </a:solidFill>
              </a:rPr>
              <a:t>interagire</a:t>
            </a:r>
            <a:r>
              <a:rPr lang="en-US" dirty="0">
                <a:solidFill>
                  <a:schemeClr val="bg1"/>
                </a:solidFill>
              </a:rPr>
              <a:t> con il </a:t>
            </a:r>
            <a:r>
              <a:rPr lang="en-US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operativo</a:t>
            </a:r>
            <a:endParaRPr lang="en-US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WININET.dll: </a:t>
            </a:r>
            <a:r>
              <a:rPr lang="en-US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contiene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funzioni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err="1">
                <a:solidFill>
                  <a:schemeClr val="bg1"/>
                </a:solidFill>
              </a:rPr>
              <a:t>implementare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alcuni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protocolli</a:t>
            </a:r>
            <a:r>
              <a:rPr lang="en-US" dirty="0">
                <a:solidFill>
                  <a:schemeClr val="bg1"/>
                </a:solidFill>
              </a:rPr>
              <a:t> di rete come HTTP, FTP,  NTP</a:t>
            </a:r>
          </a:p>
        </p:txBody>
      </p:sp>
      <p:pic>
        <p:nvPicPr>
          <p:cNvPr id="5" name="Segnaposto contenuto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FCC6BFF-D809-79B5-1193-17866F3EC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75638" y="4604942"/>
            <a:ext cx="6412202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90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F9BB7D0-2F71-36D2-8648-1F3BD3C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2" y="630240"/>
            <a:ext cx="3568997" cy="542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IDENTIFICAZIONE SEZIONI: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263A18-7E68-C268-FBAC-541A0A3D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Sempre da </a:t>
            </a:r>
            <a:r>
              <a:rPr lang="en-US" err="1">
                <a:solidFill>
                  <a:schemeClr val="bg1"/>
                </a:solidFill>
              </a:rPr>
              <a:t>CFFExplorer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vediamo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dalla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sezione</a:t>
            </a:r>
            <a:r>
              <a:rPr lang="en-US" dirty="0">
                <a:solidFill>
                  <a:schemeClr val="bg1"/>
                </a:solidFill>
              </a:rPr>
              <a:t> &lt;Selection Headers&gt;, </a:t>
            </a:r>
            <a:r>
              <a:rPr lang="en-US" err="1">
                <a:solidFill>
                  <a:schemeClr val="bg1"/>
                </a:solidFill>
              </a:rPr>
              <a:t>l'eseguibile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compone</a:t>
            </a:r>
            <a:r>
              <a:rPr lang="en-US" dirty="0">
                <a:solidFill>
                  <a:schemeClr val="bg1"/>
                </a:solidFill>
              </a:rPr>
              <a:t> da 3 </a:t>
            </a:r>
            <a:r>
              <a:rPr lang="en-US" err="1">
                <a:solidFill>
                  <a:schemeClr val="bg1"/>
                </a:solidFill>
              </a:rPr>
              <a:t>sezioni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.text: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contiene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istruzioni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la CPU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eseguirà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volta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il software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sarà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avviato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err="1">
                <a:solidFill>
                  <a:schemeClr val="bg1"/>
                </a:solidFill>
              </a:rPr>
              <a:t>rdata</a:t>
            </a:r>
            <a:r>
              <a:rPr lang="en-US" dirty="0">
                <a:solidFill>
                  <a:schemeClr val="bg1"/>
                </a:solidFill>
              </a:rPr>
              <a:t>: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include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generalmente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informazioni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circa 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librerie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funzioni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importate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ed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esportate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dall’eseguibile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.data: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contiene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tipicamente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dati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/ 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globali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del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programma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eseguibile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Segnaposto contenuto 4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2C92453A-0534-910F-E461-33D18D796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8252" y="4688926"/>
            <a:ext cx="6786975" cy="1352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6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33CE96-AA3F-1E2A-E818-9A19D549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ASSEMBLY:</a:t>
            </a:r>
          </a:p>
        </p:txBody>
      </p:sp>
      <p:sp useBgFill="1">
        <p:nvSpPr>
          <p:cNvPr id="9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schermo, linea&#10;&#10;Descrizione generata automaticamente">
            <a:extLst>
              <a:ext uri="{FF2B5EF4-FFF2-40B4-BE49-F238E27FC236}">
                <a16:creationId xmlns:a16="http://schemas.microsoft.com/office/drawing/2014/main" id="{5F4070BA-9515-4CBC-B152-63975E94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481" y="1711539"/>
            <a:ext cx="6346842" cy="3347399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843D65-9AEF-C584-A195-C6F83CE6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00000"/>
                </a:solidFill>
              </a:rPr>
              <a:t>Con </a:t>
            </a:r>
            <a:r>
              <a:rPr lang="en-US" sz="1500" err="1">
                <a:solidFill>
                  <a:srgbClr val="C00000"/>
                </a:solidFill>
              </a:rPr>
              <a:t>riferimento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alla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figura</a:t>
            </a:r>
            <a:r>
              <a:rPr lang="en-US" sz="1500" dirty="0">
                <a:solidFill>
                  <a:srgbClr val="C00000"/>
                </a:solidFill>
              </a:rPr>
              <a:t> in slide 3, </a:t>
            </a:r>
            <a:r>
              <a:rPr lang="en-US" sz="1500" err="1">
                <a:solidFill>
                  <a:srgbClr val="C00000"/>
                </a:solidFill>
              </a:rPr>
              <a:t>risponde</a:t>
            </a:r>
            <a:r>
              <a:rPr lang="en-US" sz="1500" dirty="0">
                <a:solidFill>
                  <a:srgbClr val="C00000"/>
                </a:solidFill>
              </a:rPr>
              <a:t> ai </a:t>
            </a:r>
            <a:r>
              <a:rPr lang="en-US" sz="1500" err="1">
                <a:solidFill>
                  <a:srgbClr val="C00000"/>
                </a:solidFill>
              </a:rPr>
              <a:t>seguenti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quesiti</a:t>
            </a:r>
            <a:r>
              <a:rPr lang="en-US" sz="1500" dirty="0">
                <a:solidFill>
                  <a:srgbClr val="C00000"/>
                </a:solidFill>
              </a:rPr>
              <a:t>: 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00000"/>
                </a:solidFill>
              </a:rPr>
              <a:t>3. </a:t>
            </a:r>
            <a:r>
              <a:rPr lang="en-US" sz="1500" err="1">
                <a:solidFill>
                  <a:srgbClr val="C00000"/>
                </a:solidFill>
              </a:rPr>
              <a:t>Identificare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i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costrutti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noti</a:t>
            </a:r>
            <a:r>
              <a:rPr lang="en-US" sz="1500" dirty="0">
                <a:solidFill>
                  <a:srgbClr val="C00000"/>
                </a:solidFill>
              </a:rPr>
              <a:t> (</a:t>
            </a:r>
            <a:r>
              <a:rPr lang="en-US" sz="1500" err="1">
                <a:solidFill>
                  <a:srgbClr val="C00000"/>
                </a:solidFill>
              </a:rPr>
              <a:t>creazione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dello</a:t>
            </a:r>
            <a:r>
              <a:rPr lang="en-US" sz="1500" dirty="0">
                <a:solidFill>
                  <a:srgbClr val="C00000"/>
                </a:solidFill>
              </a:rPr>
              <a:t> stack, </a:t>
            </a:r>
            <a:r>
              <a:rPr lang="en-US" sz="1500" err="1">
                <a:solidFill>
                  <a:srgbClr val="C00000"/>
                </a:solidFill>
              </a:rPr>
              <a:t>eventuali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cicli</a:t>
            </a:r>
            <a:r>
              <a:rPr lang="en-US" sz="1500" dirty="0">
                <a:solidFill>
                  <a:srgbClr val="C00000"/>
                </a:solidFill>
              </a:rPr>
              <a:t>, </a:t>
            </a:r>
            <a:r>
              <a:rPr lang="en-US" sz="1500" err="1">
                <a:solidFill>
                  <a:srgbClr val="C00000"/>
                </a:solidFill>
              </a:rPr>
              <a:t>altri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costrutti</a:t>
            </a:r>
            <a:r>
              <a:rPr lang="en-US" sz="1500" dirty="0">
                <a:solidFill>
                  <a:srgbClr val="C00000"/>
                </a:solidFill>
              </a:rPr>
              <a:t> ) 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00000"/>
                </a:solidFill>
              </a:rPr>
              <a:t>4. </a:t>
            </a:r>
            <a:r>
              <a:rPr lang="en-US" sz="1500" err="1">
                <a:solidFill>
                  <a:srgbClr val="C00000"/>
                </a:solidFill>
              </a:rPr>
              <a:t>Ipotizzare</a:t>
            </a:r>
            <a:r>
              <a:rPr lang="en-US" sz="1500" dirty="0">
                <a:solidFill>
                  <a:srgbClr val="C00000"/>
                </a:solidFill>
              </a:rPr>
              <a:t> il </a:t>
            </a:r>
            <a:r>
              <a:rPr lang="en-US" sz="1500" err="1">
                <a:solidFill>
                  <a:srgbClr val="C00000"/>
                </a:solidFill>
              </a:rPr>
              <a:t>comportamento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della</a:t>
            </a:r>
            <a:r>
              <a:rPr lang="en-US" sz="1500" dirty="0">
                <a:solidFill>
                  <a:srgbClr val="C00000"/>
                </a:solidFill>
              </a:rPr>
              <a:t> </a:t>
            </a:r>
            <a:r>
              <a:rPr lang="en-US" sz="1500" err="1">
                <a:solidFill>
                  <a:srgbClr val="C00000"/>
                </a:solidFill>
              </a:rPr>
              <a:t>funzionalità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implementata</a:t>
            </a:r>
            <a:r>
              <a:rPr lang="en-US" sz="1500" dirty="0">
                <a:solidFill>
                  <a:srgbClr val="C00000"/>
                </a:solidFill>
              </a:rPr>
              <a:t> 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00000"/>
                </a:solidFill>
              </a:rPr>
              <a:t>5. BONUS fare </a:t>
            </a:r>
            <a:r>
              <a:rPr lang="en-US" sz="1500" err="1">
                <a:solidFill>
                  <a:srgbClr val="C00000"/>
                </a:solidFill>
              </a:rPr>
              <a:t>tabella</a:t>
            </a:r>
            <a:r>
              <a:rPr lang="en-US" sz="1500" dirty="0">
                <a:solidFill>
                  <a:srgbClr val="C00000"/>
                </a:solidFill>
              </a:rPr>
              <a:t> con </a:t>
            </a:r>
            <a:r>
              <a:rPr lang="en-US" sz="1500" err="1">
                <a:solidFill>
                  <a:srgbClr val="C00000"/>
                </a:solidFill>
              </a:rPr>
              <a:t>significato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delle</a:t>
            </a:r>
            <a:r>
              <a:rPr lang="en-US" sz="1500" dirty="0">
                <a:solidFill>
                  <a:srgbClr val="C00000"/>
                </a:solidFill>
              </a:rPr>
              <a:t> </a:t>
            </a:r>
            <a:r>
              <a:rPr lang="en-US" sz="1500" err="1">
                <a:solidFill>
                  <a:srgbClr val="C00000"/>
                </a:solidFill>
              </a:rPr>
              <a:t>singole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err="1">
                <a:solidFill>
                  <a:srgbClr val="C00000"/>
                </a:solidFill>
              </a:rPr>
              <a:t>righe</a:t>
            </a:r>
            <a:r>
              <a:rPr lang="en-US" sz="1500" dirty="0">
                <a:solidFill>
                  <a:srgbClr val="C00000"/>
                </a:solidFill>
              </a:rPr>
              <a:t> di </a:t>
            </a:r>
            <a:r>
              <a:rPr lang="en-US" sz="1500" err="1">
                <a:solidFill>
                  <a:srgbClr val="C00000"/>
                </a:solidFill>
              </a:rPr>
              <a:t>codice</a:t>
            </a:r>
            <a:r>
              <a:rPr lang="en-US" sz="1500" dirty="0">
                <a:solidFill>
                  <a:srgbClr val="C00000"/>
                </a:solidFill>
              </a:rPr>
              <a:t> assembly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1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C6EF9-C20A-427D-9219-74906D69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95869"/>
            <a:ext cx="4367134" cy="1035860"/>
          </a:xfrm>
        </p:spPr>
        <p:txBody>
          <a:bodyPr/>
          <a:lstStyle/>
          <a:p>
            <a:r>
              <a:rPr lang="it-IT" dirty="0"/>
              <a:t>CREAZIONE DELLO STACK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065DE2-9978-1422-FA58-BF51F31D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431730"/>
            <a:ext cx="3856037" cy="17761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Dove: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it-IT" dirty="0" err="1">
                <a:solidFill>
                  <a:schemeClr val="bg1"/>
                </a:solidFill>
              </a:rPr>
              <a:t>Push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ebp</a:t>
            </a:r>
            <a:r>
              <a:rPr lang="it-IT" dirty="0">
                <a:solidFill>
                  <a:schemeClr val="bg1"/>
                </a:solidFill>
              </a:rPr>
              <a:t>: salva il registro </a:t>
            </a:r>
            <a:r>
              <a:rPr lang="it-IT" dirty="0" err="1">
                <a:solidFill>
                  <a:schemeClr val="bg1"/>
                </a:solidFill>
              </a:rPr>
              <a:t>ebp</a:t>
            </a:r>
            <a:r>
              <a:rPr lang="it-IT" dirty="0">
                <a:solidFill>
                  <a:schemeClr val="bg1"/>
                </a:solidFill>
              </a:rPr>
              <a:t> nello </a:t>
            </a:r>
            <a:r>
              <a:rPr lang="it-IT" dirty="0" err="1">
                <a:solidFill>
                  <a:schemeClr val="bg1"/>
                </a:solidFill>
              </a:rPr>
              <a:t>stack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it-IT" dirty="0" err="1">
                <a:solidFill>
                  <a:schemeClr val="bg1"/>
                </a:solidFill>
              </a:rPr>
              <a:t>mov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ebp</a:t>
            </a:r>
            <a:r>
              <a:rPr lang="it-IT" dirty="0">
                <a:solidFill>
                  <a:schemeClr val="bg1"/>
                </a:solidFill>
              </a:rPr>
              <a:t>, esp: stabilisce l'inizio del frame di </a:t>
            </a:r>
            <a:r>
              <a:rPr lang="it-IT" dirty="0" err="1">
                <a:solidFill>
                  <a:schemeClr val="bg1"/>
                </a:solidFill>
              </a:rPr>
              <a:t>stack</a:t>
            </a:r>
            <a:r>
              <a:rPr lang="it-IT" dirty="0">
                <a:solidFill>
                  <a:schemeClr val="bg1"/>
                </a:solidFill>
              </a:rPr>
              <a:t> per la funzione, imposta </a:t>
            </a:r>
            <a:r>
              <a:rPr lang="it-IT" dirty="0" err="1">
                <a:solidFill>
                  <a:schemeClr val="bg1"/>
                </a:solidFill>
              </a:rPr>
              <a:t>ebp</a:t>
            </a:r>
            <a:r>
              <a:rPr lang="it-IT" dirty="0">
                <a:solidFill>
                  <a:schemeClr val="bg1"/>
                </a:solidFill>
              </a:rPr>
              <a:t> come puntatore dello </a:t>
            </a:r>
            <a:r>
              <a:rPr lang="it-IT" dirty="0" err="1">
                <a:solidFill>
                  <a:schemeClr val="bg1"/>
                </a:solidFill>
              </a:rPr>
              <a:t>stack</a:t>
            </a:r>
            <a:r>
              <a:rPr lang="it-IT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D03A06-7751-3292-F50D-DF41A5339544}"/>
              </a:ext>
            </a:extLst>
          </p:cNvPr>
          <p:cNvSpPr txBox="1"/>
          <p:nvPr/>
        </p:nvSpPr>
        <p:spPr>
          <a:xfrm>
            <a:off x="1242895" y="3182743"/>
            <a:ext cx="37170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/>
              <a:t>SALVATAGGIO REGISTRI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4AD3CD-29D2-0A39-040D-2E7811CB0F6D}"/>
              </a:ext>
            </a:extLst>
          </p:cNvPr>
          <p:cNvSpPr txBox="1"/>
          <p:nvPr/>
        </p:nvSpPr>
        <p:spPr>
          <a:xfrm>
            <a:off x="1289360" y="4256048"/>
            <a:ext cx="40887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it-IT" sz="1600" err="1">
                <a:solidFill>
                  <a:schemeClr val="bg1"/>
                </a:solidFill>
                <a:latin typeface="Consolas"/>
              </a:rPr>
              <a:t>push</a:t>
            </a:r>
            <a:r>
              <a:rPr lang="it-IT" sz="1600" dirty="0">
                <a:solidFill>
                  <a:schemeClr val="bg1"/>
                </a:solidFill>
                <a:latin typeface="Consolas"/>
              </a:rPr>
              <a:t> ECX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it-IT" sz="1600" err="1">
                <a:solidFill>
                  <a:schemeClr val="bg1"/>
                </a:solidFill>
                <a:latin typeface="Consolas"/>
              </a:rPr>
              <a:t>push</a:t>
            </a:r>
            <a:r>
              <a:rPr lang="it-IT" sz="1600" dirty="0">
                <a:solidFill>
                  <a:schemeClr val="bg1"/>
                </a:solidFill>
                <a:latin typeface="Consolas"/>
              </a:rPr>
              <a:t> 0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: Salva i registri ECX e 0 sullo </a:t>
            </a:r>
            <a:r>
              <a:rPr lang="it-IT" sz="1600" err="1">
                <a:solidFill>
                  <a:schemeClr val="bg1"/>
                </a:solidFill>
                <a:ea typeface="+mn-lt"/>
                <a:cs typeface="+mn-lt"/>
              </a:rPr>
              <a:t>stack</a:t>
            </a:r>
            <a:endParaRPr lang="it-IT" sz="1600">
              <a:solidFill>
                <a:schemeClr val="bg1"/>
              </a:solidFill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143DB6AF-0CF6-A122-6487-EBD64B83A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424" y="2731946"/>
            <a:ext cx="5336322" cy="780583"/>
          </a:xfrm>
        </p:spPr>
      </p:pic>
    </p:spTree>
    <p:extLst>
      <p:ext uri="{BB962C8B-B14F-4D97-AF65-F5344CB8AC3E}">
        <p14:creationId xmlns:p14="http://schemas.microsoft.com/office/powerpoint/2010/main" val="314227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6ED0D-F669-8154-AB63-96F44360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Chiamata a </a:t>
            </a:r>
            <a:r>
              <a:rPr lang="it-IT"/>
              <a:t>funzione: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077060-6CA4-018E-39FC-69FD002DD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221" y="2825337"/>
            <a:ext cx="6067192" cy="603095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AEB926-2DFE-72C0-EB35-712E701F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it-IT" dirty="0">
                <a:solidFill>
                  <a:schemeClr val="bg1"/>
                </a:solidFill>
                <a:latin typeface="Tw Cen MT"/>
              </a:rPr>
              <a:t>call </a:t>
            </a:r>
            <a:r>
              <a:rPr lang="it-IT" dirty="0" err="1">
                <a:solidFill>
                  <a:schemeClr val="bg1"/>
                </a:solidFill>
                <a:latin typeface="Tw Cen MT"/>
              </a:rPr>
              <a:t>ds:InternetGetConnectedState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: Chiama la funzione </a:t>
            </a:r>
            <a:r>
              <a:rPr lang="it-IT" dirty="0" err="1">
                <a:solidFill>
                  <a:schemeClr val="bg1"/>
                </a:solidFill>
                <a:latin typeface="Tw Cen MT"/>
              </a:rPr>
              <a:t>InternetGetConnectedState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Questa funzione imposta lo stato della connessione Internet.</a:t>
            </a:r>
            <a:endParaRPr lang="en-US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3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27419-37F3-8815-AC6E-4CC2FE74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Condizione 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BCB685-02A0-5FE4-509C-FFD03EC6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it-IT" dirty="0" err="1">
                <a:solidFill>
                  <a:schemeClr val="bg1"/>
                </a:solidFill>
                <a:latin typeface="Tw Cen MT"/>
              </a:rPr>
              <a:t>cmp</a:t>
            </a:r>
            <a:r>
              <a:rPr lang="it-IT" dirty="0">
                <a:solidFill>
                  <a:schemeClr val="bg1"/>
                </a:solidFill>
                <a:latin typeface="Tw Cen MT"/>
              </a:rPr>
              <a:t> EAX, 0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: Questa istruzione confronta il valore nel registro EAX con 0.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it-IT" dirty="0" err="1">
                <a:solidFill>
                  <a:schemeClr val="bg1"/>
                </a:solidFill>
                <a:latin typeface="Tw Cen MT"/>
              </a:rPr>
              <a:t>jz</a:t>
            </a:r>
            <a:r>
              <a:rPr lang="it-IT" dirty="0">
                <a:solidFill>
                  <a:schemeClr val="bg1"/>
                </a:solidFill>
                <a:latin typeface="Tw Cen MT"/>
              </a:rPr>
              <a:t> short 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loc_40102B: Questa istruzione è un salto condizionale. "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jz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" sta per "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jump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 zero"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Se i valori nel confronto (</a:t>
            </a:r>
            <a:r>
              <a:rPr lang="it-IT" dirty="0" err="1">
                <a:solidFill>
                  <a:schemeClr val="bg1"/>
                </a:solidFill>
                <a:latin typeface="Tw Cen MT"/>
              </a:rPr>
              <a:t>cmp</a:t>
            </a:r>
            <a:r>
              <a:rPr lang="it-IT" dirty="0">
                <a:solidFill>
                  <a:schemeClr val="bg1"/>
                </a:solidFill>
                <a:latin typeface="Tw Cen MT"/>
              </a:rPr>
              <a:t> EAX, 0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) sono uguali (ZF è impostato a 1), il codice continuerà a eseguire le istruzioni in sequenza.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Se i valori nel confronto non sono uguali (ZF NON è impostato a 1), il codice salterà 8 byte in avanti, saltando la sezione del messaggio di successo e procedendo alla sezione del messaggio di errore.</a:t>
            </a:r>
            <a:endParaRPr lang="it-IT">
              <a:solidFill>
                <a:schemeClr val="bg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it-IT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8008C1-C4AC-9352-7BBA-F9F9FBC4B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158" y="2730337"/>
            <a:ext cx="5767753" cy="805961"/>
          </a:xfrm>
        </p:spPr>
      </p:pic>
    </p:spTree>
    <p:extLst>
      <p:ext uri="{BB962C8B-B14F-4D97-AF65-F5344CB8AC3E}">
        <p14:creationId xmlns:p14="http://schemas.microsoft.com/office/powerpoint/2010/main" val="98910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FA8A-051A-3A9B-BDE4-C2E7F0A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RIPRISTINO DELLO STACK:</a:t>
            </a:r>
          </a:p>
        </p:txBody>
      </p:sp>
      <p:pic>
        <p:nvPicPr>
          <p:cNvPr id="5" name="Content Placeholder 4" descr="A screenshot of a computer&#10;&#10;Descrizione generata automaticamente">
            <a:extLst>
              <a:ext uri="{FF2B5EF4-FFF2-40B4-BE49-F238E27FC236}">
                <a16:creationId xmlns:a16="http://schemas.microsoft.com/office/drawing/2014/main" id="{15A1DA5A-AE7A-AAF2-70D0-306A19B55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909" y="2311237"/>
            <a:ext cx="2617176" cy="22303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6477-CF1E-6961-06CF-81231A67B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pop ESP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Recupera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registro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ESP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dallo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stack.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pop EBP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Recupera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registro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EBP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dallo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stack.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Tw Cen MT"/>
              </a:rPr>
              <a:t>ret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Ritorna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dalla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funzione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F519-7501-8A71-8697-DBEB547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CONCLUSIONI: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3C38-8DAF-C302-6DA6-570894C7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990" y="1932964"/>
            <a:ext cx="3132074" cy="427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Il </a:t>
            </a:r>
            <a:r>
              <a:rPr lang="en-US" sz="1400" dirty="0" err="1">
                <a:ea typeface="+mn-lt"/>
                <a:cs typeface="+mn-lt"/>
              </a:rPr>
              <a:t>codice</a:t>
            </a:r>
            <a:r>
              <a:rPr lang="en-US" sz="1400" dirty="0">
                <a:ea typeface="+mn-lt"/>
                <a:cs typeface="+mn-lt"/>
              </a:rPr>
              <a:t> assembly </a:t>
            </a:r>
            <a:r>
              <a:rPr lang="en-US" sz="1400" dirty="0" err="1">
                <a:ea typeface="+mn-lt"/>
                <a:cs typeface="+mn-lt"/>
              </a:rPr>
              <a:t>analizzato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sembra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implementare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una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funzione</a:t>
            </a:r>
            <a:r>
              <a:rPr lang="en-US" sz="1400" dirty="0">
                <a:ea typeface="+mn-lt"/>
                <a:cs typeface="+mn-lt"/>
              </a:rPr>
              <a:t> per la </a:t>
            </a:r>
            <a:r>
              <a:rPr lang="en-US" sz="1400" dirty="0" err="1">
                <a:ea typeface="+mn-lt"/>
                <a:cs typeface="+mn-lt"/>
              </a:rPr>
              <a:t>connessione</a:t>
            </a:r>
            <a:r>
              <a:rPr lang="en-US" sz="1400" dirty="0">
                <a:ea typeface="+mn-lt"/>
                <a:cs typeface="+mn-lt"/>
              </a:rPr>
              <a:t> a Internet. La </a:t>
            </a:r>
            <a:r>
              <a:rPr lang="en-US" sz="1400" dirty="0" err="1">
                <a:ea typeface="+mn-lt"/>
                <a:cs typeface="+mn-lt"/>
              </a:rPr>
              <a:t>funzione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chiama</a:t>
            </a:r>
            <a:r>
              <a:rPr lang="en-US" sz="1400" dirty="0">
                <a:ea typeface="+mn-lt"/>
                <a:cs typeface="+mn-lt"/>
              </a:rPr>
              <a:t> la </a:t>
            </a:r>
            <a:r>
              <a:rPr lang="en-US" sz="1400" dirty="0" err="1">
                <a:ea typeface="+mn-lt"/>
                <a:cs typeface="+mn-lt"/>
              </a:rPr>
              <a:t>funzione</a:t>
            </a:r>
            <a:r>
              <a:rPr lang="en-US" sz="1400" dirty="0">
                <a:ea typeface="+mn-lt"/>
                <a:cs typeface="+mn-lt"/>
              </a:rPr>
              <a:t> di </a:t>
            </a:r>
            <a:r>
              <a:rPr lang="en-US" sz="1400" dirty="0" err="1">
                <a:ea typeface="+mn-lt"/>
                <a:cs typeface="+mn-lt"/>
              </a:rPr>
              <a:t>sistema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Tw Cen MT"/>
              </a:rPr>
              <a:t>InternetGetConnectedState</a:t>
            </a:r>
            <a:r>
              <a:rPr lang="en-US" sz="1400" dirty="0">
                <a:ea typeface="+mn-lt"/>
                <a:cs typeface="+mn-lt"/>
              </a:rPr>
              <a:t> per </a:t>
            </a:r>
            <a:r>
              <a:rPr lang="en-US" sz="1400" dirty="0" err="1">
                <a:ea typeface="+mn-lt"/>
                <a:cs typeface="+mn-lt"/>
              </a:rPr>
              <a:t>impostare</a:t>
            </a:r>
            <a:r>
              <a:rPr lang="en-US" sz="1400" dirty="0">
                <a:ea typeface="+mn-lt"/>
                <a:cs typeface="+mn-lt"/>
              </a:rPr>
              <a:t> lo </a:t>
            </a:r>
            <a:r>
              <a:rPr lang="en-US" sz="1400" dirty="0" err="1">
                <a:ea typeface="+mn-lt"/>
                <a:cs typeface="+mn-lt"/>
              </a:rPr>
              <a:t>stato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della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connessione</a:t>
            </a:r>
            <a:r>
              <a:rPr lang="en-US" sz="1400" dirty="0">
                <a:ea typeface="+mn-lt"/>
                <a:cs typeface="+mn-lt"/>
              </a:rPr>
              <a:t> Internet.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Se la </a:t>
            </a:r>
            <a:r>
              <a:rPr lang="en-US" sz="1400" dirty="0" err="1">
                <a:ea typeface="+mn-lt"/>
                <a:cs typeface="+mn-lt"/>
              </a:rPr>
              <a:t>funzione</a:t>
            </a:r>
            <a:r>
              <a:rPr lang="en-US" sz="1400" dirty="0">
                <a:ea typeface="+mn-lt"/>
                <a:cs typeface="+mn-lt"/>
              </a:rPr>
              <a:t> ha </a:t>
            </a:r>
            <a:r>
              <a:rPr lang="en-US" sz="1400" dirty="0" err="1">
                <a:ea typeface="+mn-lt"/>
                <a:cs typeface="+mn-lt"/>
              </a:rPr>
              <a:t>successo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viene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stampato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dirty="0" err="1">
                <a:ea typeface="+mn-lt"/>
                <a:cs typeface="+mn-lt"/>
              </a:rPr>
              <a:t>messaggio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che</a:t>
            </a:r>
            <a:r>
              <a:rPr lang="en-US" sz="1400" dirty="0">
                <a:ea typeface="+mn-lt"/>
                <a:cs typeface="+mn-lt"/>
              </a:rPr>
              <a:t> indica la </a:t>
            </a:r>
            <a:r>
              <a:rPr lang="en-US" sz="1400" dirty="0" err="1">
                <a:ea typeface="+mn-lt"/>
                <a:cs typeface="+mn-lt"/>
              </a:rPr>
              <a:t>connessione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riuscita</a:t>
            </a:r>
            <a:r>
              <a:rPr lang="en-US" sz="1400" dirty="0">
                <a:ea typeface="+mn-lt"/>
                <a:cs typeface="+mn-lt"/>
              </a:rPr>
              <a:t>. </a:t>
            </a:r>
            <a:endParaRPr lang="en-US" sz="1400">
              <a:ea typeface="+mn-lt"/>
              <a:cs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In </a:t>
            </a:r>
            <a:r>
              <a:rPr lang="en-US" sz="1400" dirty="0" err="1">
                <a:ea typeface="+mn-lt"/>
                <a:cs typeface="+mn-lt"/>
              </a:rPr>
              <a:t>caso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contrario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viene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stampato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dirty="0" err="1">
                <a:ea typeface="+mn-lt"/>
                <a:cs typeface="+mn-lt"/>
              </a:rPr>
              <a:t>messaggio</a:t>
            </a:r>
            <a:r>
              <a:rPr lang="en-US" sz="1400" dirty="0">
                <a:ea typeface="+mn-lt"/>
                <a:cs typeface="+mn-lt"/>
              </a:rPr>
              <a:t> di </a:t>
            </a:r>
            <a:r>
              <a:rPr lang="en-US" sz="1400" dirty="0" err="1">
                <a:ea typeface="+mn-lt"/>
                <a:cs typeface="+mn-lt"/>
              </a:rPr>
              <a:t>errore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7" descr="A screenshot of a computer&#10;&#10;Descrizione generata automaticamente">
            <a:extLst>
              <a:ext uri="{FF2B5EF4-FFF2-40B4-BE49-F238E27FC236}">
                <a16:creationId xmlns:a16="http://schemas.microsoft.com/office/drawing/2014/main" id="{375725C8-4B5A-C218-27E8-08F96C00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2109" y="1136280"/>
            <a:ext cx="7251084" cy="4826414"/>
          </a:xfrm>
        </p:spPr>
      </p:pic>
    </p:spTree>
    <p:extLst>
      <p:ext uri="{BB962C8B-B14F-4D97-AF65-F5344CB8AC3E}">
        <p14:creationId xmlns:p14="http://schemas.microsoft.com/office/powerpoint/2010/main" val="94534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Circuito</vt:lpstr>
      <vt:lpstr>ESERCITAZIONE S10-L5</vt:lpstr>
      <vt:lpstr>IDENTIFICAZIONE LIBRERIE:</vt:lpstr>
      <vt:lpstr>IDENTIFICAZIONE SEZIONI:</vt:lpstr>
      <vt:lpstr>ASSEMBLY:</vt:lpstr>
      <vt:lpstr>CREAZIONE DELLO STACK</vt:lpstr>
      <vt:lpstr>Chiamata a funzione:</vt:lpstr>
      <vt:lpstr>Condizione if:</vt:lpstr>
      <vt:lpstr>RIPRISTINO DELLO STACK:</vt:lpstr>
      <vt:lpstr>CONCLUSIONI: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242</cp:revision>
  <dcterms:created xsi:type="dcterms:W3CDTF">2024-05-03T13:11:01Z</dcterms:created>
  <dcterms:modified xsi:type="dcterms:W3CDTF">2024-05-03T14:29:03Z</dcterms:modified>
</cp:coreProperties>
</file>