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1448E-0638-4FC3-8F1A-35C8C8AEF05D}" v="1441" dt="2024-05-08T13:52:4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slide" Target="slides/slide2.xml" Id="rId3" /><Relationship Type="http://schemas.openxmlformats.org/officeDocument/2006/relationships/handoutMaster" Target="handoutMasters/handoutMaster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notesMaster" Target="notesMasters/notesMaster1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08/05/2024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1C643BD2-0FF5-4D4F-A02E-7B8F55F6B93A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B2C96-31DB-42CA-B735-888F8442C060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C5DE3-7A01-4B71-B097-42797CE89B2D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D57629-2414-43DF-8237-25F1839CB631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me sche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07D892-18C1-426B-8E91-57D4ECC7B2E5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F3975A-1E10-4491-8C70-639F2F2A236C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lon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978AF-2AAC-45F8-B4E8-BD080C5AE218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0213E8-22E0-4CAA-B4A5-4C5A65A6E563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953396-9004-4A95-948F-DB5075DA2AC2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E65AB-92F5-4983-8174-D2B2E74CD341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99849-EBEA-4C92-B61C-4AB17C743731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888AF-CA50-4E35-B7D8-9B94D32E80F5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6996B5-87C7-422E-83A8-2A30A42CE6B5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20A04D-C6B1-464E-A9D6-9B6756A0049A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C22A-DE1A-451D-93AE-EA558C0F4942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B4CC0-02D2-4A1D-8A93-18C863BC4CD3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6209C-E3CA-4BD4-9EB9-5055B35BD855}" type="datetime1">
              <a:rPr lang="it-IT" noProof="0" smtClean="0"/>
              <a:t>08/05/2024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36D17-AA2F-4AF1-BF53-7374B6B48AA3}" type="datetime1">
              <a:rPr lang="it-IT" noProof="0" smtClean="0"/>
              <a:t>08/05/2024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978589"/>
            <a:ext cx="8791575" cy="877979"/>
          </a:xfrm>
        </p:spPr>
        <p:txBody>
          <a:bodyPr rtlCol="0"/>
          <a:lstStyle/>
          <a:p>
            <a:r>
              <a:rPr lang="it-IT" dirty="0"/>
              <a:t>ESERCITAZIONE S11-L3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2049284"/>
            <a:ext cx="8791575" cy="32085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Traccia: Fate riferimento al malware: Malware_U3_W3_L3, presente all’interno della cartella Esercizio_Pratico_U3_W3_L3sul desktop della macchina virtuale dedicata all’analisi dei malware. Rispondete ai seguenti quesiti utilizzando </a:t>
            </a:r>
            <a:r>
              <a:rPr lang="it-IT" sz="1400" err="1">
                <a:solidFill>
                  <a:schemeClr val="bg1"/>
                </a:solidFill>
                <a:ea typeface="+mn-lt"/>
                <a:cs typeface="+mn-lt"/>
              </a:rPr>
              <a:t>OllyDBG</a:t>
            </a:r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. </a:t>
            </a:r>
          </a:p>
          <a:p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• All’indirizzo 0040106E il Malware effettua una chiamata di funzione alla funzione «</a:t>
            </a:r>
            <a:r>
              <a:rPr lang="it-IT" sz="1400" err="1">
                <a:solidFill>
                  <a:schemeClr val="bg1"/>
                </a:solidFill>
                <a:ea typeface="+mn-lt"/>
                <a:cs typeface="+mn-lt"/>
              </a:rPr>
              <a:t>CreateProcess</a:t>
            </a:r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». Qual è il valore del parametro «</a:t>
            </a:r>
            <a:r>
              <a:rPr lang="it-IT" sz="1400" err="1">
                <a:solidFill>
                  <a:schemeClr val="bg1"/>
                </a:solidFill>
                <a:ea typeface="+mn-lt"/>
                <a:cs typeface="+mn-lt"/>
              </a:rPr>
              <a:t>CommandLine</a:t>
            </a:r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» che viene passato sullo </a:t>
            </a:r>
            <a:r>
              <a:rPr lang="it-IT" sz="1400" err="1">
                <a:solidFill>
                  <a:schemeClr val="bg1"/>
                </a:solidFill>
                <a:ea typeface="+mn-lt"/>
                <a:cs typeface="+mn-lt"/>
              </a:rPr>
              <a:t>stack</a:t>
            </a:r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? (1) </a:t>
            </a:r>
          </a:p>
          <a:p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• Inserite un </a:t>
            </a:r>
            <a:r>
              <a:rPr lang="it-IT" sz="1400" err="1">
                <a:solidFill>
                  <a:schemeClr val="bg1"/>
                </a:solidFill>
                <a:ea typeface="+mn-lt"/>
                <a:cs typeface="+mn-lt"/>
              </a:rPr>
              <a:t>breakpointsoftware</a:t>
            </a:r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 all’indirizzo 004015A3. Qual è il valore del registro EDX? (2) Eseguite a questo punto uno «step-</a:t>
            </a:r>
            <a:r>
              <a:rPr lang="it-IT" sz="1400" err="1">
                <a:solidFill>
                  <a:schemeClr val="bg1"/>
                </a:solidFill>
                <a:ea typeface="+mn-lt"/>
                <a:cs typeface="+mn-lt"/>
              </a:rPr>
              <a:t>into</a:t>
            </a:r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». Indicate qual è ora il valore del registro EDX (3) motivando la risposta (4). Che istruzione è stata eseguita? (5) </a:t>
            </a:r>
          </a:p>
          <a:p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• Inserite un secondo </a:t>
            </a:r>
            <a:r>
              <a:rPr lang="it-IT" sz="1400" err="1">
                <a:solidFill>
                  <a:schemeClr val="bg1"/>
                </a:solidFill>
                <a:ea typeface="+mn-lt"/>
                <a:cs typeface="+mn-lt"/>
              </a:rPr>
              <a:t>breakpointall’indirizzo</a:t>
            </a:r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 di memoria 004015AF. Qual è il valore del registro ECX? (6) Eseguite un step-</a:t>
            </a:r>
            <a:r>
              <a:rPr lang="it-IT" sz="1400" err="1">
                <a:solidFill>
                  <a:schemeClr val="bg1"/>
                </a:solidFill>
                <a:ea typeface="+mn-lt"/>
                <a:cs typeface="+mn-lt"/>
              </a:rPr>
              <a:t>into</a:t>
            </a:r>
            <a:r>
              <a:rPr lang="it-IT" sz="1400" dirty="0">
                <a:solidFill>
                  <a:schemeClr val="bg1"/>
                </a:solidFill>
                <a:ea typeface="+mn-lt"/>
                <a:cs typeface="+mn-lt"/>
              </a:rPr>
              <a:t>. Qual è ora il valore di ECX? (7)Spiegate quale istruzione è stata eseguita (8).</a:t>
            </a:r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BONUS:</a:t>
            </a:r>
          </a:p>
          <a:p>
            <a:r>
              <a:rPr lang="it-IT" sz="1400" dirty="0">
                <a:solidFill>
                  <a:schemeClr val="bg1"/>
                </a:solidFill>
              </a:rPr>
              <a:t>SPIEGARE A GRANDI LINEE IL FUNZIONAMENTO DEL </a:t>
            </a:r>
            <a:r>
              <a:rPr lang="it-IT" sz="1400" err="1">
                <a:solidFill>
                  <a:schemeClr val="bg1"/>
                </a:solidFill>
              </a:rPr>
              <a:t>CODIce</a:t>
            </a:r>
            <a:endParaRPr lang="it-IT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DC33A-03A1-A13C-1F73-BA75A2FB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FUNZIONE CREATE PROCESS E PARAMETRO COMANDLINE:</a:t>
            </a:r>
          </a:p>
        </p:txBody>
      </p: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776AC8A6-6095-FFB6-EB93-BE0CCDFA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51" y="2104097"/>
            <a:ext cx="6383546" cy="351981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581C54E-89D4-34B5-AA56-D275AAB95077}"/>
              </a:ext>
            </a:extLst>
          </p:cNvPr>
          <p:cNvSpPr txBox="1"/>
          <p:nvPr/>
        </p:nvSpPr>
        <p:spPr>
          <a:xfrm>
            <a:off x="552450" y="2247899"/>
            <a:ext cx="459105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All’indirizzo 0040106E il Malware effettua una chiamata di funzione alla funzione &lt;</a:t>
            </a:r>
            <a:r>
              <a:rPr lang="it-IT" sz="2000" err="1">
                <a:solidFill>
                  <a:schemeClr val="bg1"/>
                </a:solidFill>
                <a:ea typeface="+mn-lt"/>
                <a:cs typeface="+mn-lt"/>
              </a:rPr>
              <a:t>CreateProcess</a:t>
            </a:r>
            <a:r>
              <a:rPr lang="it-IT" sz="2000" dirty="0">
                <a:solidFill>
                  <a:schemeClr val="bg1"/>
                </a:solidFill>
                <a:ea typeface="+mn-lt"/>
                <a:cs typeface="+mn-lt"/>
              </a:rPr>
              <a:t>&gt;</a:t>
            </a:r>
            <a:endParaRPr lang="it-IT" sz="2000" dirty="0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it-IT" sz="2000" dirty="0">
                <a:solidFill>
                  <a:schemeClr val="bg1"/>
                </a:solidFill>
              </a:rPr>
              <a:t>Sullo </a:t>
            </a:r>
            <a:r>
              <a:rPr lang="it-IT" sz="2000" err="1">
                <a:solidFill>
                  <a:schemeClr val="bg1"/>
                </a:solidFill>
              </a:rPr>
              <a:t>stack</a:t>
            </a:r>
            <a:r>
              <a:rPr lang="it-IT" sz="2000" dirty="0">
                <a:solidFill>
                  <a:schemeClr val="bg1"/>
                </a:solidFill>
              </a:rPr>
              <a:t> viene passato il parametro</a:t>
            </a:r>
          </a:p>
          <a:p>
            <a:r>
              <a:rPr lang="it-IT" sz="2000" dirty="0">
                <a:solidFill>
                  <a:schemeClr val="bg1"/>
                </a:solidFill>
              </a:rPr>
              <a:t>  </a:t>
            </a:r>
            <a:r>
              <a:rPr lang="it-IT" sz="2000" dirty="0" err="1">
                <a:solidFill>
                  <a:schemeClr val="bg1"/>
                </a:solidFill>
              </a:rPr>
              <a:t>ComandLine</a:t>
            </a:r>
            <a:r>
              <a:rPr lang="it-IT" sz="2000" dirty="0">
                <a:solidFill>
                  <a:schemeClr val="bg1"/>
                </a:solidFill>
              </a:rPr>
              <a:t> dove il suo valore è                 &lt;</a:t>
            </a:r>
            <a:r>
              <a:rPr lang="it-IT" sz="2000" dirty="0" err="1">
                <a:solidFill>
                  <a:schemeClr val="bg1"/>
                </a:solidFill>
              </a:rPr>
              <a:t>cmd</a:t>
            </a:r>
            <a:r>
              <a:rPr lang="it-IT" sz="2000" dirty="0">
                <a:solidFill>
                  <a:schemeClr val="bg1"/>
                </a:solidFill>
              </a:rPr>
              <a:t>&gt; ovvero il terminale di Windows</a:t>
            </a:r>
          </a:p>
        </p:txBody>
      </p:sp>
    </p:spTree>
    <p:extLst>
      <p:ext uri="{BB962C8B-B14F-4D97-AF65-F5344CB8AC3E}">
        <p14:creationId xmlns:p14="http://schemas.microsoft.com/office/powerpoint/2010/main" val="37374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0A090-49CD-6A90-DBF4-6499ED2B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5228"/>
            <a:ext cx="9905998" cy="1478570"/>
          </a:xfrm>
        </p:spPr>
        <p:txBody>
          <a:bodyPr/>
          <a:lstStyle/>
          <a:p>
            <a:r>
              <a:rPr lang="it-IT" err="1">
                <a:solidFill>
                  <a:schemeClr val="bg1"/>
                </a:solidFill>
              </a:rPr>
              <a:t>Breakpoint</a:t>
            </a:r>
            <a:r>
              <a:rPr lang="it-IT" dirty="0">
                <a:solidFill>
                  <a:schemeClr val="bg1"/>
                </a:solidFill>
              </a:rPr>
              <a:t> indirizzo 004015a3 e step-</a:t>
            </a:r>
            <a:r>
              <a:rPr lang="it-IT" err="1">
                <a:solidFill>
                  <a:schemeClr val="bg1"/>
                </a:solidFill>
              </a:rPr>
              <a:t>into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4" name="Immagine 3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9EF2DC6B-F4C4-F7F2-0961-4932796A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63561"/>
            <a:ext cx="5286989" cy="2335754"/>
          </a:xfrm>
          <a:prstGeom prst="rect">
            <a:avLst/>
          </a:prstGeom>
        </p:spPr>
      </p:pic>
      <p:pic>
        <p:nvPicPr>
          <p:cNvPr id="7" name="Immagine 6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96816830-E2C3-B6AC-091B-BB3C6E775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81" y="4167345"/>
            <a:ext cx="5286989" cy="234805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CF4E42-E67F-5AA8-5DD0-2C86F01BFC0F}"/>
              </a:ext>
            </a:extLst>
          </p:cNvPr>
          <p:cNvSpPr txBox="1"/>
          <p:nvPr/>
        </p:nvSpPr>
        <p:spPr>
          <a:xfrm>
            <a:off x="6560344" y="1842293"/>
            <a:ext cx="449341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Una volta impostato il </a:t>
            </a:r>
            <a:r>
              <a:rPr lang="it-IT" sz="2000" dirty="0" err="1">
                <a:solidFill>
                  <a:schemeClr val="bg1"/>
                </a:solidFill>
              </a:rPr>
              <a:t>breakpoint</a:t>
            </a:r>
            <a:r>
              <a:rPr lang="it-IT" sz="2000" dirty="0">
                <a:solidFill>
                  <a:schemeClr val="bg1"/>
                </a:solidFill>
              </a:rPr>
              <a:t> eseguiamo il programma fino ad esso.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 err="1">
                <a:solidFill>
                  <a:schemeClr val="bg1"/>
                </a:solidFill>
              </a:rPr>
              <a:t>Dopodichè</a:t>
            </a:r>
            <a:r>
              <a:rPr lang="it-IT" sz="2000" dirty="0">
                <a:solidFill>
                  <a:schemeClr val="bg1"/>
                </a:solidFill>
              </a:rPr>
              <a:t> eseguo lo step-</a:t>
            </a:r>
            <a:r>
              <a:rPr lang="it-IT" sz="2000" dirty="0" err="1">
                <a:solidFill>
                  <a:schemeClr val="bg1"/>
                </a:solidFill>
              </a:rPr>
              <a:t>into</a:t>
            </a:r>
            <a:r>
              <a:rPr lang="it-IT" sz="2000" dirty="0">
                <a:solidFill>
                  <a:schemeClr val="bg1"/>
                </a:solidFill>
              </a:rPr>
              <a:t> dove viene eseguita l'istruzione EDX XOR, EXD.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Vediamo che nel registro il valore EDX come evidenziato cambia e sarà zero, proprio perché l'istruzione equivale ad "azzerare" una variabile </a:t>
            </a:r>
          </a:p>
        </p:txBody>
      </p:sp>
    </p:spTree>
    <p:extLst>
      <p:ext uri="{BB962C8B-B14F-4D97-AF65-F5344CB8AC3E}">
        <p14:creationId xmlns:p14="http://schemas.microsoft.com/office/powerpoint/2010/main" val="271691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D2347-2157-B72A-8A4D-D81A675C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7518"/>
            <a:ext cx="9905998" cy="147857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BREAKPOINT INDIRIZZO 004015AF:</a:t>
            </a:r>
          </a:p>
        </p:txBody>
      </p:sp>
      <p:pic>
        <p:nvPicPr>
          <p:cNvPr id="4" name="Immagine 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A8C42444-7AA9-169C-4695-29BAFEF8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334941"/>
            <a:ext cx="5604796" cy="2572351"/>
          </a:xfrm>
          <a:prstGeom prst="rect">
            <a:avLst/>
          </a:prstGeom>
        </p:spPr>
      </p:pic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3B5877A-54DE-080F-4181-43168B69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31" y="4115768"/>
            <a:ext cx="5593325" cy="25769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7C7483-1321-E4B8-AD16-199EC7BE101B}"/>
              </a:ext>
            </a:extLst>
          </p:cNvPr>
          <p:cNvSpPr txBox="1"/>
          <p:nvPr/>
        </p:nvSpPr>
        <p:spPr>
          <a:xfrm>
            <a:off x="7103266" y="1427432"/>
            <a:ext cx="394036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Eseguiamo lo stesso procedimento del </a:t>
            </a:r>
            <a:r>
              <a:rPr lang="it-IT" sz="2000" dirty="0" err="1">
                <a:solidFill>
                  <a:schemeClr val="bg1"/>
                </a:solidFill>
              </a:rPr>
              <a:t>brackpoint</a:t>
            </a:r>
            <a:r>
              <a:rPr lang="it-IT" sz="2000" dirty="0">
                <a:solidFill>
                  <a:schemeClr val="bg1"/>
                </a:solidFill>
              </a:rPr>
              <a:t> per l'indirizzo 004015AF, eseguiamo il codice fino ad esso e vedremo che il valore di ECX cambia in &lt;00000006&gt; tramite l'istruzione AND EXC, FF che modifica direttamente il valore del registro EXC in esadecimale(FF)</a:t>
            </a:r>
          </a:p>
        </p:txBody>
      </p:sp>
    </p:spTree>
    <p:extLst>
      <p:ext uri="{BB962C8B-B14F-4D97-AF65-F5344CB8AC3E}">
        <p14:creationId xmlns:p14="http://schemas.microsoft.com/office/powerpoint/2010/main" val="3511650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Circuito</vt:lpstr>
      <vt:lpstr>ESERCITAZIONE S11-L3</vt:lpstr>
      <vt:lpstr>FUNZIONE CREATE PROCESS E PARAMETRO COMANDLINE:</vt:lpstr>
      <vt:lpstr>Breakpoint indirizzo 004015a3 e step-into:</vt:lpstr>
      <vt:lpstr>BREAKPOINT INDIRIZZO 004015AF: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236</cp:revision>
  <dcterms:created xsi:type="dcterms:W3CDTF">2024-05-08T12:41:17Z</dcterms:created>
  <dcterms:modified xsi:type="dcterms:W3CDTF">2024-05-08T13:52:47Z</dcterms:modified>
</cp:coreProperties>
</file>