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0C40D-3B73-C560-9B01-BCB81B2D4344}" v="516" dt="2024-04-23T18:06:22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handoutMaster" Target="handoutMasters/handoutMaster1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notesMaster" Target="notesMasters/notesMaster1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B496C5B-4E4A-4A92-BA4B-5BA58A8FFC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B4D328-6DFA-4F54-B139-A9012D77CB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AD89-E5A5-47A6-9EF3-AED0276ACE85}" type="datetimeFigureOut">
              <a:rPr lang="it-IT" smtClean="0"/>
              <a:t>23/04/2024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E31A75-FB08-4128-B8C7-76F2D33FC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55D5B0-8529-41A5-8B7A-F854A77A2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9F9C-515C-4CFD-BF74-BA508E18C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798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CF8E-22C3-4C2A-BCB4-8C13E7E238C4}" type="datetimeFigureOut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C9DB-86D2-401D-A908-92D8E13E0A7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3106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BC9DB-86D2-401D-A908-92D8E13E0A7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ttangolo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52BC66D0-AE14-402F-B499-D15F1FE15128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1" name="Rettangolo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ttangolo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igura a mano libera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igura a mano libera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7A4DC-DAE4-4102-A4EF-5C7B38026089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tango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igura a mano libera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igura a mano libera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E0386-BC9E-4862-83A2-EC0B8A2F121B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3" name="Rettangolo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ttangolo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igura a mano libera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Casella di testo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it-IT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Casella di testo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it-IT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85D73-4205-4484-8C2F-17949A4305FE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9" name="Rettangolo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tango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igura a mano libera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igura a mano libera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0AC2F-444A-498C-91E2-AD27F9EA5640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4" name="Rettango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7" name="Connettore diritto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DA9B2B-5EAB-4221-9205-811559CED49F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1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2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43" name="Connettore diritto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BE6EA-36E1-4D63-8E85-D1E9BDFC5FBD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2152A7C5-CFE2-4B53-8338-11E77C853FB7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ttango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tangolo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igura a mano libera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igura a mano libera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3E601A1E-14E0-4EF4-8962-009EECF28427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4" name="Rettango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AF59AB-AF3A-4B1D-8233-0D8689A76461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tango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ttangolo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igura a mano libera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A49DEE-483E-4154-9859-C514C3FFAC42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261B8-12DE-4424-AE54-83A5841F16AA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00CE0-6C63-4D68-9F1E-134E0A2E47FD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9751A-AD74-4945-8BC4-3C8A3475BEC0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885EA-D47F-4203-A081-285177FCA4F3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Rettango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tango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tangolo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igura a mano libera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386059-1AD3-4ED1-B0B3-42C3CA861CB7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tango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tangolo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igura a mano libera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3F6B-7632-4932-9139-45963913F054}" type="datetime1">
              <a:rPr lang="it-IT" noProof="0" smtClean="0"/>
              <a:t>23/04/2024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ttangolo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igura a mano libera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igura a mano libera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3356F962-6940-4C9C-9DAA-5D711144039D}" type="datetime1">
              <a:rPr lang="it-IT" noProof="0" smtClean="0"/>
              <a:t>23/04/2024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21" name="Rettangolo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>
                <a:latin typeface="Calibri"/>
                <a:ea typeface="+mj-lt"/>
                <a:cs typeface="+mj-lt"/>
              </a:rPr>
              <a:t>Business </a:t>
            </a:r>
            <a:r>
              <a:rPr lang="it-IT" err="1">
                <a:latin typeface="Calibri"/>
                <a:ea typeface="+mj-lt"/>
                <a:cs typeface="+mj-lt"/>
              </a:rPr>
              <a:t>continuity</a:t>
            </a:r>
            <a:r>
              <a:rPr lang="it-IT" dirty="0">
                <a:latin typeface="Calibri"/>
                <a:ea typeface="+mj-lt"/>
                <a:cs typeface="+mj-lt"/>
              </a:rPr>
              <a:t> &amp; </a:t>
            </a:r>
            <a:r>
              <a:rPr lang="it-IT" err="1">
                <a:latin typeface="Calibri"/>
                <a:ea typeface="+mj-lt"/>
                <a:cs typeface="+mj-lt"/>
              </a:rPr>
              <a:t>Disaster</a:t>
            </a:r>
            <a:r>
              <a:rPr lang="it-IT" dirty="0">
                <a:latin typeface="Calibri"/>
                <a:ea typeface="+mj-lt"/>
                <a:cs typeface="+mj-lt"/>
              </a:rPr>
              <a:t> Recovery</a:t>
            </a:r>
            <a:endParaRPr lang="it-IT" dirty="0">
              <a:latin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6E33C-765C-62A1-AE34-A6A36D93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/>
              <a:t>DATI:</a:t>
            </a:r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D8E734D-1235-22B2-45C7-3B5ACE8AB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"/>
          <a:stretch/>
        </p:blipFill>
        <p:spPr>
          <a:xfrm>
            <a:off x="1160580" y="2430895"/>
            <a:ext cx="9206801" cy="38291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47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A42BA-36E7-23EF-A043-57AE52DA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ea typeface="+mj-lt"/>
                <a:cs typeface="+mj-lt"/>
              </a:rPr>
              <a:t>• Inondazione sull’asset «edificio secondario»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8152B2-375D-81EF-F934-5706FEC0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SLE  = AV x EF </a:t>
            </a:r>
          </a:p>
          <a:p>
            <a:r>
              <a:rPr lang="it-IT" dirty="0"/>
              <a:t>AV : 150.000€</a:t>
            </a:r>
          </a:p>
          <a:p>
            <a:r>
              <a:rPr lang="it-IT" dirty="0"/>
              <a:t>EF:  40%</a:t>
            </a:r>
          </a:p>
          <a:p>
            <a:r>
              <a:rPr lang="it-IT" dirty="0"/>
              <a:t>SLE = 150.000 x 40% = 60.000€</a:t>
            </a:r>
          </a:p>
          <a:p>
            <a:r>
              <a:rPr lang="it-IT" dirty="0"/>
              <a:t>ALE = SLE x ARO</a:t>
            </a:r>
          </a:p>
          <a:p>
            <a:r>
              <a:rPr lang="it-IT" dirty="0"/>
              <a:t>ALE =  60.000 x 0.02 = 1.200€/ anno</a:t>
            </a:r>
          </a:p>
        </p:txBody>
      </p:sp>
    </p:spTree>
    <p:extLst>
      <p:ext uri="{BB962C8B-B14F-4D97-AF65-F5344CB8AC3E}">
        <p14:creationId xmlns:p14="http://schemas.microsoft.com/office/powerpoint/2010/main" val="325586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47C06-FE22-A4DA-6440-F1156B0A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• Terremoto sull’asset «datacenter»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42029B-F238-5F1F-4A13-8C96C786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SLE = AV x EF</a:t>
            </a:r>
          </a:p>
          <a:p>
            <a:r>
              <a:rPr lang="it-IT" dirty="0"/>
              <a:t>AV : 100.000 €</a:t>
            </a:r>
          </a:p>
          <a:p>
            <a:r>
              <a:rPr lang="it-IT" dirty="0"/>
              <a:t>EF: 95%</a:t>
            </a:r>
          </a:p>
          <a:p>
            <a:r>
              <a:rPr lang="it-IT" dirty="0"/>
              <a:t>SLE = 100.000 x 95% = 95.000€</a:t>
            </a:r>
          </a:p>
          <a:p>
            <a:r>
              <a:rPr lang="it-IT" dirty="0"/>
              <a:t>ALE = SLE x ARO</a:t>
            </a:r>
          </a:p>
          <a:p>
            <a:r>
              <a:rPr lang="it-IT" dirty="0"/>
              <a:t>ALE = 95.000 x  0,0333.. = 3166.666666666667 € /anno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DB9CE-8685-07DF-9699-993BD88F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+mj-lt"/>
                <a:cs typeface="+mj-lt"/>
              </a:rPr>
              <a:t>• Incendio sull’asset «edificio primario»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D6A18F-14BA-69F2-BF55-02BFED63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SLE = AV x EF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AV : 350.000 €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EF: 60%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SLE = 350.000 x 60% = 210.000 €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ALE = SLE x ARO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ALE = 210.000 x 0,05 = 10.500€ /anno</a:t>
            </a:r>
          </a:p>
        </p:txBody>
      </p:sp>
    </p:spTree>
    <p:extLst>
      <p:ext uri="{BB962C8B-B14F-4D97-AF65-F5344CB8AC3E}">
        <p14:creationId xmlns:p14="http://schemas.microsoft.com/office/powerpoint/2010/main" val="225992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3EB06-CF90-B665-20E3-12DC4082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ea typeface="+mj-lt"/>
                <a:cs typeface="+mj-lt"/>
              </a:rPr>
              <a:t>• Incendio sull’asset edificio secondario: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FF21A-E568-60CA-C8F0-B904BE4B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SLE = AV x EF</a:t>
            </a:r>
            <a:endParaRPr lang="en-US">
              <a:solidFill>
                <a:srgbClr val="000000"/>
              </a:solidFill>
            </a:endParaRPr>
          </a:p>
          <a:p>
            <a:r>
              <a:rPr lang="it-IT" dirty="0"/>
              <a:t>AV : 150.000 €</a:t>
            </a:r>
            <a:endParaRPr lang="en-US">
              <a:solidFill>
                <a:srgbClr val="000000"/>
              </a:solidFill>
            </a:endParaRPr>
          </a:p>
          <a:p>
            <a:r>
              <a:rPr lang="it-IT" dirty="0"/>
              <a:t>EF: 50%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SLE = 150.000 x 50% = 75.000€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ALE = SLE x ARO</a:t>
            </a:r>
            <a:endParaRPr lang="en-US">
              <a:solidFill>
                <a:srgbClr val="000000"/>
              </a:solidFill>
            </a:endParaRPr>
          </a:p>
          <a:p>
            <a:r>
              <a:rPr lang="it-IT" dirty="0"/>
              <a:t>ALE =75.000 x 0,05 = 3.700€ /anno</a:t>
            </a:r>
          </a:p>
        </p:txBody>
      </p:sp>
    </p:spTree>
    <p:extLst>
      <p:ext uri="{BB962C8B-B14F-4D97-AF65-F5344CB8AC3E}">
        <p14:creationId xmlns:p14="http://schemas.microsoft.com/office/powerpoint/2010/main" val="81884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87F62-5D10-D103-8C8B-78B966BD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11" y="844272"/>
            <a:ext cx="8761413" cy="706964"/>
          </a:xfrm>
        </p:spPr>
        <p:txBody>
          <a:bodyPr/>
          <a:lstStyle/>
          <a:p>
            <a:r>
              <a:rPr lang="it-IT" sz="3200" dirty="0">
                <a:ea typeface="+mj-lt"/>
                <a:cs typeface="+mj-lt"/>
              </a:rPr>
              <a:t>• Inondazione sull’asset edificio primario: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C8CA88-70B2-604E-4B86-CFF0F8D1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SLE = AV x EF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AV : 350.000 €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EF: 55%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SLE = 350.000 x 55% = 192.500 €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ALE = SLE x ARO</a:t>
            </a:r>
            <a:endParaRPr lang="en-US">
              <a:solidFill>
                <a:srgbClr val="000000"/>
              </a:solidFill>
            </a:endParaRPr>
          </a:p>
          <a:p>
            <a:r>
              <a:rPr lang="it-IT" dirty="0"/>
              <a:t>ALE = 192.500 x 0.02€ = 3.850€ /anno</a:t>
            </a:r>
          </a:p>
        </p:txBody>
      </p:sp>
    </p:spTree>
    <p:extLst>
      <p:ext uri="{BB962C8B-B14F-4D97-AF65-F5344CB8AC3E}">
        <p14:creationId xmlns:p14="http://schemas.microsoft.com/office/powerpoint/2010/main" val="407327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A4D87-C101-78ED-6896-545BC5B8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5" y="483811"/>
            <a:ext cx="8761413" cy="706964"/>
          </a:xfrm>
        </p:spPr>
        <p:txBody>
          <a:bodyPr/>
          <a:lstStyle/>
          <a:p>
            <a:r>
              <a:rPr lang="it-IT" sz="3200" dirty="0">
                <a:ea typeface="+mj-lt"/>
                <a:cs typeface="+mj-lt"/>
              </a:rPr>
              <a:t>• Terremoto sull’asset edificio primario: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EE0287-8FF1-7285-FCA2-4EEDCC7F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0" y="2440214"/>
            <a:ext cx="10340587" cy="4033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SLE = AV x EF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AV: 350.000 €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EF: 80%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SLE =350.000 x 80% = 280.000€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ALE = SLE x ARO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it-IT" dirty="0"/>
              <a:t>ALE = 280.000 x 0,03333.. = 9.333,33..€ /anno</a:t>
            </a:r>
          </a:p>
        </p:txBody>
      </p:sp>
    </p:spTree>
    <p:extLst>
      <p:ext uri="{BB962C8B-B14F-4D97-AF65-F5344CB8AC3E}">
        <p14:creationId xmlns:p14="http://schemas.microsoft.com/office/powerpoint/2010/main" val="210263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Sala riunioni Ion</vt:lpstr>
      <vt:lpstr>Business continuity &amp; Disaster Recovery</vt:lpstr>
      <vt:lpstr>DATI:</vt:lpstr>
      <vt:lpstr>• Inondazione sull’asset «edificio secondario»</vt:lpstr>
      <vt:lpstr>• Terremoto sull’asset «datacenter»</vt:lpstr>
      <vt:lpstr>• Incendio sull’asset «edificio primario»</vt:lpstr>
      <vt:lpstr>• Incendio sull’asset edificio secondario:</vt:lpstr>
      <vt:lpstr>• Inondazione sull’asset edificio primario:</vt:lpstr>
      <vt:lpstr>• Terremoto sull’asset edificio primario: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209</cp:revision>
  <dcterms:created xsi:type="dcterms:W3CDTF">2024-04-23T16:55:15Z</dcterms:created>
  <dcterms:modified xsi:type="dcterms:W3CDTF">2024-04-23T18:06:23Z</dcterms:modified>
</cp:coreProperties>
</file>