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56BA6-0BE2-3DA8-7905-3E32A7F6D35D}" v="590" dt="2024-04-24T13:59:3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handoutMaster" Target="handoutMasters/handoutMaster1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24/04/2024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24/04/2024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ESERCITAZIONE S9-L3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0E1E853-5024-A40C-2684-DC0BD647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it-IT" sz="3200" dirty="0"/>
              <a:t>SPOSTARE LA CARTELLA SU KALI LINUX:</a:t>
            </a: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4A3A3F2-8B7C-DE03-E617-CD70B3AB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8482"/>
            <a:ext cx="5456279" cy="48560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55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6AEC4-B8C9-C90B-C9D7-EE47D6F4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DARE I PERMESSI NECESSARE A KALI PER ESEGUIRE IL FILE:</a:t>
            </a: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E49B1AC-1FBA-6BFB-290B-30E8263E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0988"/>
            <a:ext cx="4689234" cy="27666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D1FA7-EEB6-C072-9267-936178A4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A3FF10-067C-590E-E850-8F4F316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FFFFFF"/>
                </a:solidFill>
              </a:rPr>
              <a:t>WIRESHARK: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ACE804-3B00-89EF-BF38-C29DE110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88" y="1728119"/>
            <a:ext cx="3062970" cy="46791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Come </a:t>
            </a:r>
            <a:r>
              <a:rPr lang="en-US" sz="1600" err="1">
                <a:solidFill>
                  <a:srgbClr val="FFFFFF"/>
                </a:solidFill>
              </a:rPr>
              <a:t>vediamo</a:t>
            </a:r>
            <a:r>
              <a:rPr lang="en-US" sz="1600" dirty="0">
                <a:solidFill>
                  <a:srgbClr val="FFFFFF"/>
                </a:solidFill>
              </a:rPr>
              <a:t> in </a:t>
            </a:r>
            <a:r>
              <a:rPr lang="en-US" sz="1600" err="1">
                <a:solidFill>
                  <a:srgbClr val="FFFFFF"/>
                </a:solidFill>
              </a:rPr>
              <a:t>figura</a:t>
            </a:r>
            <a:r>
              <a:rPr lang="en-US" sz="1600" dirty="0">
                <a:solidFill>
                  <a:srgbClr val="FFFFFF"/>
                </a:solidFill>
              </a:rPr>
              <a:t>, la prima </a:t>
            </a:r>
            <a:r>
              <a:rPr lang="en-US" sz="1600" err="1">
                <a:solidFill>
                  <a:srgbClr val="FFFFFF"/>
                </a:solidFill>
              </a:rPr>
              <a:t>cosa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possiamo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notare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sono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Le </a:t>
            </a:r>
            <a:r>
              <a:rPr lang="en-US" sz="1600" err="1">
                <a:solidFill>
                  <a:srgbClr val="FFFFFF"/>
                </a:solidFill>
              </a:rPr>
              <a:t>richieste</a:t>
            </a:r>
            <a:r>
              <a:rPr lang="en-US" sz="1600" dirty="0">
                <a:solidFill>
                  <a:srgbClr val="FFFFFF"/>
                </a:solidFill>
              </a:rPr>
              <a:t> TCP </a:t>
            </a:r>
            <a:r>
              <a:rPr lang="en-US" sz="1600" err="1">
                <a:solidFill>
                  <a:srgbClr val="FFFFFF"/>
                </a:solidFill>
              </a:rPr>
              <a:t>ripetute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potrebbero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indicare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è in </a:t>
            </a:r>
            <a:r>
              <a:rPr lang="en-US" sz="1600" err="1">
                <a:solidFill>
                  <a:srgbClr val="FFFFFF"/>
                </a:solidFill>
              </a:rPr>
              <a:t>corso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una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scansione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  <a:r>
              <a:rPr lang="en-US" sz="1600" err="1">
                <a:solidFill>
                  <a:srgbClr val="FFFFFF"/>
                </a:solidFill>
              </a:rPr>
              <a:t>dall</a:t>
            </a:r>
            <a:r>
              <a:rPr lang="en-US" sz="1600" dirty="0">
                <a:solidFill>
                  <a:srgbClr val="FFFFFF"/>
                </a:solidFill>
              </a:rPr>
              <a:t>' IP </a:t>
            </a:r>
            <a:r>
              <a:rPr lang="en-US" sz="1600" err="1">
                <a:solidFill>
                  <a:srgbClr val="FFFFFF"/>
                </a:solidFill>
              </a:rPr>
              <a:t>della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souce</a:t>
            </a:r>
            <a:r>
              <a:rPr lang="en-US" sz="1600" dirty="0">
                <a:solidFill>
                  <a:srgbClr val="FFFFFF"/>
                </a:solidFill>
              </a:rPr>
              <a:t> (</a:t>
            </a:r>
            <a:r>
              <a:rPr lang="en-US" sz="1600" err="1">
                <a:solidFill>
                  <a:srgbClr val="FFFFFF"/>
                </a:solidFill>
              </a:rPr>
              <a:t>attaccante</a:t>
            </a:r>
            <a:r>
              <a:rPr lang="en-US" sz="1600" dirty="0">
                <a:solidFill>
                  <a:srgbClr val="FFFFFF"/>
                </a:solidFill>
              </a:rPr>
              <a:t>), </a:t>
            </a:r>
            <a:r>
              <a:rPr lang="en-US" sz="1600" err="1">
                <a:solidFill>
                  <a:srgbClr val="FFFFFF"/>
                </a:solidFill>
              </a:rPr>
              <a:t>sull</a:t>
            </a:r>
            <a:r>
              <a:rPr lang="en-US" sz="1600" dirty="0">
                <a:solidFill>
                  <a:srgbClr val="FFFFFF"/>
                </a:solidFill>
              </a:rPr>
              <a:t>' IP </a:t>
            </a:r>
            <a:r>
              <a:rPr lang="en-US" sz="1600" err="1">
                <a:solidFill>
                  <a:srgbClr val="FFFFFF"/>
                </a:solidFill>
              </a:rPr>
              <a:t>della</a:t>
            </a:r>
            <a:r>
              <a:rPr lang="en-US" sz="1600" dirty="0">
                <a:solidFill>
                  <a:srgbClr val="FFFFFF"/>
                </a:solidFill>
              </a:rPr>
              <a:t> destination (target)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La </a:t>
            </a:r>
            <a:r>
              <a:rPr lang="en-US" sz="1600" err="1">
                <a:solidFill>
                  <a:srgbClr val="FFFFFF"/>
                </a:solidFill>
              </a:rPr>
              <a:t>seconda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cosa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possiamo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notare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  <a:r>
              <a:rPr lang="en-US" sz="1600" err="1">
                <a:solidFill>
                  <a:srgbClr val="FFFFFF"/>
                </a:solidFill>
              </a:rPr>
              <a:t>sono</a:t>
            </a:r>
            <a:r>
              <a:rPr lang="en-US" sz="1600" dirty="0">
                <a:solidFill>
                  <a:srgbClr val="FFFFFF"/>
                </a:solidFill>
              </a:rPr>
              <a:t> le </a:t>
            </a:r>
            <a:r>
              <a:rPr lang="en-US" sz="1600" err="1">
                <a:solidFill>
                  <a:srgbClr val="FFFFFF"/>
                </a:solidFill>
              </a:rPr>
              <a:t>richieste</a:t>
            </a:r>
            <a:r>
              <a:rPr lang="en-US" sz="1600" dirty="0">
                <a:solidFill>
                  <a:srgbClr val="FFFFFF"/>
                </a:solidFill>
              </a:rPr>
              <a:t> SYN da </a:t>
            </a:r>
            <a:r>
              <a:rPr lang="en-US" sz="1600" err="1">
                <a:solidFill>
                  <a:srgbClr val="FFFFFF"/>
                </a:solidFill>
              </a:rPr>
              <a:t>parte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dello</a:t>
            </a:r>
            <a:r>
              <a:rPr lang="en-US" sz="1600" dirty="0">
                <a:solidFill>
                  <a:srgbClr val="FFFFFF"/>
                </a:solidFill>
              </a:rPr>
              <a:t> scanner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Ed </a:t>
            </a:r>
            <a:r>
              <a:rPr lang="en-US" sz="1600" err="1">
                <a:solidFill>
                  <a:srgbClr val="FFFFFF"/>
                </a:solidFill>
              </a:rPr>
              <a:t>infine</a:t>
            </a:r>
            <a:r>
              <a:rPr lang="en-US" sz="1600" dirty="0">
                <a:solidFill>
                  <a:srgbClr val="FFFFFF"/>
                </a:solidFill>
              </a:rPr>
              <a:t> le </a:t>
            </a:r>
            <a:r>
              <a:rPr lang="en-US" sz="1600" err="1">
                <a:solidFill>
                  <a:srgbClr val="FFFFFF"/>
                </a:solidFill>
              </a:rPr>
              <a:t>varie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risposte</a:t>
            </a:r>
            <a:r>
              <a:rPr lang="en-US" sz="1600" dirty="0">
                <a:solidFill>
                  <a:srgbClr val="FFFFFF"/>
                </a:solidFill>
              </a:rPr>
              <a:t> negative, ad </a:t>
            </a:r>
            <a:r>
              <a:rPr lang="en-US" sz="1600" err="1">
                <a:solidFill>
                  <a:srgbClr val="FFFFFF"/>
                </a:solidFill>
              </a:rPr>
              <a:t>indicare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la porta è </a:t>
            </a:r>
            <a:r>
              <a:rPr lang="en-US" sz="1600" err="1">
                <a:solidFill>
                  <a:srgbClr val="FFFFFF"/>
                </a:solidFill>
              </a:rPr>
              <a:t>chiusa</a:t>
            </a:r>
            <a:r>
              <a:rPr lang="en-US" sz="1600" dirty="0">
                <a:solidFill>
                  <a:srgbClr val="FFFFFF"/>
                </a:solidFill>
              </a:rPr>
              <a:t>, da </a:t>
            </a:r>
            <a:r>
              <a:rPr lang="en-US" sz="1600" err="1">
                <a:solidFill>
                  <a:srgbClr val="FFFFFF"/>
                </a:solidFill>
              </a:rPr>
              <a:t>parte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dell'host</a:t>
            </a:r>
            <a:endParaRPr lang="en-US" sz="16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3F832DC-2D6B-27BE-A051-04BA17CF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97" y="469782"/>
            <a:ext cx="8123629" cy="59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161CF-58B1-3223-3EF4-D524BE95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B50D3D-8AA0-AF0C-0DD7-51F2D758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Identificare eventuali IOC, ovvero evidenze di attacchi in corso </a:t>
            </a:r>
          </a:p>
          <a:p>
            <a:r>
              <a:rPr lang="it-IT" dirty="0">
                <a:ea typeface="+mn-lt"/>
                <a:cs typeface="+mn-lt"/>
              </a:rPr>
              <a:t>In base agli IOC trovati, fate delle ipotesi sui potenziali vettori di attacco utilizzati </a:t>
            </a:r>
            <a:endParaRPr lang="it-IT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Consigliate un’azione per ridurre gli impatti dell’attacco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98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17FCD-117A-CB82-3B2C-E820189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RISPOSTE: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4B3A27-E381-36C8-AF29-1FF3145F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Numero molto elevato di richieste TCP</a:t>
            </a:r>
          </a:p>
          <a:p>
            <a:r>
              <a:rPr lang="it-IT" dirty="0"/>
              <a:t>Generalmente, questo numero elevato di richieste evidenzia una scansione in </a:t>
            </a:r>
            <a:r>
              <a:rPr lang="it-IT"/>
              <a:t>corso </a:t>
            </a:r>
          </a:p>
          <a:p>
            <a:r>
              <a:rPr lang="it-IT" dirty="0"/>
              <a:t>Si potrebbero configurare delle regole di firewall poste a respingere le richieste dell'attaccante oppure si potrebbe bloccare l'accesso a tutte le porte inerenti all'attacco </a:t>
            </a:r>
          </a:p>
        </p:txBody>
      </p:sp>
    </p:spTree>
    <p:extLst>
      <p:ext uri="{BB962C8B-B14F-4D97-AF65-F5344CB8AC3E}">
        <p14:creationId xmlns:p14="http://schemas.microsoft.com/office/powerpoint/2010/main" val="235860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Circuito</vt:lpstr>
      <vt:lpstr>ESERCITAZIONE S9-L3</vt:lpstr>
      <vt:lpstr>SPOSTARE LA CARTELLA SU KALI LINUX:</vt:lpstr>
      <vt:lpstr>DARE I PERMESSI NECESSARE A KALI PER ESEGUIRE IL FILE:</vt:lpstr>
      <vt:lpstr>WIRESHARK:</vt:lpstr>
      <vt:lpstr>DOMANDE:</vt:lpstr>
      <vt:lpstr>RISPOSTE: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125</cp:revision>
  <dcterms:created xsi:type="dcterms:W3CDTF">2024-04-24T13:39:20Z</dcterms:created>
  <dcterms:modified xsi:type="dcterms:W3CDTF">2024-04-24T14:00:24Z</dcterms:modified>
</cp:coreProperties>
</file>