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46E87356-9E47-4665-978A-6AC8A1FD6E4C}" type="datetimeFigureOut">
              <a:rPr lang="es-ES" smtClean="0"/>
              <a:pPr/>
              <a:t>02/11/2017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4B5DC4C-D561-44BE-A774-B9AFB1E66C79}"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6E87356-9E47-4665-978A-6AC8A1FD6E4C}" type="datetimeFigureOut">
              <a:rPr lang="es-ES" smtClean="0"/>
              <a:pPr/>
              <a:t>02/11/2017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4B5DC4C-D561-44BE-A774-B9AFB1E66C79}"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6E87356-9E47-4665-978A-6AC8A1FD6E4C}" type="datetimeFigureOut">
              <a:rPr lang="es-ES" smtClean="0"/>
              <a:pPr/>
              <a:t>02/11/2017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4B5DC4C-D561-44BE-A774-B9AFB1E66C79}"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46E87356-9E47-4665-978A-6AC8A1FD6E4C}" type="datetimeFigureOut">
              <a:rPr lang="es-ES" smtClean="0"/>
              <a:pPr/>
              <a:t>02/11/2017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4B5DC4C-D561-44BE-A774-B9AFB1E66C79}"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6E87356-9E47-4665-978A-6AC8A1FD6E4C}" type="datetimeFigureOut">
              <a:rPr lang="es-ES" smtClean="0"/>
              <a:pPr/>
              <a:t>02/11/2017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4B5DC4C-D561-44BE-A774-B9AFB1E66C79}"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6E87356-9E47-4665-978A-6AC8A1FD6E4C}" type="datetimeFigureOut">
              <a:rPr lang="es-ES" smtClean="0"/>
              <a:pPr/>
              <a:t>02/11/2017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4B5DC4C-D561-44BE-A774-B9AFB1E66C79}"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6E87356-9E47-4665-978A-6AC8A1FD6E4C}" type="datetimeFigureOut">
              <a:rPr lang="es-ES" smtClean="0"/>
              <a:pPr/>
              <a:t>02/11/2017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4B5DC4C-D561-44BE-A774-B9AFB1E66C79}"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6E87356-9E47-4665-978A-6AC8A1FD6E4C}" type="datetimeFigureOut">
              <a:rPr lang="es-ES" smtClean="0"/>
              <a:pPr/>
              <a:t>02/11/2017</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64B5DC4C-D561-44BE-A774-B9AFB1E66C79}"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6E87356-9E47-4665-978A-6AC8A1FD6E4C}" type="datetimeFigureOut">
              <a:rPr lang="es-ES" smtClean="0"/>
              <a:pPr/>
              <a:t>02/11/2017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64B5DC4C-D561-44BE-A774-B9AFB1E66C79}"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6E87356-9E47-4665-978A-6AC8A1FD6E4C}" type="datetimeFigureOut">
              <a:rPr lang="es-ES" smtClean="0"/>
              <a:pPr/>
              <a:t>02/11/2017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4B5DC4C-D561-44BE-A774-B9AFB1E66C79}"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6E87356-9E47-4665-978A-6AC8A1FD6E4C}" type="datetimeFigureOut">
              <a:rPr lang="es-ES" smtClean="0"/>
              <a:pPr/>
              <a:t>02/11/2017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4B5DC4C-D561-44BE-A774-B9AFB1E66C79}"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87356-9E47-4665-978A-6AC8A1FD6E4C}" type="datetimeFigureOut">
              <a:rPr lang="es-ES" smtClean="0"/>
              <a:pPr/>
              <a:t>02/11/2017</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5DC4C-D561-44BE-A774-B9AFB1E66C79}"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archdatacenter.techtarget.com/es/definicion/Gestion-de-proyectos-de-T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b="1" dirty="0" smtClean="0">
                <a:solidFill>
                  <a:schemeClr val="accent5">
                    <a:lumMod val="50000"/>
                  </a:schemeClr>
                </a:solidFill>
              </a:rPr>
              <a:t>Generalidades Gerencia de Proyectos. Ciclos de vida</a:t>
            </a:r>
            <a:endParaRPr lang="es-ES" b="1" dirty="0">
              <a:solidFill>
                <a:schemeClr val="accent5">
                  <a:lumMod val="50000"/>
                </a:schemeClr>
              </a:solidFill>
            </a:endParaRPr>
          </a:p>
        </p:txBody>
      </p:sp>
      <p:sp>
        <p:nvSpPr>
          <p:cNvPr id="3" name="2 Subtítulo"/>
          <p:cNvSpPr>
            <a:spLocks noGrp="1"/>
          </p:cNvSpPr>
          <p:nvPr>
            <p:ph type="subTitle" idx="1"/>
          </p:nvPr>
        </p:nvSpPr>
        <p:spPr>
          <a:xfrm>
            <a:off x="1371600" y="3886200"/>
            <a:ext cx="2914648" cy="1752600"/>
          </a:xfrm>
        </p:spPr>
        <p:txBody>
          <a:bodyPr>
            <a:normAutofit fontScale="70000" lnSpcReduction="20000"/>
          </a:bodyPr>
          <a:lstStyle/>
          <a:p>
            <a:r>
              <a:rPr lang="es-ES" dirty="0" smtClean="0">
                <a:solidFill>
                  <a:schemeClr val="tx1"/>
                </a:solidFill>
              </a:rPr>
              <a:t>Elaborado por: </a:t>
            </a:r>
          </a:p>
          <a:p>
            <a:r>
              <a:rPr lang="es-ES" dirty="0" smtClean="0">
                <a:solidFill>
                  <a:schemeClr val="tx1"/>
                </a:solidFill>
              </a:rPr>
              <a:t>Andrea Victoria Pérez Arias</a:t>
            </a:r>
            <a:endParaRPr lang="es-ES" dirty="0" smtClean="0">
              <a:solidFill>
                <a:schemeClr val="tx1"/>
              </a:solidFill>
            </a:endParaRPr>
          </a:p>
          <a:p>
            <a:endParaRPr lang="es-ES" dirty="0" smtClean="0">
              <a:solidFill>
                <a:schemeClr val="tx1"/>
              </a:solidFill>
            </a:endParaRPr>
          </a:p>
          <a:p>
            <a:r>
              <a:rPr lang="es-ES" dirty="0" smtClean="0">
                <a:solidFill>
                  <a:schemeClr val="tx1"/>
                </a:solidFill>
              </a:rPr>
              <a:t>2017</a:t>
            </a:r>
            <a:endParaRPr lang="es-ES" dirty="0">
              <a:solidFill>
                <a:schemeClr val="tx1"/>
              </a:solidFill>
            </a:endParaRPr>
          </a:p>
        </p:txBody>
      </p:sp>
      <p:pic>
        <p:nvPicPr>
          <p:cNvPr id="1026" name="Picture 2" descr="C:\Users\disiweb\Documents\GitHub\GerenciaProyectosInformaticos Andrea\img\logoUNAD.png"/>
          <p:cNvPicPr>
            <a:picLocks noChangeAspect="1" noChangeArrowheads="1"/>
          </p:cNvPicPr>
          <p:nvPr/>
        </p:nvPicPr>
        <p:blipFill>
          <a:blip r:embed="rId2"/>
          <a:srcRect/>
          <a:stretch>
            <a:fillRect/>
          </a:stretch>
        </p:blipFill>
        <p:spPr bwMode="auto">
          <a:xfrm>
            <a:off x="1500166" y="642918"/>
            <a:ext cx="6000750" cy="1266825"/>
          </a:xfrm>
          <a:prstGeom prst="rect">
            <a:avLst/>
          </a:prstGeom>
          <a:noFill/>
        </p:spPr>
      </p:pic>
      <p:pic>
        <p:nvPicPr>
          <p:cNvPr id="1028" name="Picture 4" descr="Resultado de imagen para informatica"/>
          <p:cNvPicPr>
            <a:picLocks noChangeAspect="1" noChangeArrowheads="1"/>
          </p:cNvPicPr>
          <p:nvPr/>
        </p:nvPicPr>
        <p:blipFill>
          <a:blip r:embed="rId3"/>
          <a:srcRect/>
          <a:stretch>
            <a:fillRect/>
          </a:stretch>
        </p:blipFill>
        <p:spPr bwMode="auto">
          <a:xfrm>
            <a:off x="4929190" y="3786190"/>
            <a:ext cx="3071754" cy="204783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solidFill>
                  <a:schemeClr val="accent5">
                    <a:lumMod val="50000"/>
                  </a:schemeClr>
                </a:solidFill>
              </a:rPr>
              <a:t>Ciclos de vida del proyecto Informático</a:t>
            </a:r>
            <a:endParaRPr lang="es-ES" b="1" dirty="0">
              <a:solidFill>
                <a:schemeClr val="accent5">
                  <a:lumMod val="50000"/>
                </a:schemeClr>
              </a:solidFill>
            </a:endParaRPr>
          </a:p>
        </p:txBody>
      </p:sp>
      <p:sp>
        <p:nvSpPr>
          <p:cNvPr id="3" name="2 Marcador de contenido"/>
          <p:cNvSpPr>
            <a:spLocks noGrp="1"/>
          </p:cNvSpPr>
          <p:nvPr>
            <p:ph idx="1"/>
          </p:nvPr>
        </p:nvSpPr>
        <p:spPr/>
        <p:txBody>
          <a:bodyPr/>
          <a:lstStyle/>
          <a:p>
            <a:pPr algn="just"/>
            <a:r>
              <a:rPr lang="es-ES" dirty="0" smtClean="0"/>
              <a:t>En general existen varios enfoques diferentes en la gestión de un proyecto de TI que tiene repercusiones en el ciclo de vida del proyecto. Una organización puede valerse por uno de estos enfoques para mitigar el riesgo de costos re-trabajo, cambio de tecnología o planificación </a:t>
            </a:r>
            <a:r>
              <a:rPr lang="es-ES" dirty="0" smtClean="0"/>
              <a:t>expansiva </a:t>
            </a:r>
            <a:r>
              <a:rPr lang="es-ES" dirty="0" smtClean="0"/>
              <a:t>del </a:t>
            </a:r>
            <a:r>
              <a:rPr lang="es-ES" dirty="0" smtClean="0"/>
              <a:t>lanzamiento </a:t>
            </a:r>
            <a:r>
              <a:rPr lang="es-ES" dirty="0" smtClean="0"/>
              <a:t>del proyecto.</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solidFill>
                  <a:schemeClr val="accent5">
                    <a:lumMod val="50000"/>
                  </a:schemeClr>
                </a:solidFill>
              </a:rPr>
              <a:t>Ciclo de vida predictivo</a:t>
            </a:r>
            <a:endParaRPr lang="es-ES" b="1" dirty="0">
              <a:solidFill>
                <a:schemeClr val="accent5">
                  <a:lumMod val="50000"/>
                </a:schemeClr>
              </a:solidFill>
            </a:endParaRPr>
          </a:p>
        </p:txBody>
      </p:sp>
      <p:sp>
        <p:nvSpPr>
          <p:cNvPr id="3" name="2 Marcador de contenido"/>
          <p:cNvSpPr>
            <a:spLocks noGrp="1"/>
          </p:cNvSpPr>
          <p:nvPr>
            <p:ph idx="1"/>
          </p:nvPr>
        </p:nvSpPr>
        <p:spPr/>
        <p:txBody>
          <a:bodyPr>
            <a:normAutofit fontScale="92500"/>
          </a:bodyPr>
          <a:lstStyle/>
          <a:p>
            <a:pPr algn="just"/>
            <a:r>
              <a:rPr lang="es-ES" dirty="0" smtClean="0"/>
              <a:t>Es el mas común y tradicional para proyectos TI. El administrador del proyecto y equipo </a:t>
            </a:r>
            <a:r>
              <a:rPr lang="es-ES" dirty="0" smtClean="0"/>
              <a:t>define </a:t>
            </a:r>
            <a:r>
              <a:rPr lang="es-ES" dirty="0" smtClean="0"/>
              <a:t>inicialmente el alcance del proyecto, cronograma, costos esperados del proyecto antes de que comience la ejecución del proyecto.  </a:t>
            </a:r>
            <a:endParaRPr lang="es-ES" dirty="0"/>
          </a:p>
          <a:p>
            <a:pPr algn="just"/>
            <a:r>
              <a:rPr lang="es-ES" dirty="0" smtClean="0"/>
              <a:t>Para que el proyecto se mueva desde su inicio hasta su cierre, cada fase debe ser iniciada y completada en el orden esperado. En ocasiones se denomina como enfoque de cascada.</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solidFill>
                  <a:schemeClr val="accent5">
                    <a:lumMod val="50000"/>
                  </a:schemeClr>
                </a:solidFill>
              </a:rPr>
              <a:t>Ciclo de vida iterativo</a:t>
            </a:r>
            <a:endParaRPr lang="es-ES" b="1" dirty="0">
              <a:solidFill>
                <a:schemeClr val="accent5">
                  <a:lumMod val="50000"/>
                </a:schemeClr>
              </a:solidFill>
            </a:endParaRPr>
          </a:p>
        </p:txBody>
      </p:sp>
      <p:sp>
        <p:nvSpPr>
          <p:cNvPr id="3" name="2 Marcador de contenido"/>
          <p:cNvSpPr>
            <a:spLocks noGrp="1"/>
          </p:cNvSpPr>
          <p:nvPr>
            <p:ph idx="1"/>
          </p:nvPr>
        </p:nvSpPr>
        <p:spPr/>
        <p:txBody>
          <a:bodyPr/>
          <a:lstStyle/>
          <a:p>
            <a:pPr algn="just"/>
            <a:r>
              <a:rPr lang="es-ES" dirty="0" smtClean="0"/>
              <a:t>Requiere que la gestión del proyecto se defina al principio del proyecto y las estimaciones de costos y duración a un nivel superior al comienzo del proyecto.</a:t>
            </a:r>
          </a:p>
          <a:p>
            <a:pPr algn="just"/>
            <a:r>
              <a:rPr lang="es-ES" dirty="0" smtClean="0"/>
              <a:t>Conforme </a:t>
            </a:r>
            <a:r>
              <a:rPr lang="es-ES" dirty="0" smtClean="0"/>
              <a:t>se produce la ejecución del proyecto se crean estimaciones de costos y de la duración para el trabajo mas inminente a través de iteraciones de planificación.</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solidFill>
                  <a:schemeClr val="accent5">
                    <a:lumMod val="50000"/>
                  </a:schemeClr>
                </a:solidFill>
              </a:rPr>
              <a:t>Ciclo de vida adaptable</a:t>
            </a:r>
            <a:endParaRPr lang="es-ES" b="1" dirty="0">
              <a:solidFill>
                <a:schemeClr val="accent5">
                  <a:lumMod val="50000"/>
                </a:schemeClr>
              </a:solidFill>
            </a:endParaRPr>
          </a:p>
        </p:txBody>
      </p:sp>
      <p:sp>
        <p:nvSpPr>
          <p:cNvPr id="3" name="2 Marcador de contenido"/>
          <p:cNvSpPr>
            <a:spLocks noGrp="1"/>
          </p:cNvSpPr>
          <p:nvPr>
            <p:ph idx="1"/>
          </p:nvPr>
        </p:nvSpPr>
        <p:spPr>
          <a:xfrm>
            <a:off x="428596" y="1285860"/>
            <a:ext cx="8229600" cy="4525963"/>
          </a:xfrm>
        </p:spPr>
        <p:txBody>
          <a:bodyPr/>
          <a:lstStyle/>
          <a:p>
            <a:r>
              <a:rPr lang="es-ES" dirty="0" smtClean="0"/>
              <a:t>También utiliza iteración de la planificación y ejecución. La planificación suele durar dos semanas. Se necesita una ola de planear y ejecutar a través de explosiones cortas de planificación y ejecución. La  gestión de proyectos ágil y </a:t>
            </a:r>
            <a:r>
              <a:rPr lang="es-ES" dirty="0" err="1" smtClean="0"/>
              <a:t>Scrum</a:t>
            </a:r>
            <a:r>
              <a:rPr lang="es-ES" dirty="0" smtClean="0"/>
              <a:t> son ejemplos del </a:t>
            </a:r>
            <a:r>
              <a:rPr lang="es-ES" dirty="0" smtClean="0"/>
              <a:t>c</a:t>
            </a:r>
            <a:r>
              <a:rPr lang="es-ES" dirty="0" smtClean="0"/>
              <a:t>iclo </a:t>
            </a:r>
            <a:r>
              <a:rPr lang="es-ES" dirty="0" smtClean="0"/>
              <a:t>de vida adaptable</a:t>
            </a:r>
            <a:endParaRPr lang="es-ES" dirty="0"/>
          </a:p>
        </p:txBody>
      </p:sp>
      <p:pic>
        <p:nvPicPr>
          <p:cNvPr id="2050" name="Picture 2" descr="Resultado de imagen para ciclo de vida adaptable"/>
          <p:cNvPicPr>
            <a:picLocks noChangeAspect="1" noChangeArrowheads="1"/>
          </p:cNvPicPr>
          <p:nvPr/>
        </p:nvPicPr>
        <p:blipFill>
          <a:blip r:embed="rId2"/>
          <a:srcRect/>
          <a:stretch>
            <a:fillRect/>
          </a:stretch>
        </p:blipFill>
        <p:spPr bwMode="auto">
          <a:xfrm>
            <a:off x="4000496" y="4357694"/>
            <a:ext cx="4429156" cy="221457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solidFill>
                  <a:schemeClr val="accent5">
                    <a:lumMod val="50000"/>
                  </a:schemeClr>
                </a:solidFill>
              </a:rPr>
              <a:t>Bibliografía</a:t>
            </a:r>
            <a:endParaRPr lang="es-ES" b="1" dirty="0">
              <a:solidFill>
                <a:schemeClr val="accent5">
                  <a:lumMod val="50000"/>
                </a:schemeClr>
              </a:solidFill>
            </a:endParaRPr>
          </a:p>
        </p:txBody>
      </p:sp>
      <p:sp>
        <p:nvSpPr>
          <p:cNvPr id="3" name="2 Marcador de contenido"/>
          <p:cNvSpPr>
            <a:spLocks noGrp="1"/>
          </p:cNvSpPr>
          <p:nvPr>
            <p:ph idx="1"/>
          </p:nvPr>
        </p:nvSpPr>
        <p:spPr/>
        <p:txBody>
          <a:bodyPr/>
          <a:lstStyle/>
          <a:p>
            <a:r>
              <a:rPr lang="es-ES" dirty="0" smtClean="0"/>
              <a:t>Tomado de </a:t>
            </a:r>
            <a:r>
              <a:rPr lang="es-ES" dirty="0" smtClean="0">
                <a:hlinkClick r:id="rId2"/>
              </a:rPr>
              <a:t>http://searchdatacenter.techtarget.com/es/definicion/Gestion-de-proyectos-de-TI</a:t>
            </a:r>
            <a:r>
              <a:rPr lang="es-ES" dirty="0" smtClean="0"/>
              <a:t>. </a:t>
            </a:r>
            <a:endParaRPr 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270</Words>
  <Application>Microsoft Office PowerPoint</Application>
  <PresentationFormat>Presentación en pantalla (4:3)</PresentationFormat>
  <Paragraphs>17</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Generalidades Gerencia de Proyectos. Ciclos de vida</vt:lpstr>
      <vt:lpstr>Ciclos de vida del proyecto Informático</vt:lpstr>
      <vt:lpstr>Ciclo de vida predictivo</vt:lpstr>
      <vt:lpstr>Ciclo de vida iterativo</vt:lpstr>
      <vt:lpstr>Ciclo de vida adaptable</vt:lpstr>
      <vt:lpstr>Bibliografía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Generalidades Gerencia de Proyectos. Ciclos de vida</dc:title>
  <dc:creator>disiweb</dc:creator>
  <cp:lastModifiedBy>disiweb</cp:lastModifiedBy>
  <cp:revision>21</cp:revision>
  <dcterms:created xsi:type="dcterms:W3CDTF">2017-11-02T00:53:24Z</dcterms:created>
  <dcterms:modified xsi:type="dcterms:W3CDTF">2017-11-02T14:31:43Z</dcterms:modified>
</cp:coreProperties>
</file>