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62" r:id="rId3"/>
    <p:sldId id="291" r:id="rId4"/>
    <p:sldId id="292" r:id="rId5"/>
    <p:sldId id="293" r:id="rId6"/>
    <p:sldId id="257" r:id="rId7"/>
    <p:sldId id="294" r:id="rId8"/>
    <p:sldId id="295" r:id="rId9"/>
    <p:sldId id="258" r:id="rId10"/>
    <p:sldId id="266" r:id="rId11"/>
    <p:sldId id="265" r:id="rId12"/>
    <p:sldId id="296" r:id="rId13"/>
    <p:sldId id="297" r:id="rId14"/>
    <p:sldId id="298" r:id="rId15"/>
    <p:sldId id="299" r:id="rId16"/>
    <p:sldId id="300" r:id="rId17"/>
    <p:sldId id="301" r:id="rId18"/>
    <p:sldId id="302" r:id="rId19"/>
    <p:sldId id="303" r:id="rId20"/>
  </p:sldIdLst>
  <p:sldSz cx="9144000" cy="5143500" type="screen16x9"/>
  <p:notesSz cx="6858000" cy="9144000"/>
  <p:embeddedFontLst>
    <p:embeddedFont>
      <p:font typeface="Righteous" panose="020B0604020202020204" charset="0"/>
      <p:regular r:id="rId22"/>
    </p:embeddedFont>
    <p:embeddedFont>
      <p:font typeface="Bebas Neu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31918-955D-43FA-901C-5B154B6EE4B7}">
  <a:tblStyle styleId="{69D31918-955D-43FA-901C-5B154B6EE4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824864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dab296b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edab296b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12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221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f0370779cf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f0370779c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80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f0370779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f0370779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92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f0370779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f0370779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edab296b8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edab296b8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71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f2779db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f2779db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7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f2779dbbd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f2779dbbd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62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f2779dbbd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f2779dbbd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3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67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36000">
              <a:schemeClr val="dk1"/>
            </a:gs>
            <a:gs pos="100000">
              <a:schemeClr val="dk2"/>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778500" y="833888"/>
            <a:ext cx="3650400" cy="2741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 name="Google Shape;10;p2"/>
          <p:cNvSpPr txBox="1">
            <a:spLocks noGrp="1"/>
          </p:cNvSpPr>
          <p:nvPr>
            <p:ph type="subTitle" idx="1"/>
          </p:nvPr>
        </p:nvSpPr>
        <p:spPr>
          <a:xfrm>
            <a:off x="4778500" y="3791788"/>
            <a:ext cx="2874900" cy="6687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solidFill>
                  <a:schemeClr val="accent2"/>
                </a:solidFill>
                <a:latin typeface="Spartan"/>
                <a:ea typeface="Spartan"/>
                <a:cs typeface="Spartan"/>
                <a:sym typeface="Sparta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 name="Google Shape;11;p2"/>
          <p:cNvGrpSpPr/>
          <p:nvPr/>
        </p:nvGrpSpPr>
        <p:grpSpPr>
          <a:xfrm>
            <a:off x="7236475" y="0"/>
            <a:ext cx="1675550" cy="847850"/>
            <a:chOff x="7236475" y="0"/>
            <a:chExt cx="1675550" cy="847850"/>
          </a:xfrm>
        </p:grpSpPr>
        <p:sp>
          <p:nvSpPr>
            <p:cNvPr id="12" name="Google Shape;12;p2"/>
            <p:cNvSpPr/>
            <p:nvPr/>
          </p:nvSpPr>
          <p:spPr>
            <a:xfrm>
              <a:off x="8073850" y="0"/>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36475" y="0"/>
              <a:ext cx="837375" cy="847850"/>
            </a:xfrm>
            <a:custGeom>
              <a:avLst/>
              <a:gdLst/>
              <a:ahLst/>
              <a:cxnLst/>
              <a:rect l="l" t="t" r="r" b="b"/>
              <a:pathLst>
                <a:path w="33495" h="33914" extrusionOk="0">
                  <a:moveTo>
                    <a:pt x="0" y="1"/>
                  </a:moveTo>
                  <a:cubicBezTo>
                    <a:pt x="0" y="9364"/>
                    <a:pt x="3733" y="17826"/>
                    <a:pt x="9910" y="23971"/>
                  </a:cubicBezTo>
                  <a:cubicBezTo>
                    <a:pt x="15959" y="30020"/>
                    <a:pt x="24261" y="33785"/>
                    <a:pt x="33495" y="33914"/>
                  </a:cubicBezTo>
                  <a:lnTo>
                    <a:pt x="33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7412313" y="563400"/>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412313" y="710600"/>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56288" y="563400"/>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556288" y="710600"/>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4">
    <p:bg>
      <p:bgPr>
        <a:gradFill>
          <a:gsLst>
            <a:gs pos="0">
              <a:schemeClr val="dk1"/>
            </a:gs>
            <a:gs pos="36000">
              <a:schemeClr val="dk1"/>
            </a:gs>
            <a:gs pos="100000">
              <a:schemeClr val="dk2"/>
            </a:gs>
          </a:gsLst>
          <a:lin ang="8099331" scaled="0"/>
        </a:gradFill>
        <a:effectLst/>
      </p:bgPr>
    </p:bg>
    <p:spTree>
      <p:nvGrpSpPr>
        <p:cNvPr id="1" name="Shape 4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36000">
              <a:schemeClr val="dk1"/>
            </a:gs>
            <a:gs pos="100000">
              <a:schemeClr val="dk2"/>
            </a:gs>
          </a:gsLst>
          <a:lin ang="8100019" scaled="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1172150" y="1023300"/>
            <a:ext cx="78285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100">
                <a:solidFill>
                  <a:schemeClr val="accent2"/>
                </a:solidFill>
              </a:defRPr>
            </a:lvl1pPr>
            <a:lvl2pPr marL="914400" lvl="1" indent="-317500" rtl="0">
              <a:lnSpc>
                <a:spcPct val="115000"/>
              </a:lnSpc>
              <a:spcBef>
                <a:spcPts val="0"/>
              </a:spcBef>
              <a:spcAft>
                <a:spcPts val="0"/>
              </a:spcAft>
              <a:buSzPts val="1400"/>
              <a:buAutoNum type="alphaLcPeriod"/>
              <a:defRPr>
                <a:solidFill>
                  <a:schemeClr val="accent2"/>
                </a:solidFill>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4" name="Google Shape;24;p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 name="Google Shape;25;p4"/>
          <p:cNvGrpSpPr/>
          <p:nvPr/>
        </p:nvGrpSpPr>
        <p:grpSpPr>
          <a:xfrm>
            <a:off x="8428875" y="4375124"/>
            <a:ext cx="2337900" cy="560387"/>
            <a:chOff x="6135125" y="2934550"/>
            <a:chExt cx="2337900" cy="701975"/>
          </a:xfrm>
        </p:grpSpPr>
        <p:sp>
          <p:nvSpPr>
            <p:cNvPr id="26" name="Google Shape;26;p4"/>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p:nvPr/>
        </p:nvSpPr>
        <p:spPr>
          <a:xfrm>
            <a:off x="267620" y="36645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720000" y="1252475"/>
            <a:ext cx="3668700" cy="1684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7"/>
          <p:cNvSpPr txBox="1">
            <a:spLocks noGrp="1"/>
          </p:cNvSpPr>
          <p:nvPr>
            <p:ph type="body" idx="1"/>
          </p:nvPr>
        </p:nvSpPr>
        <p:spPr>
          <a:xfrm>
            <a:off x="720000" y="2937325"/>
            <a:ext cx="3668700" cy="111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solidFill>
                  <a:schemeClr val="accent2"/>
                </a:solidFill>
              </a:defRPr>
            </a:lvl1pPr>
            <a:lvl2pPr marL="914400" lvl="1" indent="-317500" rtl="0">
              <a:lnSpc>
                <a:spcPct val="115000"/>
              </a:lnSpc>
              <a:spcBef>
                <a:spcPts val="0"/>
              </a:spcBef>
              <a:spcAft>
                <a:spcPts val="0"/>
              </a:spcAft>
              <a:buSzPts val="1400"/>
              <a:buChar char="○"/>
              <a:defRPr>
                <a:solidFill>
                  <a:schemeClr val="accent2"/>
                </a:solidFill>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Clr>
                <a:srgbClr val="00FFDD"/>
              </a:buClr>
              <a:buSzPts val="1400"/>
              <a:buChar char="■"/>
              <a:defRPr/>
            </a:lvl9pPr>
          </a:lstStyle>
          <a:p>
            <a:endParaRPr/>
          </a:p>
        </p:txBody>
      </p:sp>
      <p:grpSp>
        <p:nvGrpSpPr>
          <p:cNvPr id="58" name="Google Shape;58;p7"/>
          <p:cNvGrpSpPr/>
          <p:nvPr/>
        </p:nvGrpSpPr>
        <p:grpSpPr>
          <a:xfrm>
            <a:off x="-1622800" y="541161"/>
            <a:ext cx="2337900" cy="560387"/>
            <a:chOff x="6135125" y="2934550"/>
            <a:chExt cx="2337900" cy="701975"/>
          </a:xfrm>
        </p:grpSpPr>
        <p:sp>
          <p:nvSpPr>
            <p:cNvPr id="59" name="Google Shape;59;p7"/>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36000">
              <a:schemeClr val="dk1"/>
            </a:gs>
            <a:gs pos="100000">
              <a:schemeClr val="dk2"/>
            </a:gs>
          </a:gsLst>
          <a:lin ang="8099331" scaled="0"/>
        </a:gradFill>
        <a:effectLst/>
      </p:bgPr>
    </p:bg>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2290025" y="18025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3" name="Google Shape;93;p9"/>
          <p:cNvSpPr txBox="1">
            <a:spLocks noGrp="1"/>
          </p:cNvSpPr>
          <p:nvPr>
            <p:ph type="subTitle" idx="1"/>
          </p:nvPr>
        </p:nvSpPr>
        <p:spPr>
          <a:xfrm>
            <a:off x="2036250" y="2600725"/>
            <a:ext cx="5071500" cy="127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94" name="Google Shape;94;p9"/>
          <p:cNvSpPr/>
          <p:nvPr/>
        </p:nvSpPr>
        <p:spPr>
          <a:xfrm>
            <a:off x="8166550" y="1386056"/>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8162550" y="535006"/>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9"/>
          <p:cNvGrpSpPr/>
          <p:nvPr/>
        </p:nvGrpSpPr>
        <p:grpSpPr>
          <a:xfrm>
            <a:off x="8428875" y="4375124"/>
            <a:ext cx="2337900" cy="560387"/>
            <a:chOff x="6135125" y="2934550"/>
            <a:chExt cx="2337900" cy="701975"/>
          </a:xfrm>
        </p:grpSpPr>
        <p:sp>
          <p:nvSpPr>
            <p:cNvPr id="97" name="Google Shape;97;p9"/>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9"/>
          <p:cNvSpPr/>
          <p:nvPr/>
        </p:nvSpPr>
        <p:spPr>
          <a:xfrm>
            <a:off x="267620" y="36645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3"/>
          <p:cNvSpPr txBox="1">
            <a:spLocks noGrp="1"/>
          </p:cNvSpPr>
          <p:nvPr>
            <p:ph type="subTitle" idx="1"/>
          </p:nvPr>
        </p:nvSpPr>
        <p:spPr>
          <a:xfrm>
            <a:off x="720000" y="1622650"/>
            <a:ext cx="2574300" cy="369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Righteous"/>
              <a:buNone/>
              <a:defRPr sz="2000">
                <a:latin typeface="Righteous"/>
                <a:ea typeface="Righteous"/>
                <a:cs typeface="Righteous"/>
                <a:sym typeface="Righteous"/>
              </a:defRPr>
            </a:lvl1pPr>
            <a:lvl2pPr lvl="1" algn="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1" name="Google Shape;131;p13"/>
          <p:cNvSpPr txBox="1">
            <a:spLocks noGrp="1"/>
          </p:cNvSpPr>
          <p:nvPr>
            <p:ph type="subTitle" idx="2"/>
          </p:nvPr>
        </p:nvSpPr>
        <p:spPr>
          <a:xfrm>
            <a:off x="716600" y="1989652"/>
            <a:ext cx="25743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3" hasCustomPrompt="1"/>
          </p:nvPr>
        </p:nvSpPr>
        <p:spPr>
          <a:xfrm>
            <a:off x="3497321" y="16226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13"/>
          <p:cNvSpPr txBox="1">
            <a:spLocks noGrp="1"/>
          </p:cNvSpPr>
          <p:nvPr>
            <p:ph type="title" idx="4" hasCustomPrompt="1"/>
          </p:nvPr>
        </p:nvSpPr>
        <p:spPr>
          <a:xfrm>
            <a:off x="3497321" y="29205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4" name="Google Shape;134;p13"/>
          <p:cNvSpPr txBox="1">
            <a:spLocks noGrp="1"/>
          </p:cNvSpPr>
          <p:nvPr>
            <p:ph type="title" idx="5" hasCustomPrompt="1"/>
          </p:nvPr>
        </p:nvSpPr>
        <p:spPr>
          <a:xfrm>
            <a:off x="4689896" y="29205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5" name="Google Shape;135;p13"/>
          <p:cNvSpPr txBox="1">
            <a:spLocks noGrp="1"/>
          </p:cNvSpPr>
          <p:nvPr>
            <p:ph type="title" idx="6" hasCustomPrompt="1"/>
          </p:nvPr>
        </p:nvSpPr>
        <p:spPr>
          <a:xfrm>
            <a:off x="4689896" y="16226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6" name="Google Shape;136;p13"/>
          <p:cNvSpPr txBox="1">
            <a:spLocks noGrp="1"/>
          </p:cNvSpPr>
          <p:nvPr>
            <p:ph type="subTitle" idx="7"/>
          </p:nvPr>
        </p:nvSpPr>
        <p:spPr>
          <a:xfrm>
            <a:off x="720000" y="2920550"/>
            <a:ext cx="2574300" cy="369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Righteous"/>
              <a:buNone/>
              <a:defRPr sz="2000">
                <a:latin typeface="Righteous"/>
                <a:ea typeface="Righteous"/>
                <a:cs typeface="Righteous"/>
                <a:sym typeface="Righteous"/>
              </a:defRPr>
            </a:lvl1pPr>
            <a:lvl2pPr lvl="1" algn="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7" name="Google Shape;137;p13"/>
          <p:cNvSpPr txBox="1">
            <a:spLocks noGrp="1"/>
          </p:cNvSpPr>
          <p:nvPr>
            <p:ph type="subTitle" idx="8"/>
          </p:nvPr>
        </p:nvSpPr>
        <p:spPr>
          <a:xfrm>
            <a:off x="713175" y="3287953"/>
            <a:ext cx="25743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accent2"/>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8" name="Google Shape;138;p13"/>
          <p:cNvSpPr txBox="1">
            <a:spLocks noGrp="1"/>
          </p:cNvSpPr>
          <p:nvPr>
            <p:ph type="subTitle" idx="9"/>
          </p:nvPr>
        </p:nvSpPr>
        <p:spPr>
          <a:xfrm>
            <a:off x="5856625" y="1622650"/>
            <a:ext cx="2574300" cy="366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ighteous"/>
              <a:buNone/>
              <a:defRPr sz="2000">
                <a:latin typeface="Righteous"/>
                <a:ea typeface="Righteous"/>
                <a:cs typeface="Righteous"/>
                <a:sym typeface="Righteous"/>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9" name="Google Shape;139;p13"/>
          <p:cNvSpPr txBox="1">
            <a:spLocks noGrp="1"/>
          </p:cNvSpPr>
          <p:nvPr>
            <p:ph type="subTitle" idx="13"/>
          </p:nvPr>
        </p:nvSpPr>
        <p:spPr>
          <a:xfrm>
            <a:off x="5849804" y="1989652"/>
            <a:ext cx="2574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0" name="Google Shape;140;p13"/>
          <p:cNvSpPr txBox="1">
            <a:spLocks noGrp="1"/>
          </p:cNvSpPr>
          <p:nvPr>
            <p:ph type="subTitle" idx="14"/>
          </p:nvPr>
        </p:nvSpPr>
        <p:spPr>
          <a:xfrm>
            <a:off x="5863500" y="2920550"/>
            <a:ext cx="2574300" cy="369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ighteous"/>
              <a:buNone/>
              <a:defRPr sz="2000">
                <a:latin typeface="Righteous"/>
                <a:ea typeface="Righteous"/>
                <a:cs typeface="Righteous"/>
                <a:sym typeface="Righteous"/>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1" name="Google Shape;141;p13"/>
          <p:cNvSpPr txBox="1">
            <a:spLocks noGrp="1"/>
          </p:cNvSpPr>
          <p:nvPr>
            <p:ph type="subTitle" idx="15"/>
          </p:nvPr>
        </p:nvSpPr>
        <p:spPr>
          <a:xfrm>
            <a:off x="5856675" y="3287953"/>
            <a:ext cx="2574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42" name="Google Shape;142;p13"/>
          <p:cNvGrpSpPr/>
          <p:nvPr/>
        </p:nvGrpSpPr>
        <p:grpSpPr>
          <a:xfrm>
            <a:off x="7455325" y="310599"/>
            <a:ext cx="2337900" cy="560387"/>
            <a:chOff x="6135125" y="2934550"/>
            <a:chExt cx="2337900" cy="701975"/>
          </a:xfrm>
        </p:grpSpPr>
        <p:sp>
          <p:nvSpPr>
            <p:cNvPr id="143" name="Google Shape;143;p13"/>
            <p:cNvSpPr/>
            <p:nvPr/>
          </p:nvSpPr>
          <p:spPr>
            <a:xfrm>
              <a:off x="6135125" y="29345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6135125" y="30688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6135125" y="320310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6135125" y="333737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135125" y="34716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6135125" y="36059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3"/>
          <p:cNvGrpSpPr/>
          <p:nvPr/>
        </p:nvGrpSpPr>
        <p:grpSpPr>
          <a:xfrm>
            <a:off x="713238" y="4305325"/>
            <a:ext cx="844650" cy="838175"/>
            <a:chOff x="513200" y="2286375"/>
            <a:chExt cx="844650" cy="838175"/>
          </a:xfrm>
        </p:grpSpPr>
        <p:sp>
          <p:nvSpPr>
            <p:cNvPr id="150" name="Google Shape;150;p13"/>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958850" y="2360375"/>
              <a:ext cx="399000" cy="26550"/>
            </a:xfrm>
            <a:custGeom>
              <a:avLst/>
              <a:gdLst/>
              <a:ahLst/>
              <a:cxnLst/>
              <a:rect l="l" t="t" r="r" b="b"/>
              <a:pathLst>
                <a:path w="15960"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1550562" y="4305325"/>
            <a:ext cx="844660" cy="838175"/>
          </a:xfrm>
          <a:custGeom>
            <a:avLst/>
            <a:gdLst/>
            <a:ahLst/>
            <a:cxnLst/>
            <a:rect l="l" t="t" r="r" b="b"/>
            <a:pathLst>
              <a:path w="33495" h="33527" extrusionOk="0">
                <a:moveTo>
                  <a:pt x="0" y="0"/>
                </a:moveTo>
                <a:lnTo>
                  <a:pt x="0" y="33527"/>
                </a:lnTo>
                <a:lnTo>
                  <a:pt x="33495" y="33527"/>
                </a:lnTo>
                <a:cubicBezTo>
                  <a:pt x="33495" y="15026"/>
                  <a:pt x="185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24613" y="-2000"/>
            <a:ext cx="834175" cy="834975"/>
          </a:xfrm>
          <a:custGeom>
            <a:avLst/>
            <a:gdLst/>
            <a:ahLst/>
            <a:cxnLst/>
            <a:rect l="l" t="t" r="r" b="b"/>
            <a:pathLst>
              <a:path w="33367" h="33399" extrusionOk="0">
                <a:moveTo>
                  <a:pt x="0" y="1"/>
                </a:moveTo>
                <a:lnTo>
                  <a:pt x="33366" y="33399"/>
                </a:lnTo>
                <a:lnTo>
                  <a:pt x="33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a:off x="757688" y="889675"/>
            <a:ext cx="201100" cy="204325"/>
            <a:chOff x="3375338" y="419625"/>
            <a:chExt cx="201100" cy="204325"/>
          </a:xfrm>
        </p:grpSpPr>
        <p:sp>
          <p:nvSpPr>
            <p:cNvPr id="161" name="Google Shape;161;p13"/>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3"/>
          <p:cNvGrpSpPr/>
          <p:nvPr/>
        </p:nvGrpSpPr>
        <p:grpSpPr>
          <a:xfrm>
            <a:off x="2116338" y="4506338"/>
            <a:ext cx="201100" cy="204325"/>
            <a:chOff x="3375338" y="419625"/>
            <a:chExt cx="201100" cy="204325"/>
          </a:xfrm>
        </p:grpSpPr>
        <p:sp>
          <p:nvSpPr>
            <p:cNvPr id="166" name="Google Shape;166;p13"/>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177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5" name="Google Shape;195;p15"/>
          <p:cNvSpPr txBox="1">
            <a:spLocks noGrp="1"/>
          </p:cNvSpPr>
          <p:nvPr>
            <p:ph type="subTitle" idx="1"/>
          </p:nvPr>
        </p:nvSpPr>
        <p:spPr>
          <a:xfrm>
            <a:off x="1857575" y="1188100"/>
            <a:ext cx="54249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6" name="Google Shape;196;p15"/>
          <p:cNvSpPr/>
          <p:nvPr/>
        </p:nvSpPr>
        <p:spPr>
          <a:xfrm>
            <a:off x="512725" y="1235256"/>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508725" y="384206"/>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a:off x="8042700" y="3739224"/>
            <a:ext cx="2337900" cy="560387"/>
            <a:chOff x="6135125" y="2934550"/>
            <a:chExt cx="2337900" cy="701975"/>
          </a:xfrm>
        </p:grpSpPr>
        <p:sp>
          <p:nvSpPr>
            <p:cNvPr id="199" name="Google Shape;199;p15"/>
            <p:cNvSpPr/>
            <p:nvPr/>
          </p:nvSpPr>
          <p:spPr>
            <a:xfrm>
              <a:off x="6135125" y="29345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6135125" y="30688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6135125" y="320310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6135125" y="333737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6135125" y="34716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6135125" y="36059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36000">
              <a:schemeClr val="dk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000"/>
            <a:ext cx="8520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3500"/>
              <a:buFont typeface="Righteous"/>
              <a:buNone/>
              <a:defRPr sz="3500" b="1">
                <a:solidFill>
                  <a:schemeClr val="accent2"/>
                </a:solidFill>
                <a:latin typeface="Righteous"/>
                <a:ea typeface="Righteous"/>
                <a:cs typeface="Righteous"/>
                <a:sym typeface="Righteou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Spartan"/>
              <a:buChar char="●"/>
              <a:defRPr>
                <a:solidFill>
                  <a:schemeClr val="accent3"/>
                </a:solidFill>
                <a:latin typeface="Spartan"/>
                <a:ea typeface="Spartan"/>
                <a:cs typeface="Spartan"/>
                <a:sym typeface="Spartan"/>
              </a:defRPr>
            </a:lvl1pPr>
            <a:lvl2pPr marL="914400" lvl="1" indent="-317500">
              <a:lnSpc>
                <a:spcPct val="100000"/>
              </a:lnSpc>
              <a:spcBef>
                <a:spcPts val="0"/>
              </a:spcBef>
              <a:spcAft>
                <a:spcPts val="0"/>
              </a:spcAft>
              <a:buClr>
                <a:schemeClr val="accent1"/>
              </a:buClr>
              <a:buSzPts val="1400"/>
              <a:buFont typeface="Spartan"/>
              <a:buChar char="○"/>
              <a:defRPr>
                <a:solidFill>
                  <a:schemeClr val="accent3"/>
                </a:solidFill>
                <a:latin typeface="Spartan"/>
                <a:ea typeface="Spartan"/>
                <a:cs typeface="Spartan"/>
                <a:sym typeface="Spartan"/>
              </a:defRPr>
            </a:lvl2pPr>
            <a:lvl3pPr marL="1371600" lvl="2" indent="-317500">
              <a:lnSpc>
                <a:spcPct val="100000"/>
              </a:lnSpc>
              <a:spcBef>
                <a:spcPts val="0"/>
              </a:spcBef>
              <a:spcAft>
                <a:spcPts val="0"/>
              </a:spcAft>
              <a:buClr>
                <a:schemeClr val="accent1"/>
              </a:buClr>
              <a:buSzPts val="1400"/>
              <a:buFont typeface="Spartan"/>
              <a:buChar char="■"/>
              <a:defRPr>
                <a:solidFill>
                  <a:schemeClr val="accent2"/>
                </a:solidFill>
                <a:latin typeface="Spartan"/>
                <a:ea typeface="Spartan"/>
                <a:cs typeface="Spartan"/>
                <a:sym typeface="Spartan"/>
              </a:defRPr>
            </a:lvl3pPr>
            <a:lvl4pPr marL="1828800" lvl="3" indent="-317500">
              <a:lnSpc>
                <a:spcPct val="100000"/>
              </a:lnSpc>
              <a:spcBef>
                <a:spcPts val="0"/>
              </a:spcBef>
              <a:spcAft>
                <a:spcPts val="0"/>
              </a:spcAft>
              <a:buClr>
                <a:schemeClr val="accent1"/>
              </a:buClr>
              <a:buSzPts val="1400"/>
              <a:buFont typeface="Spartan"/>
              <a:buChar char="●"/>
              <a:defRPr>
                <a:solidFill>
                  <a:schemeClr val="accent2"/>
                </a:solidFill>
                <a:latin typeface="Spartan"/>
                <a:ea typeface="Spartan"/>
                <a:cs typeface="Spartan"/>
                <a:sym typeface="Spartan"/>
              </a:defRPr>
            </a:lvl4pPr>
            <a:lvl5pPr marL="2286000" lvl="4" indent="-317500">
              <a:lnSpc>
                <a:spcPct val="100000"/>
              </a:lnSpc>
              <a:spcBef>
                <a:spcPts val="0"/>
              </a:spcBef>
              <a:spcAft>
                <a:spcPts val="0"/>
              </a:spcAft>
              <a:buClr>
                <a:schemeClr val="accent1"/>
              </a:buClr>
              <a:buSzPts val="1400"/>
              <a:buFont typeface="Spartan"/>
              <a:buChar char="○"/>
              <a:defRPr>
                <a:solidFill>
                  <a:schemeClr val="accent2"/>
                </a:solidFill>
                <a:latin typeface="Spartan"/>
                <a:ea typeface="Spartan"/>
                <a:cs typeface="Spartan"/>
                <a:sym typeface="Spartan"/>
              </a:defRPr>
            </a:lvl5pPr>
            <a:lvl6pPr marL="2743200" lvl="5" indent="-317500">
              <a:lnSpc>
                <a:spcPct val="100000"/>
              </a:lnSpc>
              <a:spcBef>
                <a:spcPts val="0"/>
              </a:spcBef>
              <a:spcAft>
                <a:spcPts val="0"/>
              </a:spcAft>
              <a:buClr>
                <a:schemeClr val="accent1"/>
              </a:buClr>
              <a:buSzPts val="1400"/>
              <a:buFont typeface="Spartan"/>
              <a:buChar char="■"/>
              <a:defRPr>
                <a:solidFill>
                  <a:schemeClr val="accent2"/>
                </a:solidFill>
                <a:latin typeface="Spartan"/>
                <a:ea typeface="Spartan"/>
                <a:cs typeface="Spartan"/>
                <a:sym typeface="Spartan"/>
              </a:defRPr>
            </a:lvl6pPr>
            <a:lvl7pPr marL="3200400" lvl="6" indent="-317500">
              <a:lnSpc>
                <a:spcPct val="100000"/>
              </a:lnSpc>
              <a:spcBef>
                <a:spcPts val="0"/>
              </a:spcBef>
              <a:spcAft>
                <a:spcPts val="0"/>
              </a:spcAft>
              <a:buClr>
                <a:schemeClr val="accent1"/>
              </a:buClr>
              <a:buSzPts val="1400"/>
              <a:buFont typeface="Spartan"/>
              <a:buChar char="●"/>
              <a:defRPr>
                <a:solidFill>
                  <a:schemeClr val="accent2"/>
                </a:solidFill>
                <a:latin typeface="Spartan"/>
                <a:ea typeface="Spartan"/>
                <a:cs typeface="Spartan"/>
                <a:sym typeface="Spartan"/>
              </a:defRPr>
            </a:lvl7pPr>
            <a:lvl8pPr marL="3657600" lvl="7" indent="-317500">
              <a:lnSpc>
                <a:spcPct val="100000"/>
              </a:lnSpc>
              <a:spcBef>
                <a:spcPts val="0"/>
              </a:spcBef>
              <a:spcAft>
                <a:spcPts val="0"/>
              </a:spcAft>
              <a:buClr>
                <a:schemeClr val="accent1"/>
              </a:buClr>
              <a:buSzPts val="1400"/>
              <a:buFont typeface="Spartan"/>
              <a:buChar char="○"/>
              <a:defRPr>
                <a:solidFill>
                  <a:schemeClr val="accent2"/>
                </a:solidFill>
                <a:latin typeface="Spartan"/>
                <a:ea typeface="Spartan"/>
                <a:cs typeface="Spartan"/>
                <a:sym typeface="Spartan"/>
              </a:defRPr>
            </a:lvl8pPr>
            <a:lvl9pPr marL="4114800" lvl="8" indent="-317500">
              <a:lnSpc>
                <a:spcPct val="100000"/>
              </a:lnSpc>
              <a:spcBef>
                <a:spcPts val="0"/>
              </a:spcBef>
              <a:spcAft>
                <a:spcPts val="0"/>
              </a:spcAft>
              <a:buClr>
                <a:schemeClr val="accent1"/>
              </a:buClr>
              <a:buSzPts val="1400"/>
              <a:buFont typeface="Spartan"/>
              <a:buChar char="■"/>
              <a:defRPr>
                <a:solidFill>
                  <a:schemeClr val="accent2"/>
                </a:solidFill>
                <a:latin typeface="Spartan"/>
                <a:ea typeface="Spartan"/>
                <a:cs typeface="Spartan"/>
                <a:sym typeface="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61"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6"/>
          <p:cNvSpPr txBox="1">
            <a:spLocks noGrp="1"/>
          </p:cNvSpPr>
          <p:nvPr>
            <p:ph type="title"/>
          </p:nvPr>
        </p:nvSpPr>
        <p:spPr>
          <a:xfrm>
            <a:off x="4778500" y="833888"/>
            <a:ext cx="3872340" cy="274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sz="5500" dirty="0" smtClean="0"/>
              <a:t>Replikacija</a:t>
            </a:r>
            <a:r>
              <a:rPr lang="sr-Latn-RS" sz="3000" b="0" dirty="0" smtClean="0"/>
              <a:t>kod MongoDB skladišta podataka</a:t>
            </a:r>
            <a:endParaRPr sz="3000" b="0" dirty="0"/>
          </a:p>
        </p:txBody>
      </p:sp>
      <p:pic>
        <p:nvPicPr>
          <p:cNvPr id="506" name="Google Shape;506;p36"/>
          <p:cNvPicPr preferRelativeResize="0"/>
          <p:nvPr/>
        </p:nvPicPr>
        <p:blipFill>
          <a:blip r:embed="rId3">
            <a:extLst>
              <a:ext uri="{28A0092B-C50C-407E-A947-70E740481C1C}">
                <a14:useLocalDpi xmlns:a14="http://schemas.microsoft.com/office/drawing/2010/main" val="0"/>
              </a:ext>
            </a:extLst>
          </a:blip>
          <a:stretch>
            <a:fillRect/>
          </a:stretch>
        </p:blipFill>
        <p:spPr>
          <a:xfrm>
            <a:off x="-13" y="934949"/>
            <a:ext cx="4572013" cy="4217950"/>
          </a:xfrm>
          <a:prstGeom prst="round1Rect">
            <a:avLst>
              <a:gd name="adj" fmla="val 35177"/>
            </a:avLst>
          </a:prstGeom>
          <a:noFill/>
          <a:ln>
            <a:noFill/>
          </a:ln>
        </p:spPr>
      </p:pic>
      <p:sp>
        <p:nvSpPr>
          <p:cNvPr id="507" name="Google Shape;507;p36"/>
          <p:cNvSpPr/>
          <p:nvPr/>
        </p:nvSpPr>
        <p:spPr>
          <a:xfrm flipH="1">
            <a:off x="0" y="2606382"/>
            <a:ext cx="844650" cy="837400"/>
          </a:xfrm>
          <a:custGeom>
            <a:avLst/>
            <a:gdLst/>
            <a:ahLst/>
            <a:cxnLst/>
            <a:rect l="l" t="t" r="r" b="b"/>
            <a:pathLst>
              <a:path w="33786" h="33496" extrusionOk="0">
                <a:moveTo>
                  <a:pt x="1" y="1"/>
                </a:moveTo>
                <a:cubicBezTo>
                  <a:pt x="1" y="9235"/>
                  <a:pt x="3733" y="17536"/>
                  <a:pt x="9911" y="23585"/>
                </a:cubicBezTo>
                <a:cubicBezTo>
                  <a:pt x="15960" y="29763"/>
                  <a:pt x="24390" y="33495"/>
                  <a:pt x="33785" y="33495"/>
                </a:cubicBezTo>
                <a:lnTo>
                  <a:pt x="33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6"/>
          <p:cNvGrpSpPr/>
          <p:nvPr/>
        </p:nvGrpSpPr>
        <p:grpSpPr>
          <a:xfrm flipH="1">
            <a:off x="0" y="1785500"/>
            <a:ext cx="844650" cy="838175"/>
            <a:chOff x="513200" y="2286375"/>
            <a:chExt cx="844650" cy="838175"/>
          </a:xfrm>
        </p:grpSpPr>
        <p:sp>
          <p:nvSpPr>
            <p:cNvPr id="511" name="Google Shape;511;p36"/>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958850" y="2360375"/>
              <a:ext cx="399000" cy="26550"/>
            </a:xfrm>
            <a:custGeom>
              <a:avLst/>
              <a:gdLst/>
              <a:ahLst/>
              <a:cxnLst/>
              <a:rect l="l" t="t" r="r" b="b"/>
              <a:pathLst>
                <a:path w="15960"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6"/>
          <p:cNvSpPr txBox="1">
            <a:spLocks noGrp="1"/>
          </p:cNvSpPr>
          <p:nvPr>
            <p:ph type="subTitle" idx="1"/>
          </p:nvPr>
        </p:nvSpPr>
        <p:spPr>
          <a:xfrm>
            <a:off x="4778500" y="3791788"/>
            <a:ext cx="2874900" cy="6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t>Andrea Popović 1475</a:t>
            </a:r>
            <a:endParaRPr dirty="0"/>
          </a:p>
        </p:txBody>
      </p:sp>
      <p:grpSp>
        <p:nvGrpSpPr>
          <p:cNvPr id="522" name="Google Shape;522;p36"/>
          <p:cNvGrpSpPr/>
          <p:nvPr/>
        </p:nvGrpSpPr>
        <p:grpSpPr>
          <a:xfrm>
            <a:off x="1348863" y="320338"/>
            <a:ext cx="201100" cy="204325"/>
            <a:chOff x="3375338" y="419625"/>
            <a:chExt cx="201100" cy="204325"/>
          </a:xfrm>
        </p:grpSpPr>
        <p:sp>
          <p:nvSpPr>
            <p:cNvPr id="523" name="Google Shape;523;p36"/>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6"/>
          <p:cNvSpPr/>
          <p:nvPr/>
        </p:nvSpPr>
        <p:spPr>
          <a:xfrm flipH="1">
            <a:off x="959045" y="750050"/>
            <a:ext cx="7065072" cy="4015776"/>
          </a:xfrm>
          <a:prstGeom prst="round1Rect">
            <a:avLst>
              <a:gd name="adj" fmla="val 2634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6"/>
          <p:cNvSpPr txBox="1">
            <a:spLocks noGrp="1"/>
          </p:cNvSpPr>
          <p:nvPr>
            <p:ph type="title"/>
          </p:nvPr>
        </p:nvSpPr>
        <p:spPr>
          <a:xfrm>
            <a:off x="1405512" y="218150"/>
            <a:ext cx="6454218"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r-Latn-RS" dirty="0" smtClean="0"/>
              <a:t>Izbor izvora sinhronizacije</a:t>
            </a:r>
            <a:endParaRPr dirty="0"/>
          </a:p>
        </p:txBody>
      </p:sp>
      <p:sp>
        <p:nvSpPr>
          <p:cNvPr id="657" name="Google Shape;657;p46"/>
          <p:cNvSpPr txBox="1">
            <a:spLocks noGrp="1"/>
          </p:cNvSpPr>
          <p:nvPr>
            <p:ph type="subTitle" idx="1"/>
          </p:nvPr>
        </p:nvSpPr>
        <p:spPr>
          <a:xfrm>
            <a:off x="1405512" y="1037689"/>
            <a:ext cx="6454218" cy="3575407"/>
          </a:xfrm>
          <a:prstGeom prst="rect">
            <a:avLst/>
          </a:prstGeom>
        </p:spPr>
        <p:txBody>
          <a:bodyPr spcFirstLastPara="1" wrap="square" lIns="91425" tIns="91425" rIns="91425" bIns="91425" anchor="ctr" anchorCtr="0">
            <a:noAutofit/>
          </a:bodyPr>
          <a:lstStyle/>
          <a:p>
            <a:pPr algn="just"/>
            <a:r>
              <a:rPr lang="sr-Latn-RS" sz="1400" dirty="0" smtClean="0"/>
              <a:t>Član </a:t>
            </a:r>
            <a:r>
              <a:rPr lang="sr-Latn-RS" sz="1400" dirty="0"/>
              <a:t>primenjuje sledeće kriterijume na svakog člana skupa replika prilikom prvog </a:t>
            </a:r>
            <a:r>
              <a:rPr lang="sr-Latn-RS" sz="1400" dirty="0" smtClean="0"/>
              <a:t>prolaza za </a:t>
            </a:r>
            <a:r>
              <a:rPr lang="sr-Latn-RS" sz="1400" dirty="0"/>
              <a:t>izbor izvora sinhronizacije replikacije:</a:t>
            </a:r>
            <a:endParaRPr lang="en-US" sz="1400" dirty="0"/>
          </a:p>
          <a:p>
            <a:pPr lvl="0" algn="just">
              <a:buFont typeface="Arial" panose="020B0604020202020204" pitchFamily="34" charset="0"/>
              <a:buChar char="•"/>
            </a:pPr>
            <a:r>
              <a:rPr lang="sr-Latn-RS" sz="1400" dirty="0"/>
              <a:t>Izvor sinhronizacije mora da bude u primarnom ili sekundarnom stanju replikacije.</a:t>
            </a:r>
            <a:endParaRPr lang="en-US" sz="1400" dirty="0"/>
          </a:p>
          <a:p>
            <a:pPr lvl="0" algn="just">
              <a:buFont typeface="Arial" panose="020B0604020202020204" pitchFamily="34" charset="0"/>
              <a:buChar char="•"/>
            </a:pPr>
            <a:r>
              <a:rPr lang="sr-Latn-RS" sz="1400" dirty="0"/>
              <a:t>Izvor sinhronizacije mora biti onlajn i dostupan.</a:t>
            </a:r>
            <a:endParaRPr lang="en-US" sz="1400" dirty="0"/>
          </a:p>
          <a:p>
            <a:pPr lvl="0" algn="just">
              <a:buFont typeface="Arial" panose="020B0604020202020204" pitchFamily="34" charset="0"/>
              <a:buChar char="•"/>
            </a:pPr>
            <a:r>
              <a:rPr lang="sr-Latn-RS" sz="1400" dirty="0"/>
              <a:t>Izvor sinhronizacije mora da ima novije unose u oplog od ostalih članova.</a:t>
            </a:r>
            <a:endParaRPr lang="en-US" sz="1400" dirty="0"/>
          </a:p>
          <a:p>
            <a:pPr lvl="0" algn="just">
              <a:buFont typeface="Arial" panose="020B0604020202020204" pitchFamily="34" charset="0"/>
              <a:buChar char="•"/>
            </a:pPr>
            <a:r>
              <a:rPr lang="sr-Latn-RS" sz="1400" dirty="0"/>
              <a:t>Izvor sinhronizacije mora biti vidljiv.</a:t>
            </a:r>
            <a:endParaRPr lang="en-US" sz="1400" dirty="0"/>
          </a:p>
          <a:p>
            <a:pPr lvl="0" algn="just">
              <a:buFont typeface="Arial" panose="020B0604020202020204" pitchFamily="34" charset="0"/>
              <a:buChar char="•"/>
            </a:pPr>
            <a:r>
              <a:rPr lang="sr-Latn-RS" sz="1400" dirty="0"/>
              <a:t>Izvor sinhronizacije mora biti unutar 30 sekundi od najnovijeg unosa u oplog na primarnom.</a:t>
            </a:r>
            <a:endParaRPr lang="en-US" sz="1400" dirty="0"/>
          </a:p>
          <a:p>
            <a:pPr lvl="0" algn="just">
              <a:buFont typeface="Arial" panose="020B0604020202020204" pitchFamily="34" charset="0"/>
              <a:buChar char="•"/>
            </a:pPr>
            <a:r>
              <a:rPr lang="sr-Latn-RS" sz="1400" dirty="0"/>
              <a:t>Ako član gradi indekse, izvor sinhronizacije mora da pravi indekse.</a:t>
            </a:r>
            <a:endParaRPr lang="en-US" sz="1400" dirty="0"/>
          </a:p>
          <a:p>
            <a:pPr lvl="0" algn="just">
              <a:buFont typeface="Arial" panose="020B0604020202020204" pitchFamily="34" charset="0"/>
              <a:buChar char="•"/>
            </a:pPr>
            <a:r>
              <a:rPr lang="sr-Latn-RS" sz="1400" dirty="0"/>
              <a:t>Ako član glasa na izborima za repliku, izvor sinhronizacije takođe mora da glasa.</a:t>
            </a:r>
            <a:endParaRPr lang="en-US" sz="1400" dirty="0"/>
          </a:p>
          <a:p>
            <a:pPr lvl="0" algn="just">
              <a:buFont typeface="Arial" panose="020B0604020202020204" pitchFamily="34" charset="0"/>
              <a:buChar char="•"/>
            </a:pPr>
            <a:r>
              <a:rPr lang="sr-Latn-RS" sz="1400" dirty="0" smtClean="0"/>
              <a:t>Izvor </a:t>
            </a:r>
            <a:r>
              <a:rPr lang="sr-Latn-RS" sz="1400" dirty="0"/>
              <a:t>sinhronizacije mora da bude brži od trenutno najboljeg izvora sinhronizacije.</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pic>
        <p:nvPicPr>
          <p:cNvPr id="635" name="Google Shape;635;p45"/>
          <p:cNvPicPr preferRelativeResize="0"/>
          <p:nvPr/>
        </p:nvPicPr>
        <p:blipFill rotWithShape="1">
          <a:blip r:embed="rId3">
            <a:extLst>
              <a:ext uri="{28A0092B-C50C-407E-A947-70E740481C1C}">
                <a14:useLocalDpi xmlns:a14="http://schemas.microsoft.com/office/drawing/2010/main" val="0"/>
              </a:ext>
            </a:extLst>
          </a:blip>
          <a:srcRect l="19372" t="24589" r="47309" b="14769"/>
          <a:stretch/>
        </p:blipFill>
        <p:spPr>
          <a:xfrm>
            <a:off x="6283842" y="0"/>
            <a:ext cx="2937713" cy="5143500"/>
          </a:xfrm>
          <a:prstGeom prst="round1Rect">
            <a:avLst>
              <a:gd name="adj" fmla="val 35177"/>
            </a:avLst>
          </a:prstGeom>
          <a:noFill/>
          <a:ln>
            <a:noFill/>
          </a:ln>
        </p:spPr>
      </p:pic>
      <p:sp>
        <p:nvSpPr>
          <p:cNvPr id="636" name="Google Shape;636;p45"/>
          <p:cNvSpPr txBox="1">
            <a:spLocks noGrp="1"/>
          </p:cNvSpPr>
          <p:nvPr>
            <p:ph type="title"/>
          </p:nvPr>
        </p:nvSpPr>
        <p:spPr>
          <a:xfrm>
            <a:off x="167665" y="0"/>
            <a:ext cx="3668700" cy="6188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Write concern</a:t>
            </a:r>
            <a:endParaRPr dirty="0"/>
          </a:p>
        </p:txBody>
      </p:sp>
      <p:sp>
        <p:nvSpPr>
          <p:cNvPr id="637" name="Google Shape;637;p45"/>
          <p:cNvSpPr txBox="1">
            <a:spLocks noGrp="1"/>
          </p:cNvSpPr>
          <p:nvPr>
            <p:ph type="body" idx="1"/>
          </p:nvPr>
        </p:nvSpPr>
        <p:spPr>
          <a:xfrm>
            <a:off x="28514" y="1371600"/>
            <a:ext cx="6149001" cy="3771900"/>
          </a:xfrm>
          <a:prstGeom prst="rect">
            <a:avLst/>
          </a:prstGeom>
        </p:spPr>
        <p:txBody>
          <a:bodyPr spcFirstLastPara="1" wrap="square" lIns="91425" tIns="91425" rIns="91425" bIns="91425" anchor="t" anchorCtr="0">
            <a:noAutofit/>
          </a:bodyPr>
          <a:lstStyle/>
          <a:p>
            <a:pPr marL="139700" indent="0" algn="just">
              <a:buNone/>
            </a:pPr>
            <a:r>
              <a:rPr lang="sr-Latn-RS" sz="1200" dirty="0"/>
              <a:t> Briga o pisanju (write concern)  za skupove replika opisuje broj članova koji nose podatke </a:t>
            </a:r>
            <a:r>
              <a:rPr lang="sr-Latn-RS" sz="1200" dirty="0" smtClean="0"/>
              <a:t>i koji </a:t>
            </a:r>
            <a:r>
              <a:rPr lang="sr-Latn-RS" sz="1200" dirty="0"/>
              <a:t>moraju da potvrde operaciju pisanja pre nego što se operacija vrati kao uspešna. Član može da potvrdi operaciju pisanja samo nakon što je primio i uspešno primenio upis.</a:t>
            </a:r>
            <a:endParaRPr lang="en-US" sz="1200" dirty="0"/>
          </a:p>
          <a:p>
            <a:r>
              <a:rPr lang="sr-Latn-RS" sz="1200" dirty="0"/>
              <a:t>Zabrinutost pisanja od w: „majority“ zahteva potvrdu da su operacije pisanja trajno izvršena na izračunatoj većini članova sa pravom glasa koji nose podatke. </a:t>
            </a:r>
            <a:endParaRPr lang="en-US" sz="1200" dirty="0"/>
          </a:p>
          <a:p>
            <a:r>
              <a:rPr lang="sr-Latn-RS" sz="1200" dirty="0"/>
              <a:t>Problem pisanja w: 1 zahteva samo potvrdu od člana primarnog skupa replika.</a:t>
            </a:r>
            <a:endParaRPr lang="en-US" sz="1200" dirty="0"/>
          </a:p>
          <a:p>
            <a:r>
              <a:rPr lang="sr-Latn-RS" sz="1200" dirty="0"/>
              <a:t>Problem pisanja sa numeričkom vrednošću većom od 1 zahteva potvrdu od primarnog i onoliko sekundarnih jedinica koliko je potrebno da bi se ispunila navedena vrednost. Sekundari ne moraju da budu članovi sa pravom glasa da bi ispunili prag zabrinutosti za pisanje. Navedena vrednost problema pisanja ne može biti veća od ukupnog broja članova koji nose podatke u skupu replika</a:t>
            </a:r>
            <a:r>
              <a:rPr lang="sr-Latn-RS" sz="1200" dirty="0" smtClean="0"/>
              <a:t>.</a:t>
            </a:r>
          </a:p>
          <a:p>
            <a:pPr marL="139700" indent="0">
              <a:buNone/>
            </a:pPr>
            <a:r>
              <a:rPr lang="sr-Latn-RS" sz="1200" dirty="0" smtClean="0"/>
              <a:t>Što  </a:t>
            </a:r>
            <a:r>
              <a:rPr lang="sr-Latn-RS" sz="1200" dirty="0"/>
              <a:t>više članova potvrdi upis, manja je verovatnoća da će se pisani podaci vratiti nazad ako primarni ne uspe. Međutim, povećanje broja replika koje moraju potvrditi pisanje može povećati kašnjenje jer klijent mora da sačeka dok ne dobije traženi nivo potvrde zabrinutosti za pisanje.</a:t>
            </a:r>
            <a:endParaRPr lang="en-US" sz="1200" dirty="0"/>
          </a:p>
          <a:p>
            <a:pPr marL="139700" indent="0">
              <a:buNone/>
            </a:pPr>
            <a:endParaRPr sz="1200" dirty="0"/>
          </a:p>
        </p:txBody>
      </p:sp>
      <p:grpSp>
        <p:nvGrpSpPr>
          <p:cNvPr id="639" name="Google Shape;639;p45"/>
          <p:cNvGrpSpPr/>
          <p:nvPr/>
        </p:nvGrpSpPr>
        <p:grpSpPr>
          <a:xfrm rot="10800000">
            <a:off x="3250971" y="207264"/>
            <a:ext cx="201100" cy="204325"/>
            <a:chOff x="3375338" y="419625"/>
            <a:chExt cx="201100" cy="204325"/>
          </a:xfrm>
        </p:grpSpPr>
        <p:sp>
          <p:nvSpPr>
            <p:cNvPr id="640" name="Google Shape;640;p45"/>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5"/>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5"/>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45"/>
          <p:cNvSpPr/>
          <p:nvPr/>
        </p:nvSpPr>
        <p:spPr>
          <a:xfrm>
            <a:off x="8563353" y="298228"/>
            <a:ext cx="130147" cy="130147"/>
          </a:xfrm>
          <a:custGeom>
            <a:avLst/>
            <a:gdLst/>
            <a:ahLst/>
            <a:cxnLst/>
            <a:rect l="l" t="t" r="r" b="b"/>
            <a:pathLst>
              <a:path w="5889" h="5889" extrusionOk="0">
                <a:moveTo>
                  <a:pt x="2929" y="0"/>
                </a:moveTo>
                <a:cubicBezTo>
                  <a:pt x="1320" y="0"/>
                  <a:pt x="1" y="1319"/>
                  <a:pt x="1" y="2928"/>
                </a:cubicBezTo>
                <a:cubicBezTo>
                  <a:pt x="1" y="4537"/>
                  <a:pt x="1320" y="5888"/>
                  <a:pt x="2929" y="5888"/>
                </a:cubicBezTo>
                <a:cubicBezTo>
                  <a:pt x="4698" y="5888"/>
                  <a:pt x="5889" y="4537"/>
                  <a:pt x="5889" y="2928"/>
                </a:cubicBezTo>
                <a:cubicBezTo>
                  <a:pt x="5889" y="1319"/>
                  <a:pt x="4698" y="0"/>
                  <a:pt x="2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5"/>
          <p:cNvSpPr/>
          <p:nvPr/>
        </p:nvSpPr>
        <p:spPr>
          <a:xfrm>
            <a:off x="8563353" y="641681"/>
            <a:ext cx="130147" cy="130147"/>
          </a:xfrm>
          <a:custGeom>
            <a:avLst/>
            <a:gdLst/>
            <a:ahLst/>
            <a:cxnLst/>
            <a:rect l="l" t="t" r="r" b="b"/>
            <a:pathLst>
              <a:path w="5889" h="5889" extrusionOk="0">
                <a:moveTo>
                  <a:pt x="2929" y="1"/>
                </a:moveTo>
                <a:cubicBezTo>
                  <a:pt x="1320" y="1"/>
                  <a:pt x="1" y="1352"/>
                  <a:pt x="1" y="2961"/>
                </a:cubicBezTo>
                <a:cubicBezTo>
                  <a:pt x="1" y="4570"/>
                  <a:pt x="1320" y="5889"/>
                  <a:pt x="2929" y="5889"/>
                </a:cubicBezTo>
                <a:cubicBezTo>
                  <a:pt x="4698" y="5889"/>
                  <a:pt x="5889" y="4570"/>
                  <a:pt x="5889" y="2961"/>
                </a:cubicBezTo>
                <a:cubicBezTo>
                  <a:pt x="5889" y="1352"/>
                  <a:pt x="4698" y="1"/>
                  <a:pt x="2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5"/>
          <p:cNvSpPr/>
          <p:nvPr/>
        </p:nvSpPr>
        <p:spPr>
          <a:xfrm>
            <a:off x="8898301" y="641681"/>
            <a:ext cx="132998" cy="130147"/>
          </a:xfrm>
          <a:custGeom>
            <a:avLst/>
            <a:gdLst/>
            <a:ahLst/>
            <a:cxnLst/>
            <a:rect l="l" t="t" r="r" b="b"/>
            <a:pathLst>
              <a:path w="6018" h="5889" extrusionOk="0">
                <a:moveTo>
                  <a:pt x="2928" y="1"/>
                </a:moveTo>
                <a:cubicBezTo>
                  <a:pt x="1319" y="1"/>
                  <a:pt x="0" y="1352"/>
                  <a:pt x="0" y="2961"/>
                </a:cubicBezTo>
                <a:cubicBezTo>
                  <a:pt x="0" y="4570"/>
                  <a:pt x="1319" y="5889"/>
                  <a:pt x="2928" y="5889"/>
                </a:cubicBezTo>
                <a:cubicBezTo>
                  <a:pt x="4666" y="5889"/>
                  <a:pt x="6017" y="4570"/>
                  <a:pt x="6017" y="2961"/>
                </a:cubicBezTo>
                <a:cubicBezTo>
                  <a:pt x="6017" y="1352"/>
                  <a:pt x="4666" y="1"/>
                  <a:pt x="2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pic>
        <p:nvPicPr>
          <p:cNvPr id="635" name="Google Shape;635;p45"/>
          <p:cNvPicPr preferRelativeResize="0"/>
          <p:nvPr/>
        </p:nvPicPr>
        <p:blipFill rotWithShape="1">
          <a:blip r:embed="rId3">
            <a:extLst>
              <a:ext uri="{28A0092B-C50C-407E-A947-70E740481C1C}">
                <a14:useLocalDpi xmlns:a14="http://schemas.microsoft.com/office/drawing/2010/main" val="0"/>
              </a:ext>
            </a:extLst>
          </a:blip>
          <a:srcRect l="30482" t="23679" r="33495" b="14737"/>
          <a:stretch/>
        </p:blipFill>
        <p:spPr>
          <a:xfrm>
            <a:off x="-1" y="0"/>
            <a:ext cx="3028885" cy="5143500"/>
          </a:xfrm>
          <a:prstGeom prst="round1Rect">
            <a:avLst>
              <a:gd name="adj" fmla="val 35177"/>
            </a:avLst>
          </a:prstGeom>
          <a:noFill/>
          <a:ln>
            <a:noFill/>
          </a:ln>
        </p:spPr>
      </p:pic>
      <p:sp>
        <p:nvSpPr>
          <p:cNvPr id="636" name="Google Shape;636;p45"/>
          <p:cNvSpPr txBox="1">
            <a:spLocks noGrp="1"/>
          </p:cNvSpPr>
          <p:nvPr>
            <p:ph type="title"/>
          </p:nvPr>
        </p:nvSpPr>
        <p:spPr>
          <a:xfrm>
            <a:off x="3394947" y="87499"/>
            <a:ext cx="4352541" cy="6188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Reading preference</a:t>
            </a:r>
            <a:endParaRPr dirty="0"/>
          </a:p>
        </p:txBody>
      </p:sp>
      <p:sp>
        <p:nvSpPr>
          <p:cNvPr id="637" name="Google Shape;637;p45"/>
          <p:cNvSpPr txBox="1">
            <a:spLocks noGrp="1"/>
          </p:cNvSpPr>
          <p:nvPr>
            <p:ph type="body" idx="1"/>
          </p:nvPr>
        </p:nvSpPr>
        <p:spPr>
          <a:xfrm>
            <a:off x="3227560" y="1164751"/>
            <a:ext cx="5650787" cy="3771900"/>
          </a:xfrm>
          <a:prstGeom prst="rect">
            <a:avLst/>
          </a:prstGeom>
        </p:spPr>
        <p:txBody>
          <a:bodyPr spcFirstLastPara="1" wrap="square" lIns="91425" tIns="91425" rIns="91425" bIns="91425" anchor="t" anchorCtr="0">
            <a:noAutofit/>
          </a:bodyPr>
          <a:lstStyle/>
          <a:p>
            <a:pPr marL="139700" indent="0" algn="just">
              <a:buNone/>
            </a:pPr>
            <a:r>
              <a:rPr lang="sr-Latn-RS" dirty="0" smtClean="0"/>
              <a:t>Podrazumevano</a:t>
            </a:r>
            <a:r>
              <a:rPr lang="sr-Latn-RS" dirty="0"/>
              <a:t>, klijenti čitaju sa primarnog replika seta. Međutim, klijenti mogu navesti željene opcije čitanja za slanje operacija čitanja sekundarima. Preferencija čitanja opisuje kako MongoDB klijenti usmeravaju operacije čitanja do članova skupa replika</a:t>
            </a:r>
            <a:r>
              <a:rPr lang="sr-Latn-RS" dirty="0" smtClean="0"/>
              <a:t>.</a:t>
            </a:r>
          </a:p>
          <a:p>
            <a:pPr marL="139700" indent="0" algn="just">
              <a:buNone/>
            </a:pPr>
            <a:r>
              <a:rPr lang="sr-Latn-RS" dirty="0"/>
              <a:t>Postoji nekoliko modova ovakve vrste operacije čitanja:</a:t>
            </a:r>
            <a:endParaRPr lang="en-US" dirty="0"/>
          </a:p>
          <a:p>
            <a:pPr lvl="5" algn="just"/>
            <a:r>
              <a:rPr lang="sr-Latn-RS" dirty="0" smtClean="0"/>
              <a:t>Primarni,</a:t>
            </a:r>
          </a:p>
          <a:p>
            <a:pPr lvl="5" algn="just"/>
            <a:r>
              <a:rPr lang="sr-Latn-RS" dirty="0" smtClean="0"/>
              <a:t>Preference </a:t>
            </a:r>
            <a:r>
              <a:rPr lang="sr-Latn-RS" dirty="0"/>
              <a:t>ka </a:t>
            </a:r>
            <a:r>
              <a:rPr lang="sr-Latn-RS" dirty="0" smtClean="0"/>
              <a:t>primarnom,</a:t>
            </a:r>
            <a:endParaRPr lang="en-US" dirty="0"/>
          </a:p>
          <a:p>
            <a:pPr lvl="5" algn="just"/>
            <a:r>
              <a:rPr lang="sr-Latn-RS" dirty="0" smtClean="0"/>
              <a:t>Sekundarni,</a:t>
            </a:r>
            <a:endParaRPr lang="en-US" dirty="0"/>
          </a:p>
          <a:p>
            <a:pPr lvl="5" algn="just"/>
            <a:r>
              <a:rPr lang="sr-Latn-RS" dirty="0"/>
              <a:t>Preference ka </a:t>
            </a:r>
            <a:r>
              <a:rPr lang="sr-Latn-RS" dirty="0" smtClean="0"/>
              <a:t>sekundarnom,</a:t>
            </a:r>
          </a:p>
          <a:p>
            <a:pPr lvl="5" algn="just"/>
            <a:r>
              <a:rPr lang="sr-Latn-RS" dirty="0" smtClean="0"/>
              <a:t>Najbliži.</a:t>
            </a:r>
            <a:endParaRPr lang="en-US" dirty="0"/>
          </a:p>
          <a:p>
            <a:pPr marL="139700" indent="0" algn="just">
              <a:buNone/>
            </a:pPr>
            <a:endParaRPr lang="en-US" dirty="0"/>
          </a:p>
        </p:txBody>
      </p:sp>
      <p:grpSp>
        <p:nvGrpSpPr>
          <p:cNvPr id="639" name="Google Shape;639;p45"/>
          <p:cNvGrpSpPr/>
          <p:nvPr/>
        </p:nvGrpSpPr>
        <p:grpSpPr>
          <a:xfrm rot="10800000">
            <a:off x="2920035" y="221165"/>
            <a:ext cx="201100" cy="204325"/>
            <a:chOff x="3375338" y="419625"/>
            <a:chExt cx="201100" cy="204325"/>
          </a:xfrm>
        </p:grpSpPr>
        <p:sp>
          <p:nvSpPr>
            <p:cNvPr id="640" name="Google Shape;640;p45"/>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5"/>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5"/>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45"/>
          <p:cNvSpPr/>
          <p:nvPr/>
        </p:nvSpPr>
        <p:spPr>
          <a:xfrm>
            <a:off x="7755896" y="119580"/>
            <a:ext cx="130147" cy="130147"/>
          </a:xfrm>
          <a:custGeom>
            <a:avLst/>
            <a:gdLst/>
            <a:ahLst/>
            <a:cxnLst/>
            <a:rect l="l" t="t" r="r" b="b"/>
            <a:pathLst>
              <a:path w="5889" h="5889" extrusionOk="0">
                <a:moveTo>
                  <a:pt x="2929" y="0"/>
                </a:moveTo>
                <a:cubicBezTo>
                  <a:pt x="1320" y="0"/>
                  <a:pt x="1" y="1319"/>
                  <a:pt x="1" y="2928"/>
                </a:cubicBezTo>
                <a:cubicBezTo>
                  <a:pt x="1" y="4537"/>
                  <a:pt x="1320" y="5888"/>
                  <a:pt x="2929" y="5888"/>
                </a:cubicBezTo>
                <a:cubicBezTo>
                  <a:pt x="4698" y="5888"/>
                  <a:pt x="5889" y="4537"/>
                  <a:pt x="5889" y="2928"/>
                </a:cubicBezTo>
                <a:cubicBezTo>
                  <a:pt x="5889" y="1319"/>
                  <a:pt x="4698" y="0"/>
                  <a:pt x="2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5"/>
          <p:cNvSpPr/>
          <p:nvPr/>
        </p:nvSpPr>
        <p:spPr>
          <a:xfrm>
            <a:off x="8350371" y="148143"/>
            <a:ext cx="130147" cy="130147"/>
          </a:xfrm>
          <a:custGeom>
            <a:avLst/>
            <a:gdLst/>
            <a:ahLst/>
            <a:cxnLst/>
            <a:rect l="l" t="t" r="r" b="b"/>
            <a:pathLst>
              <a:path w="5889" h="5889" extrusionOk="0">
                <a:moveTo>
                  <a:pt x="2929" y="1"/>
                </a:moveTo>
                <a:cubicBezTo>
                  <a:pt x="1320" y="1"/>
                  <a:pt x="1" y="1352"/>
                  <a:pt x="1" y="2961"/>
                </a:cubicBezTo>
                <a:cubicBezTo>
                  <a:pt x="1" y="4570"/>
                  <a:pt x="1320" y="5889"/>
                  <a:pt x="2929" y="5889"/>
                </a:cubicBezTo>
                <a:cubicBezTo>
                  <a:pt x="4698" y="5889"/>
                  <a:pt x="5889" y="4570"/>
                  <a:pt x="5889" y="2961"/>
                </a:cubicBezTo>
                <a:cubicBezTo>
                  <a:pt x="5889" y="1352"/>
                  <a:pt x="4698" y="1"/>
                  <a:pt x="2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5"/>
          <p:cNvSpPr/>
          <p:nvPr/>
        </p:nvSpPr>
        <p:spPr>
          <a:xfrm>
            <a:off x="8878347" y="156091"/>
            <a:ext cx="132998" cy="130147"/>
          </a:xfrm>
          <a:custGeom>
            <a:avLst/>
            <a:gdLst/>
            <a:ahLst/>
            <a:cxnLst/>
            <a:rect l="l" t="t" r="r" b="b"/>
            <a:pathLst>
              <a:path w="6018" h="5889" extrusionOk="0">
                <a:moveTo>
                  <a:pt x="2928" y="1"/>
                </a:moveTo>
                <a:cubicBezTo>
                  <a:pt x="1319" y="1"/>
                  <a:pt x="0" y="1352"/>
                  <a:pt x="0" y="2961"/>
                </a:cubicBezTo>
                <a:cubicBezTo>
                  <a:pt x="0" y="4570"/>
                  <a:pt x="1319" y="5889"/>
                  <a:pt x="2928" y="5889"/>
                </a:cubicBezTo>
                <a:cubicBezTo>
                  <a:pt x="4666" y="5889"/>
                  <a:pt x="6017" y="4570"/>
                  <a:pt x="6017" y="2961"/>
                </a:cubicBezTo>
                <a:cubicBezTo>
                  <a:pt x="6017" y="1352"/>
                  <a:pt x="4666" y="1"/>
                  <a:pt x="2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66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Praktični deo</a:t>
            </a:r>
            <a:endParaRPr lang="en-US" dirty="0"/>
          </a:p>
        </p:txBody>
      </p:sp>
      <p:sp>
        <p:nvSpPr>
          <p:cNvPr id="5" name="TextBox 4"/>
          <p:cNvSpPr txBox="1"/>
          <p:nvPr/>
        </p:nvSpPr>
        <p:spPr>
          <a:xfrm>
            <a:off x="0" y="1095517"/>
            <a:ext cx="9144000" cy="954107"/>
          </a:xfrm>
          <a:prstGeom prst="rect">
            <a:avLst/>
          </a:prstGeom>
          <a:noFill/>
        </p:spPr>
        <p:txBody>
          <a:bodyPr wrap="square" rtlCol="0">
            <a:spAutoFit/>
          </a:bodyPr>
          <a:lstStyle/>
          <a:p>
            <a:pPr algn="just"/>
            <a:r>
              <a:rPr lang="sr-Latn-RS" dirty="0">
                <a:solidFill>
                  <a:schemeClr val="tx2"/>
                </a:solidFill>
              </a:rPr>
              <a:t>Što se praktičnog dela tiče, kreirala sam tri replike, jednu primarnu (master) i dve sekundarne (slave). Nakon kreiranja odgovarajućih direktorijuma u kojima će se čuvati podaci iz baze, konfiguracioni i log podaci potrebno je pokrenuti servere na različitim portovima.</a:t>
            </a:r>
            <a:endParaRPr lang="en-US" dirty="0">
              <a:solidFill>
                <a:schemeClr val="tx2"/>
              </a:solidFill>
            </a:endParaRPr>
          </a:p>
          <a:p>
            <a:pPr algn="just"/>
            <a:endParaRPr lang="en-US" dirty="0">
              <a:solidFill>
                <a:schemeClr val="tx2"/>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4110" t="35349" r="21574" b="54859"/>
          <a:stretch/>
        </p:blipFill>
        <p:spPr>
          <a:xfrm>
            <a:off x="352447" y="1904774"/>
            <a:ext cx="8548099" cy="819127"/>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4270" t="50737" r="21236" b="39670"/>
          <a:stretch/>
        </p:blipFill>
        <p:spPr>
          <a:xfrm>
            <a:off x="339047" y="2846698"/>
            <a:ext cx="8558373" cy="845851"/>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121" t="66325" r="20898" b="24882"/>
          <a:stretch/>
        </p:blipFill>
        <p:spPr>
          <a:xfrm>
            <a:off x="339047" y="3815346"/>
            <a:ext cx="8574901" cy="828573"/>
          </a:xfrm>
          <a:prstGeom prst="rect">
            <a:avLst/>
          </a:prstGeom>
        </p:spPr>
      </p:pic>
    </p:spTree>
    <p:extLst>
      <p:ext uri="{BB962C8B-B14F-4D97-AF65-F5344CB8AC3E}">
        <p14:creationId xmlns:p14="http://schemas.microsoft.com/office/powerpoint/2010/main" val="357326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710" y="0"/>
            <a:ext cx="7704000" cy="572700"/>
          </a:xfrm>
        </p:spPr>
        <p:txBody>
          <a:bodyPr/>
          <a:lstStyle/>
          <a:p>
            <a:r>
              <a:rPr lang="sr-Latn-RS" dirty="0" smtClean="0"/>
              <a:t>Praktični deo</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382" t="48738" r="28202" b="22084"/>
          <a:stretch/>
        </p:blipFill>
        <p:spPr>
          <a:xfrm>
            <a:off x="440979" y="665911"/>
            <a:ext cx="8271506" cy="198700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4494" t="35349" r="26067" b="29278"/>
          <a:stretch/>
        </p:blipFill>
        <p:spPr>
          <a:xfrm>
            <a:off x="440979" y="2746126"/>
            <a:ext cx="8271506" cy="2132636"/>
          </a:xfrm>
          <a:prstGeom prst="rect">
            <a:avLst/>
          </a:prstGeom>
        </p:spPr>
      </p:pic>
    </p:spTree>
    <p:extLst>
      <p:ext uri="{BB962C8B-B14F-4D97-AF65-F5344CB8AC3E}">
        <p14:creationId xmlns:p14="http://schemas.microsoft.com/office/powerpoint/2010/main" val="24987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Praktični deo</a:t>
            </a:r>
            <a:endParaRPr lang="en-US" dirty="0"/>
          </a:p>
        </p:txBody>
      </p:sp>
      <p:sp>
        <p:nvSpPr>
          <p:cNvPr id="5" name="TextBox 4"/>
          <p:cNvSpPr txBox="1"/>
          <p:nvPr/>
        </p:nvSpPr>
        <p:spPr>
          <a:xfrm>
            <a:off x="0" y="1095517"/>
            <a:ext cx="9144000" cy="738664"/>
          </a:xfrm>
          <a:prstGeom prst="rect">
            <a:avLst/>
          </a:prstGeom>
          <a:noFill/>
        </p:spPr>
        <p:txBody>
          <a:bodyPr wrap="square" rtlCol="0">
            <a:spAutoFit/>
          </a:bodyPr>
          <a:lstStyle/>
          <a:p>
            <a:r>
              <a:rPr lang="sr-Latn-RS" dirty="0">
                <a:solidFill>
                  <a:schemeClr val="tx2"/>
                </a:solidFill>
              </a:rPr>
              <a:t>Nakon kreiranja nove baze, </a:t>
            </a:r>
            <a:r>
              <a:rPr lang="sr-Latn-RS" b="1" i="1" dirty="0">
                <a:solidFill>
                  <a:schemeClr val="tx2"/>
                </a:solidFill>
              </a:rPr>
              <a:t>newDatabase,</a:t>
            </a:r>
            <a:r>
              <a:rPr lang="sr-Latn-RS" dirty="0">
                <a:solidFill>
                  <a:schemeClr val="tx2"/>
                </a:solidFill>
              </a:rPr>
              <a:t> i dodavanja nove kolekcije, </a:t>
            </a:r>
            <a:r>
              <a:rPr lang="sr-Latn-RS" b="1" i="1" dirty="0">
                <a:solidFill>
                  <a:schemeClr val="tx2"/>
                </a:solidFill>
              </a:rPr>
              <a:t>user</a:t>
            </a:r>
            <a:r>
              <a:rPr lang="sr-Latn-RS" dirty="0">
                <a:solidFill>
                  <a:schemeClr val="tx2"/>
                </a:solidFill>
              </a:rPr>
              <a:t>, i dokumenta na primarnom serveru, proverila sam da li se te promene vide.</a:t>
            </a:r>
            <a:endParaRPr lang="en-US" dirty="0">
              <a:solidFill>
                <a:schemeClr val="tx2"/>
              </a:solidFill>
            </a:endParaRPr>
          </a:p>
          <a:p>
            <a:pPr algn="just"/>
            <a:endParaRPr lang="en-US" dirty="0">
              <a:solidFill>
                <a:schemeClr val="tx2"/>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044" t="37547" r="44382" b="49463"/>
          <a:stretch/>
        </p:blipFill>
        <p:spPr>
          <a:xfrm>
            <a:off x="1151515" y="1668217"/>
            <a:ext cx="6204782" cy="775123"/>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4045" t="60130" r="22248" b="17687"/>
          <a:stretch/>
        </p:blipFill>
        <p:spPr>
          <a:xfrm>
            <a:off x="1151515" y="2520128"/>
            <a:ext cx="6204782" cy="1271035"/>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4157" t="29953" r="44607" b="59455"/>
          <a:stretch/>
        </p:blipFill>
        <p:spPr>
          <a:xfrm>
            <a:off x="1151515" y="3868209"/>
            <a:ext cx="6204782" cy="1002877"/>
          </a:xfrm>
          <a:prstGeom prst="rect">
            <a:avLst/>
          </a:prstGeom>
        </p:spPr>
      </p:pic>
    </p:spTree>
    <p:extLst>
      <p:ext uri="{BB962C8B-B14F-4D97-AF65-F5344CB8AC3E}">
        <p14:creationId xmlns:p14="http://schemas.microsoft.com/office/powerpoint/2010/main" val="227637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4805" y="83458"/>
            <a:ext cx="7704000" cy="572700"/>
          </a:xfrm>
        </p:spPr>
        <p:txBody>
          <a:bodyPr/>
          <a:lstStyle/>
          <a:p>
            <a:r>
              <a:rPr lang="sr-Latn-RS" dirty="0" smtClean="0"/>
              <a:t>Praktični deo</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382" t="45341" r="24944" b="48864"/>
          <a:stretch/>
        </p:blipFill>
        <p:spPr>
          <a:xfrm>
            <a:off x="431514" y="986318"/>
            <a:ext cx="8239875" cy="52983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4157" t="60530" r="24944" b="13090"/>
          <a:stretch/>
        </p:blipFill>
        <p:spPr>
          <a:xfrm>
            <a:off x="431514" y="1654139"/>
            <a:ext cx="8239875" cy="153085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4045" t="40145" r="25843" b="45466"/>
          <a:stretch/>
        </p:blipFill>
        <p:spPr>
          <a:xfrm>
            <a:off x="143838" y="3322972"/>
            <a:ext cx="4345969" cy="169081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4157" t="63927" r="25505" b="18087"/>
          <a:stretch/>
        </p:blipFill>
        <p:spPr>
          <a:xfrm>
            <a:off x="4674742" y="3322971"/>
            <a:ext cx="4366517" cy="1690817"/>
          </a:xfrm>
          <a:prstGeom prst="rect">
            <a:avLst/>
          </a:prstGeom>
        </p:spPr>
      </p:pic>
    </p:spTree>
    <p:extLst>
      <p:ext uri="{BB962C8B-B14F-4D97-AF65-F5344CB8AC3E}">
        <p14:creationId xmlns:p14="http://schemas.microsoft.com/office/powerpoint/2010/main" val="102788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4805" y="83458"/>
            <a:ext cx="7704000" cy="572700"/>
          </a:xfrm>
        </p:spPr>
        <p:txBody>
          <a:bodyPr/>
          <a:lstStyle/>
          <a:p>
            <a:r>
              <a:rPr lang="sr-Latn-RS" dirty="0" smtClean="0"/>
              <a:t>Praktični deo</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4262" t="21949" r="25506" b="44467"/>
          <a:stretch/>
        </p:blipFill>
        <p:spPr>
          <a:xfrm>
            <a:off x="1020726" y="914400"/>
            <a:ext cx="6971759" cy="262064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270" t="57841" r="46517" b="29278"/>
          <a:stretch/>
        </p:blipFill>
        <p:spPr>
          <a:xfrm>
            <a:off x="451254" y="3689498"/>
            <a:ext cx="4305943" cy="1067437"/>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4381" t="52336" r="43403" b="35952"/>
          <a:stretch/>
        </p:blipFill>
        <p:spPr>
          <a:xfrm>
            <a:off x="4837772" y="3689498"/>
            <a:ext cx="3965986" cy="1067437"/>
          </a:xfrm>
          <a:prstGeom prst="rect">
            <a:avLst/>
          </a:prstGeom>
        </p:spPr>
      </p:pic>
    </p:spTree>
    <p:extLst>
      <p:ext uri="{BB962C8B-B14F-4D97-AF65-F5344CB8AC3E}">
        <p14:creationId xmlns:p14="http://schemas.microsoft.com/office/powerpoint/2010/main" val="165115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4805" y="393303"/>
            <a:ext cx="7704000" cy="572700"/>
          </a:xfrm>
        </p:spPr>
        <p:txBody>
          <a:bodyPr/>
          <a:lstStyle/>
          <a:p>
            <a:r>
              <a:rPr lang="sr-Latn-RS" dirty="0" smtClean="0"/>
              <a:t>Praktični deo</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4157" t="39345" r="25281" b="53461"/>
          <a:stretch/>
        </p:blipFill>
        <p:spPr>
          <a:xfrm>
            <a:off x="965771" y="1417832"/>
            <a:ext cx="7293034" cy="58344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4187" t="55785" r="25619" b="20885"/>
          <a:stretch/>
        </p:blipFill>
        <p:spPr>
          <a:xfrm>
            <a:off x="985051" y="2332234"/>
            <a:ext cx="7273754" cy="1900719"/>
          </a:xfrm>
          <a:prstGeom prst="rect">
            <a:avLst/>
          </a:prstGeom>
        </p:spPr>
      </p:pic>
    </p:spTree>
    <p:extLst>
      <p:ext uri="{BB962C8B-B14F-4D97-AF65-F5344CB8AC3E}">
        <p14:creationId xmlns:p14="http://schemas.microsoft.com/office/powerpoint/2010/main" val="68284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98" y="1407560"/>
            <a:ext cx="8413726" cy="1374828"/>
          </a:xfrm>
        </p:spPr>
        <p:txBody>
          <a:bodyPr/>
          <a:lstStyle/>
          <a:p>
            <a:r>
              <a:rPr lang="sr-Latn-RS" dirty="0" smtClean="0"/>
              <a:t>Hvala na pažnji! </a:t>
            </a:r>
            <a:r>
              <a:rPr lang="sr-Latn-RS" dirty="0" smtClean="0">
                <a:sym typeface="Wingdings" panose="05000000000000000000" pitchFamily="2" charset="2"/>
              </a:rPr>
              <a:t></a:t>
            </a:r>
            <a:endParaRPr lang="en-US" dirty="0"/>
          </a:p>
        </p:txBody>
      </p:sp>
    </p:spTree>
    <p:extLst>
      <p:ext uri="{BB962C8B-B14F-4D97-AF65-F5344CB8AC3E}">
        <p14:creationId xmlns:p14="http://schemas.microsoft.com/office/powerpoint/2010/main" val="295816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2"/>
          <p:cNvSpPr/>
          <p:nvPr/>
        </p:nvSpPr>
        <p:spPr>
          <a:xfrm flipH="1">
            <a:off x="739404" y="493160"/>
            <a:ext cx="7157539" cy="4438436"/>
          </a:xfrm>
          <a:prstGeom prst="round1Rect">
            <a:avLst>
              <a:gd name="adj" fmla="val 2634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2"/>
          <p:cNvSpPr txBox="1">
            <a:spLocks noGrp="1"/>
          </p:cNvSpPr>
          <p:nvPr>
            <p:ph type="title"/>
          </p:nvPr>
        </p:nvSpPr>
        <p:spPr>
          <a:xfrm>
            <a:off x="2036223" y="672368"/>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r-Latn-RS" dirty="0" smtClean="0"/>
              <a:t>1. Replikacija</a:t>
            </a:r>
            <a:endParaRPr dirty="0"/>
          </a:p>
        </p:txBody>
      </p:sp>
      <p:sp>
        <p:nvSpPr>
          <p:cNvPr id="597" name="Google Shape;597;p42"/>
          <p:cNvSpPr txBox="1">
            <a:spLocks noGrp="1"/>
          </p:cNvSpPr>
          <p:nvPr>
            <p:ph type="subTitle" idx="1"/>
          </p:nvPr>
        </p:nvSpPr>
        <p:spPr>
          <a:xfrm>
            <a:off x="816653" y="1383475"/>
            <a:ext cx="8080767" cy="3548121"/>
          </a:xfrm>
          <a:prstGeom prst="rect">
            <a:avLst/>
          </a:prstGeom>
        </p:spPr>
        <p:txBody>
          <a:bodyPr spcFirstLastPara="1" wrap="square" lIns="91425" tIns="91425" rIns="91425" bIns="91425" anchor="t" anchorCtr="0">
            <a:noAutofit/>
          </a:bodyPr>
          <a:lstStyle/>
          <a:p>
            <a:pPr algn="just"/>
            <a:r>
              <a:rPr lang="sr-Latn-RS" dirty="0"/>
              <a:t>Replikacija je mehanizam koji obezbeđuje redundantnost i povećava </a:t>
            </a:r>
            <a:r>
              <a:rPr lang="sr-Latn-RS" dirty="0" smtClean="0"/>
              <a:t>dostupnost</a:t>
            </a:r>
          </a:p>
          <a:p>
            <a:pPr algn="just"/>
            <a:r>
              <a:rPr lang="sr-Latn-RS" dirty="0" smtClean="0"/>
              <a:t>podataka</a:t>
            </a:r>
            <a:r>
              <a:rPr lang="sr-Latn-RS" dirty="0"/>
              <a:t>. Sa više kopija podataka na različitim serverima baze </a:t>
            </a:r>
            <a:r>
              <a:rPr lang="sr-Latn-RS" dirty="0" smtClean="0"/>
              <a:t>podataka,</a:t>
            </a:r>
          </a:p>
          <a:p>
            <a:pPr algn="just"/>
            <a:r>
              <a:rPr lang="sr-Latn-RS" dirty="0" smtClean="0"/>
              <a:t>replikacija </a:t>
            </a:r>
            <a:r>
              <a:rPr lang="sr-Latn-RS" dirty="0"/>
              <a:t>obezbeđuje nivo tolerancije grešaka na gubitak jednog servera </a:t>
            </a:r>
            <a:r>
              <a:rPr lang="sr-Latn-RS" dirty="0" smtClean="0"/>
              <a:t>baze</a:t>
            </a:r>
          </a:p>
          <a:p>
            <a:pPr algn="just"/>
            <a:r>
              <a:rPr lang="sr-Latn-RS" dirty="0" smtClean="0"/>
              <a:t>podataka</a:t>
            </a:r>
            <a:r>
              <a:rPr lang="sr-Latn-RS" dirty="0"/>
              <a:t>.</a:t>
            </a:r>
            <a:endParaRPr lang="en-US" dirty="0"/>
          </a:p>
          <a:p>
            <a:pPr algn="just"/>
            <a:r>
              <a:rPr lang="sr-Latn-RS" dirty="0"/>
              <a:t>Održavanje trajnosti podataka omogućeno je čuvanjem više kopija ili </a:t>
            </a:r>
            <a:r>
              <a:rPr lang="sr-Latn-RS" dirty="0" smtClean="0"/>
              <a:t>replika</a:t>
            </a:r>
          </a:p>
          <a:p>
            <a:pPr algn="just"/>
            <a:r>
              <a:rPr lang="sr-Latn-RS" dirty="0" smtClean="0"/>
              <a:t>podataka </a:t>
            </a:r>
            <a:r>
              <a:rPr lang="sr-Latn-RS" dirty="0"/>
              <a:t>na različitim, fizički izolovanim serverima. To je replikacija: </a:t>
            </a:r>
            <a:r>
              <a:rPr lang="sr-Latn-RS" dirty="0" smtClean="0"/>
              <a:t>proces</a:t>
            </a:r>
          </a:p>
          <a:p>
            <a:pPr algn="just"/>
            <a:r>
              <a:rPr lang="sr-Latn-RS" dirty="0" smtClean="0"/>
              <a:t>kreiranja </a:t>
            </a:r>
            <a:r>
              <a:rPr lang="sr-Latn-RS" dirty="0"/>
              <a:t>suvišnih podataka radi pojednostavljenja i zaštite dostupnosti i </a:t>
            </a:r>
            <a:r>
              <a:rPr lang="sr-Latn-RS" dirty="0" smtClean="0"/>
              <a:t>trajnosti</a:t>
            </a:r>
          </a:p>
          <a:p>
            <a:pPr algn="just"/>
            <a:r>
              <a:rPr lang="sr-Latn-RS" dirty="0" smtClean="0"/>
              <a:t>podataka</a:t>
            </a:r>
            <a:r>
              <a:rPr lang="sr-Latn-RS" dirty="0"/>
              <a:t>.</a:t>
            </a:r>
            <a:endParaRPr lang="en-US" dirty="0"/>
          </a:p>
          <a:p>
            <a:pPr algn="just"/>
            <a:r>
              <a:rPr lang="sr-Latn-RS" dirty="0"/>
              <a:t>Replikacija omogućava povećanje dostupnosti podataka kreiranjem više </a:t>
            </a:r>
            <a:r>
              <a:rPr lang="sr-Latn-RS" dirty="0" smtClean="0"/>
              <a:t>kopija</a:t>
            </a:r>
          </a:p>
          <a:p>
            <a:pPr algn="just"/>
            <a:r>
              <a:rPr lang="sr-Latn-RS" dirty="0" smtClean="0"/>
              <a:t>podataka </a:t>
            </a:r>
            <a:r>
              <a:rPr lang="sr-Latn-RS" dirty="0"/>
              <a:t>na serverima. Ovo je posebno korisno ako se server ruši ili ako </a:t>
            </a:r>
            <a:r>
              <a:rPr lang="sr-Latn-RS" dirty="0" smtClean="0"/>
              <a:t>dođe</a:t>
            </a:r>
          </a:p>
          <a:p>
            <a:pPr algn="just"/>
            <a:r>
              <a:rPr lang="sr-Latn-RS" dirty="0" smtClean="0"/>
              <a:t>do </a:t>
            </a:r>
            <a:r>
              <a:rPr lang="sr-Latn-RS" dirty="0"/>
              <a:t>prekida usluge ili hardverskog kvara. Ako se podaci nalaze samo u jednoj </a:t>
            </a:r>
            <a:r>
              <a:rPr lang="sr-Latn-RS" dirty="0" smtClean="0"/>
              <a:t>bazi</a:t>
            </a:r>
          </a:p>
          <a:p>
            <a:pPr algn="just"/>
            <a:r>
              <a:rPr lang="sr-Latn-RS" dirty="0" smtClean="0"/>
              <a:t>podataka</a:t>
            </a:r>
            <a:r>
              <a:rPr lang="sr-Latn-RS" dirty="0"/>
              <a:t>, bilo koji od ovih događaja bi onemogućio pristup podacima. </a:t>
            </a:r>
            <a:r>
              <a:rPr lang="sr-Latn-RS" dirty="0" smtClean="0"/>
              <a:t>Ali</a:t>
            </a:r>
          </a:p>
          <a:p>
            <a:pPr algn="just"/>
            <a:r>
              <a:rPr lang="sr-Latn-RS" dirty="0" smtClean="0"/>
              <a:t>zahvaljujući </a:t>
            </a:r>
            <a:r>
              <a:rPr lang="sr-Latn-RS" dirty="0"/>
              <a:t>replikaciji, aplikacije mogu da ostanu onlajn u slučaju kvara </a:t>
            </a:r>
            <a:r>
              <a:rPr lang="sr-Latn-RS" dirty="0" smtClean="0"/>
              <a:t>servera</a:t>
            </a:r>
          </a:p>
          <a:p>
            <a:pPr algn="just"/>
            <a:r>
              <a:rPr lang="sr-Latn-RS" dirty="0" smtClean="0"/>
              <a:t>baze </a:t>
            </a:r>
            <a:r>
              <a:rPr lang="sr-Latn-RS" dirty="0"/>
              <a:t>podataka, a istovremeno pružaju opcije za oporavak od katastrofe </a:t>
            </a:r>
            <a:r>
              <a:rPr lang="sr-Latn-RS" dirty="0" smtClean="0"/>
              <a:t>i</a:t>
            </a:r>
          </a:p>
          <a:p>
            <a:pPr algn="just"/>
            <a:r>
              <a:rPr lang="sr-Latn-RS" dirty="0" smtClean="0"/>
              <a:t>rezervne </a:t>
            </a:r>
            <a:r>
              <a:rPr lang="sr-Latn-RS" dirty="0"/>
              <a:t>kopije.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337" y="384692"/>
            <a:ext cx="7008088" cy="531900"/>
          </a:xfrm>
        </p:spPr>
        <p:txBody>
          <a:bodyPr/>
          <a:lstStyle/>
          <a:p>
            <a:r>
              <a:rPr lang="sr-Latn-RS" dirty="0" smtClean="0"/>
              <a:t>Primarni replika set-Master</a:t>
            </a:r>
            <a:endParaRPr lang="en-US" dirty="0"/>
          </a:p>
        </p:txBody>
      </p:sp>
      <p:sp>
        <p:nvSpPr>
          <p:cNvPr id="3" name="Subtitle 2"/>
          <p:cNvSpPr>
            <a:spLocks noGrp="1"/>
          </p:cNvSpPr>
          <p:nvPr>
            <p:ph type="subTitle" idx="1"/>
          </p:nvPr>
        </p:nvSpPr>
        <p:spPr>
          <a:xfrm>
            <a:off x="3487210" y="1514250"/>
            <a:ext cx="5071500" cy="2750818"/>
          </a:xfrm>
        </p:spPr>
        <p:txBody>
          <a:bodyPr/>
          <a:lstStyle/>
          <a:p>
            <a:pPr algn="just">
              <a:buFont typeface="Arial" panose="020B0604020202020204" pitchFamily="34" charset="0"/>
              <a:buChar char="•"/>
            </a:pPr>
            <a:endParaRPr lang="sr-Latn-RS" dirty="0" smtClean="0"/>
          </a:p>
          <a:p>
            <a:pPr marL="425450" indent="-285750" algn="just">
              <a:buFont typeface="Arial" panose="020B0604020202020204" pitchFamily="34" charset="0"/>
              <a:buChar char="•"/>
            </a:pPr>
            <a:r>
              <a:rPr lang="sr-Latn-RS" dirty="0" smtClean="0"/>
              <a:t>Primarni </a:t>
            </a:r>
            <a:r>
              <a:rPr lang="sr-Latn-RS" dirty="0"/>
              <a:t>set je jedini član u skupu replika koji </a:t>
            </a:r>
            <a:r>
              <a:rPr lang="sr-Latn-RS" dirty="0" smtClean="0"/>
              <a:t>prima</a:t>
            </a:r>
            <a:r>
              <a:rPr lang="en-US" dirty="0" smtClean="0"/>
              <a:t> </a:t>
            </a:r>
            <a:r>
              <a:rPr lang="sr-Latn-RS" dirty="0" smtClean="0"/>
              <a:t>operacije </a:t>
            </a:r>
            <a:r>
              <a:rPr lang="sr-Latn-RS" dirty="0"/>
              <a:t>pisanja. MongoDB primenjuje operacije pisanja </a:t>
            </a:r>
            <a:r>
              <a:rPr lang="sr-Latn-RS" dirty="0" smtClean="0"/>
              <a:t>na</a:t>
            </a:r>
            <a:r>
              <a:rPr lang="en-US" dirty="0" smtClean="0"/>
              <a:t> </a:t>
            </a:r>
            <a:r>
              <a:rPr lang="sr-Latn-RS" dirty="0" smtClean="0"/>
              <a:t>primarnom</a:t>
            </a:r>
            <a:r>
              <a:rPr lang="sr-Latn-RS" dirty="0"/>
              <a:t>, a zatim snima operacije na oplogu </a:t>
            </a:r>
            <a:r>
              <a:rPr lang="sr-Latn-RS" dirty="0" smtClean="0"/>
              <a:t>primarnog</a:t>
            </a:r>
            <a:r>
              <a:rPr lang="sr-Latn-RS" dirty="0" smtClean="0"/>
              <a:t>.</a:t>
            </a:r>
            <a:endParaRPr lang="en-US" dirty="0" smtClean="0"/>
          </a:p>
          <a:p>
            <a:pPr algn="just">
              <a:buFont typeface="Arial" panose="020B0604020202020204" pitchFamily="34" charset="0"/>
              <a:buChar char="•"/>
            </a:pPr>
            <a:r>
              <a:rPr lang="sr-Latn-RS" dirty="0"/>
              <a:t>Oplog (operations log - dnevnik operacija) je posebna ograničena kolekcija koja vodi evidenciju o svim operacijama koje modifikuju podatke uskladištene u bazama podataka</a:t>
            </a:r>
            <a:r>
              <a:rPr lang="sr-Latn-RS" dirty="0" smtClean="0"/>
              <a:t>.</a:t>
            </a:r>
            <a:endParaRPr lang="sr-Latn-RS" dirty="0" smtClean="0"/>
          </a:p>
          <a:p>
            <a:pPr algn="just">
              <a:buFont typeface="Arial" panose="020B0604020202020204" pitchFamily="34" charset="0"/>
              <a:buChar char="•"/>
            </a:pPr>
            <a:r>
              <a:rPr lang="sr-Latn-RS" dirty="0" smtClean="0"/>
              <a:t>Sekundarni </a:t>
            </a:r>
            <a:r>
              <a:rPr lang="sr-Latn-RS" dirty="0"/>
              <a:t>članovi repliciraju ovaj log (dnevnik) i </a:t>
            </a:r>
            <a:r>
              <a:rPr lang="sr-Latn-RS" dirty="0" smtClean="0"/>
              <a:t>primenjuju</a:t>
            </a:r>
            <a:r>
              <a:rPr lang="en-US" dirty="0" smtClean="0"/>
              <a:t> </a:t>
            </a:r>
            <a:r>
              <a:rPr lang="sr-Latn-RS" dirty="0" smtClean="0"/>
              <a:t>operacije </a:t>
            </a:r>
            <a:r>
              <a:rPr lang="sr-Latn-RS" dirty="0"/>
              <a:t>na svoje skupove podataka.</a:t>
            </a:r>
            <a:endParaRPr lang="en-US" dirty="0"/>
          </a:p>
          <a:p>
            <a:pPr algn="just">
              <a:buFont typeface="Arial" panose="020B0604020202020204" pitchFamily="34" charset="0"/>
              <a:buChar char="•"/>
            </a:pPr>
            <a:r>
              <a:rPr lang="sr-Latn-RS" dirty="0" smtClean="0"/>
              <a:t>Svi </a:t>
            </a:r>
            <a:r>
              <a:rPr lang="sr-Latn-RS" dirty="0"/>
              <a:t>članovi skupa replika mogu prihvatiti </a:t>
            </a:r>
            <a:r>
              <a:rPr lang="sr-Latn-RS" dirty="0" smtClean="0"/>
              <a:t>operacije</a:t>
            </a:r>
            <a:r>
              <a:rPr lang="en-US" dirty="0" smtClean="0"/>
              <a:t> </a:t>
            </a:r>
            <a:r>
              <a:rPr lang="sr-Latn-RS" dirty="0" smtClean="0"/>
              <a:t>čitanja</a:t>
            </a:r>
            <a:r>
              <a:rPr lang="sr-Latn-RS" dirty="0" smtClean="0"/>
              <a:t>. Međutim</a:t>
            </a:r>
            <a:r>
              <a:rPr lang="sr-Latn-RS" dirty="0"/>
              <a:t>, podrazumevano, aplikacija usmerava </a:t>
            </a:r>
            <a:r>
              <a:rPr lang="sr-Latn-RS" dirty="0" smtClean="0"/>
              <a:t>svoje operacije </a:t>
            </a:r>
            <a:r>
              <a:rPr lang="sr-Latn-RS" dirty="0"/>
              <a:t>čitanja na primarnog </a:t>
            </a:r>
            <a:r>
              <a:rPr lang="sr-Latn-RS" dirty="0" smtClean="0"/>
              <a:t>člana.</a:t>
            </a:r>
            <a:endParaRPr lang="sr-Latn-RS" dirty="0"/>
          </a:p>
          <a:p>
            <a:pPr algn="just">
              <a:buFont typeface="Arial" panose="020B0604020202020204" pitchFamily="34" charset="0"/>
              <a:buChar char="•"/>
            </a:pPr>
            <a:r>
              <a:rPr lang="sr-Latn-RS" dirty="0"/>
              <a:t>S</a:t>
            </a:r>
            <a:r>
              <a:rPr lang="sr-Latn-RS" dirty="0" smtClean="0"/>
              <a:t>kup </a:t>
            </a:r>
            <a:r>
              <a:rPr lang="sr-Latn-RS" dirty="0"/>
              <a:t>replika može imati najviše jednog primarnog. </a:t>
            </a:r>
            <a:endParaRPr lang="en-US" dirty="0"/>
          </a:p>
          <a:p>
            <a:pPr algn="just"/>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86" t="9768" r="70675" b="46865"/>
          <a:stretch/>
        </p:blipFill>
        <p:spPr>
          <a:xfrm>
            <a:off x="71919" y="1514250"/>
            <a:ext cx="3507759" cy="3458441"/>
          </a:xfrm>
          <a:prstGeom prst="rect">
            <a:avLst/>
          </a:prstGeom>
        </p:spPr>
      </p:pic>
    </p:spTree>
    <p:extLst>
      <p:ext uri="{BB962C8B-B14F-4D97-AF65-F5344CB8AC3E}">
        <p14:creationId xmlns:p14="http://schemas.microsoft.com/office/powerpoint/2010/main" val="389869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982" y="386651"/>
            <a:ext cx="7008088" cy="531900"/>
          </a:xfrm>
        </p:spPr>
        <p:txBody>
          <a:bodyPr/>
          <a:lstStyle/>
          <a:p>
            <a:r>
              <a:rPr lang="sr-Latn-RS" dirty="0" smtClean="0"/>
              <a:t>Sekundarni replika set-Slave</a:t>
            </a:r>
            <a:endParaRPr lang="en-US" dirty="0"/>
          </a:p>
        </p:txBody>
      </p:sp>
      <p:sp>
        <p:nvSpPr>
          <p:cNvPr id="3" name="Subtitle 2"/>
          <p:cNvSpPr>
            <a:spLocks noGrp="1"/>
          </p:cNvSpPr>
          <p:nvPr>
            <p:ph type="subTitle" idx="1"/>
          </p:nvPr>
        </p:nvSpPr>
        <p:spPr>
          <a:xfrm>
            <a:off x="3127614" y="1479478"/>
            <a:ext cx="5071500" cy="3949042"/>
          </a:xfrm>
        </p:spPr>
        <p:txBody>
          <a:bodyPr/>
          <a:lstStyle/>
          <a:p>
            <a:pPr algn="just">
              <a:buFont typeface="Arial" panose="020B0604020202020204" pitchFamily="34" charset="0"/>
              <a:buChar char="•"/>
            </a:pPr>
            <a:r>
              <a:rPr lang="en-US" dirty="0" err="1"/>
              <a:t>Sekundarni</a:t>
            </a:r>
            <a:r>
              <a:rPr lang="en-US" dirty="0"/>
              <a:t> </a:t>
            </a:r>
            <a:r>
              <a:rPr lang="en-US" dirty="0" err="1"/>
              <a:t>čvorovi</a:t>
            </a:r>
            <a:r>
              <a:rPr lang="en-US" dirty="0"/>
              <a:t> </a:t>
            </a:r>
            <a:r>
              <a:rPr lang="en-US" dirty="0" err="1"/>
              <a:t>održavaju</a:t>
            </a:r>
            <a:r>
              <a:rPr lang="en-US" dirty="0"/>
              <a:t> </a:t>
            </a:r>
            <a:r>
              <a:rPr lang="en-US" dirty="0" err="1"/>
              <a:t>kopiju</a:t>
            </a:r>
            <a:r>
              <a:rPr lang="en-US" dirty="0"/>
              <a:t> </a:t>
            </a:r>
            <a:r>
              <a:rPr lang="en-US" dirty="0" err="1"/>
              <a:t>primarnog</a:t>
            </a:r>
            <a:r>
              <a:rPr lang="en-US" dirty="0"/>
              <a:t> </a:t>
            </a:r>
            <a:r>
              <a:rPr lang="en-US" dirty="0" err="1"/>
              <a:t>skupa</a:t>
            </a:r>
            <a:r>
              <a:rPr lang="en-US" dirty="0"/>
              <a:t> </a:t>
            </a:r>
            <a:r>
              <a:rPr lang="en-US" dirty="0" err="1"/>
              <a:t>podataka</a:t>
            </a:r>
            <a:r>
              <a:rPr lang="en-US" dirty="0"/>
              <a:t>. Da bi </a:t>
            </a:r>
            <a:r>
              <a:rPr lang="en-US" dirty="0" err="1"/>
              <a:t>replicirao</a:t>
            </a:r>
            <a:r>
              <a:rPr lang="en-US" dirty="0"/>
              <a:t> </a:t>
            </a:r>
            <a:r>
              <a:rPr lang="en-US" dirty="0" err="1"/>
              <a:t>podatke</a:t>
            </a:r>
            <a:r>
              <a:rPr lang="en-US" dirty="0"/>
              <a:t>, </a:t>
            </a:r>
            <a:r>
              <a:rPr lang="en-US" dirty="0" err="1"/>
              <a:t>sekundar</a:t>
            </a:r>
            <a:r>
              <a:rPr lang="en-US" dirty="0"/>
              <a:t> </a:t>
            </a:r>
            <a:r>
              <a:rPr lang="en-US" dirty="0" err="1"/>
              <a:t>primenjuje</a:t>
            </a:r>
            <a:r>
              <a:rPr lang="en-US" dirty="0"/>
              <a:t> </a:t>
            </a:r>
            <a:r>
              <a:rPr lang="en-US" dirty="0" err="1"/>
              <a:t>operacije</a:t>
            </a:r>
            <a:r>
              <a:rPr lang="en-US" dirty="0"/>
              <a:t> </a:t>
            </a:r>
            <a:r>
              <a:rPr lang="en-US" dirty="0" err="1"/>
              <a:t>iz</a:t>
            </a:r>
            <a:r>
              <a:rPr lang="en-US" dirty="0"/>
              <a:t> </a:t>
            </a:r>
            <a:r>
              <a:rPr lang="en-US" dirty="0" err="1"/>
              <a:t>oplog</a:t>
            </a:r>
            <a:r>
              <a:rPr lang="en-US" dirty="0"/>
              <a:t>-a </a:t>
            </a:r>
            <a:r>
              <a:rPr lang="en-US" dirty="0" err="1"/>
              <a:t>primarnog</a:t>
            </a:r>
            <a:r>
              <a:rPr lang="en-US" dirty="0"/>
              <a:t> </a:t>
            </a:r>
            <a:r>
              <a:rPr lang="en-US" dirty="0" err="1"/>
              <a:t>na</a:t>
            </a:r>
            <a:r>
              <a:rPr lang="en-US" dirty="0"/>
              <a:t> </a:t>
            </a:r>
            <a:r>
              <a:rPr lang="en-US" dirty="0" err="1"/>
              <a:t>sopstveni</a:t>
            </a:r>
            <a:r>
              <a:rPr lang="en-US" dirty="0"/>
              <a:t> </a:t>
            </a:r>
            <a:r>
              <a:rPr lang="en-US" dirty="0" err="1"/>
              <a:t>skup</a:t>
            </a:r>
            <a:r>
              <a:rPr lang="en-US" dirty="0"/>
              <a:t> </a:t>
            </a:r>
            <a:r>
              <a:rPr lang="en-US" dirty="0" err="1"/>
              <a:t>podataka</a:t>
            </a:r>
            <a:r>
              <a:rPr lang="en-US" dirty="0"/>
              <a:t> u </a:t>
            </a:r>
            <a:r>
              <a:rPr lang="en-US" dirty="0" err="1"/>
              <a:t>asinhronom</a:t>
            </a:r>
            <a:r>
              <a:rPr lang="en-US" dirty="0"/>
              <a:t> </a:t>
            </a:r>
            <a:r>
              <a:rPr lang="en-US" dirty="0" err="1"/>
              <a:t>procesu</a:t>
            </a:r>
            <a:r>
              <a:rPr lang="en-US" dirty="0"/>
              <a:t>. </a:t>
            </a:r>
            <a:endParaRPr lang="en-US" dirty="0" smtClean="0"/>
          </a:p>
          <a:p>
            <a:pPr algn="just">
              <a:buFont typeface="Arial" panose="020B0604020202020204" pitchFamily="34" charset="0"/>
              <a:buChar char="•"/>
            </a:pPr>
            <a:r>
              <a:rPr lang="en-US" dirty="0" err="1" smtClean="0"/>
              <a:t>Skup</a:t>
            </a:r>
            <a:r>
              <a:rPr lang="en-US" dirty="0" smtClean="0"/>
              <a:t> </a:t>
            </a:r>
            <a:r>
              <a:rPr lang="en-US" dirty="0" err="1"/>
              <a:t>replika</a:t>
            </a:r>
            <a:r>
              <a:rPr lang="en-US" dirty="0"/>
              <a:t> </a:t>
            </a:r>
            <a:r>
              <a:rPr lang="en-US" dirty="0" err="1"/>
              <a:t>može</a:t>
            </a:r>
            <a:r>
              <a:rPr lang="en-US" dirty="0"/>
              <a:t> </a:t>
            </a:r>
            <a:r>
              <a:rPr lang="en-US" dirty="0" err="1"/>
              <a:t>imati</a:t>
            </a:r>
            <a:r>
              <a:rPr lang="en-US" dirty="0"/>
              <a:t> </a:t>
            </a:r>
            <a:r>
              <a:rPr lang="en-US" dirty="0" err="1"/>
              <a:t>jednu</a:t>
            </a:r>
            <a:r>
              <a:rPr lang="en-US" dirty="0"/>
              <a:t> </a:t>
            </a:r>
            <a:r>
              <a:rPr lang="en-US" dirty="0" err="1"/>
              <a:t>ili</a:t>
            </a:r>
            <a:r>
              <a:rPr lang="en-US" dirty="0"/>
              <a:t> </a:t>
            </a:r>
            <a:r>
              <a:rPr lang="en-US" dirty="0" err="1"/>
              <a:t>više</a:t>
            </a:r>
            <a:r>
              <a:rPr lang="en-US" dirty="0"/>
              <a:t> </a:t>
            </a:r>
            <a:r>
              <a:rPr lang="en-US" dirty="0" err="1"/>
              <a:t>sekundarnih</a:t>
            </a:r>
            <a:r>
              <a:rPr lang="en-US" dirty="0"/>
              <a:t> </a:t>
            </a:r>
            <a:r>
              <a:rPr lang="en-US" dirty="0" err="1"/>
              <a:t>jedinica</a:t>
            </a:r>
            <a:r>
              <a:rPr lang="en-US" dirty="0"/>
              <a:t>.</a:t>
            </a:r>
          </a:p>
          <a:p>
            <a:pPr algn="just">
              <a:buFont typeface="Arial" panose="020B0604020202020204" pitchFamily="34" charset="0"/>
              <a:buChar char="•"/>
            </a:pPr>
            <a:r>
              <a:rPr lang="sr-Latn-RS" dirty="0" smtClean="0"/>
              <a:t>MongoDB </a:t>
            </a:r>
            <a:r>
              <a:rPr lang="sr-Latn-RS" dirty="0"/>
              <a:t>primenjuje operacije baze podataka na primarnom, a zatim beleži operacije na oplogu primarnog. Sekundarni članovi zatim kopiraju i primenjuju ove operacije u asinhronom procesu</a:t>
            </a:r>
            <a:r>
              <a:rPr lang="sr-Latn-RS" dirty="0" smtClean="0"/>
              <a:t>.</a:t>
            </a:r>
          </a:p>
          <a:p>
            <a:pPr algn="just">
              <a:buFont typeface="Arial" panose="020B0604020202020204" pitchFamily="34" charset="0"/>
              <a:buChar char="•"/>
            </a:pPr>
            <a:r>
              <a:rPr lang="sr-Latn-RS" dirty="0"/>
              <a:t>Da bi se olakšala replikacija, svi članovi skupa replika šalju otkucaje srca (pingove) svim ostalim članovima. Svaki sekundarni član može uvesti oplog unose iz bilo kog drugog člana.</a:t>
            </a:r>
            <a:endParaRPr lang="en-US" dirty="0"/>
          </a:p>
          <a:p>
            <a:pPr marL="139700" indent="0" algn="just"/>
            <a:r>
              <a:rPr lang="sr-Latn-RS" dirty="0" smtClean="0"/>
              <a:t> </a:t>
            </a:r>
          </a:p>
          <a:p>
            <a:pPr algn="just">
              <a:buFont typeface="Arial" panose="020B0604020202020204" pitchFamily="34" charset="0"/>
              <a:buChar char="•"/>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059" t="28801" r="15060" b="21707"/>
          <a:stretch/>
        </p:blipFill>
        <p:spPr>
          <a:xfrm>
            <a:off x="37316" y="1479478"/>
            <a:ext cx="3281237" cy="2856215"/>
          </a:xfrm>
          <a:prstGeom prst="rect">
            <a:avLst/>
          </a:prstGeom>
        </p:spPr>
      </p:pic>
    </p:spTree>
    <p:extLst>
      <p:ext uri="{BB962C8B-B14F-4D97-AF65-F5344CB8AC3E}">
        <p14:creationId xmlns:p14="http://schemas.microsoft.com/office/powerpoint/2010/main" val="236883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982" y="386651"/>
            <a:ext cx="7008088" cy="531900"/>
          </a:xfrm>
        </p:spPr>
        <p:txBody>
          <a:bodyPr/>
          <a:lstStyle/>
          <a:p>
            <a:r>
              <a:rPr lang="sr-Latn-RS" dirty="0" smtClean="0"/>
              <a:t>Arbitražni čvor</a:t>
            </a:r>
            <a:endParaRPr lang="en-US" dirty="0"/>
          </a:p>
        </p:txBody>
      </p:sp>
      <p:sp>
        <p:nvSpPr>
          <p:cNvPr id="3" name="Subtitle 2"/>
          <p:cNvSpPr>
            <a:spLocks noGrp="1"/>
          </p:cNvSpPr>
          <p:nvPr>
            <p:ph type="subTitle" idx="1"/>
          </p:nvPr>
        </p:nvSpPr>
        <p:spPr>
          <a:xfrm>
            <a:off x="3148162" y="1194458"/>
            <a:ext cx="5071500" cy="3949042"/>
          </a:xfrm>
        </p:spPr>
        <p:txBody>
          <a:bodyPr/>
          <a:lstStyle/>
          <a:p>
            <a:pPr algn="just">
              <a:buFont typeface="Arial" panose="020B0604020202020204" pitchFamily="34" charset="0"/>
              <a:buChar char="•"/>
            </a:pPr>
            <a:r>
              <a:rPr lang="sr-Latn-RS" dirty="0"/>
              <a:t>U nekim okolnostima (kao </a:t>
            </a:r>
            <a:r>
              <a:rPr lang="sr-Latn-RS" dirty="0" smtClean="0"/>
              <a:t>kada </a:t>
            </a:r>
            <a:r>
              <a:rPr lang="sr-Latn-RS" dirty="0"/>
              <a:t>ograničenja troškova zabranjuju dodavanje </a:t>
            </a:r>
            <a:r>
              <a:rPr lang="sr-Latn-RS" dirty="0" smtClean="0"/>
              <a:t>novog sekundara), </a:t>
            </a:r>
            <a:r>
              <a:rPr lang="sr-Latn-RS" dirty="0"/>
              <a:t>moguće je  izabrati dodavanje nove instance u skupu replika kao arbitra</a:t>
            </a:r>
            <a:r>
              <a:rPr lang="sr-Latn-RS" dirty="0" smtClean="0"/>
              <a:t>.</a:t>
            </a:r>
          </a:p>
          <a:p>
            <a:pPr algn="just">
              <a:buFont typeface="Arial" panose="020B0604020202020204" pitchFamily="34" charset="0"/>
              <a:buChar char="•"/>
            </a:pPr>
            <a:r>
              <a:rPr lang="sr-Latn-RS" dirty="0" smtClean="0"/>
              <a:t>Arbitar </a:t>
            </a:r>
            <a:r>
              <a:rPr lang="sr-Latn-RS" dirty="0"/>
              <a:t>učestvuje na izborima, ali ne poseduje podatke (tj. ne obezbeđuje redundantnost podataka) i takodje ne može postati primarni čvor. </a:t>
            </a:r>
            <a:endParaRPr lang="sr-Latn-RS" dirty="0" smtClean="0"/>
          </a:p>
          <a:p>
            <a:pPr algn="just">
              <a:buFont typeface="Arial" panose="020B0604020202020204" pitchFamily="34" charset="0"/>
              <a:buChar char="•"/>
            </a:pPr>
            <a:r>
              <a:rPr lang="sr-Latn-RS" dirty="0" smtClean="0"/>
              <a:t>Arbitar </a:t>
            </a:r>
            <a:r>
              <a:rPr lang="sr-Latn-RS" dirty="0"/>
              <a:t>ima tačno 1 izborni glas</a:t>
            </a:r>
            <a:r>
              <a:rPr lang="sr-Latn-RS" dirty="0" smtClean="0"/>
              <a:t>.</a:t>
            </a:r>
          </a:p>
          <a:p>
            <a:pPr algn="just">
              <a:buFont typeface="Arial" panose="020B0604020202020204" pitchFamily="34" charset="0"/>
              <a:buChar char="•"/>
            </a:pPr>
            <a:r>
              <a:rPr lang="sr-Latn-RS" dirty="0"/>
              <a:t>Jedina komunikacija između arbitara i ostalih članova skupa su: glasovi tokom izbora, otkucaji srca i podaci o </a:t>
            </a:r>
            <a:r>
              <a:rPr lang="sr-Latn-RS" dirty="0" smtClean="0"/>
              <a:t>konfiguraciji.</a:t>
            </a:r>
          </a:p>
          <a:p>
            <a:pPr algn="just">
              <a:buFont typeface="Arial" panose="020B0604020202020204" pitchFamily="34" charset="0"/>
              <a:buChar char="•"/>
            </a:pPr>
            <a:r>
              <a:rPr lang="sr-Latn-RS" dirty="0"/>
              <a:t>Kada skup replika ima više arbitara, manja je verovatnoća da će većina čvorova koji nose podatke biti dostupna nakon kvara čvora. </a:t>
            </a:r>
            <a:r>
              <a:rPr lang="en-US" dirty="0" err="1" smtClean="0"/>
              <a:t>Zbog</a:t>
            </a:r>
            <a:r>
              <a:rPr lang="en-US" dirty="0" smtClean="0"/>
              <a:t> toga je </a:t>
            </a:r>
            <a:r>
              <a:rPr lang="en-US" dirty="0" err="1" smtClean="0"/>
              <a:t>preporuka</a:t>
            </a:r>
            <a:r>
              <a:rPr lang="en-US" dirty="0" smtClean="0"/>
              <a:t> </a:t>
            </a:r>
            <a:r>
              <a:rPr lang="en-US" dirty="0" err="1" smtClean="0"/>
              <a:t>dodavanje</a:t>
            </a:r>
            <a:r>
              <a:rPr lang="en-US" dirty="0" smtClean="0"/>
              <a:t> </a:t>
            </a:r>
            <a:r>
              <a:rPr lang="en-US" dirty="0" err="1" smtClean="0"/>
              <a:t>maksimalno</a:t>
            </a:r>
            <a:r>
              <a:rPr lang="en-US" dirty="0" smtClean="0"/>
              <a:t> </a:t>
            </a:r>
            <a:r>
              <a:rPr lang="en-US" dirty="0" err="1" smtClean="0"/>
              <a:t>jednog</a:t>
            </a:r>
            <a:r>
              <a:rPr lang="en-US" dirty="0" smtClean="0"/>
              <a:t> </a:t>
            </a:r>
            <a:r>
              <a:rPr lang="en-US" dirty="0" err="1" smtClean="0"/>
              <a:t>arbitra</a:t>
            </a:r>
            <a:r>
              <a:rPr lang="en-US" dirty="0" smtClean="0"/>
              <a:t> u </a:t>
            </a:r>
            <a:r>
              <a:rPr lang="en-US" dirty="0" err="1" smtClean="0"/>
              <a:t>sisremu</a:t>
            </a:r>
            <a:r>
              <a:rPr lang="en-US" dirty="0" smtClean="0"/>
              <a:t>.</a:t>
            </a:r>
            <a:endParaRPr lang="sr-Latn-RS" dirty="0" smtClean="0"/>
          </a:p>
          <a:p>
            <a:pPr algn="just">
              <a:buFont typeface="Arial" panose="020B0604020202020204" pitchFamily="34" charset="0"/>
              <a:buChar char="•"/>
            </a:pPr>
            <a:endParaRPr lang="sr-Latn-R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581" t="28280" r="14715" b="23267"/>
          <a:stretch/>
        </p:blipFill>
        <p:spPr>
          <a:xfrm>
            <a:off x="82193" y="1335640"/>
            <a:ext cx="3218173" cy="2784296"/>
          </a:xfrm>
          <a:prstGeom prst="rect">
            <a:avLst/>
          </a:prstGeom>
        </p:spPr>
      </p:pic>
    </p:spTree>
    <p:extLst>
      <p:ext uri="{BB962C8B-B14F-4D97-AF65-F5344CB8AC3E}">
        <p14:creationId xmlns:p14="http://schemas.microsoft.com/office/powerpoint/2010/main" val="154180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a:spLocks noGrp="1"/>
          </p:cNvSpPr>
          <p:nvPr>
            <p:ph type="title"/>
          </p:nvPr>
        </p:nvSpPr>
        <p:spPr>
          <a:xfrm>
            <a:off x="699452" y="2486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r-Latn-RS" dirty="0" smtClean="0"/>
              <a:t>Izbor novog primarnog čvora</a:t>
            </a:r>
            <a:endParaRPr dirty="0"/>
          </a:p>
        </p:txBody>
      </p:sp>
      <p:sp>
        <p:nvSpPr>
          <p:cNvPr id="532" name="Google Shape;532;p37"/>
          <p:cNvSpPr txBox="1">
            <a:spLocks noGrp="1"/>
          </p:cNvSpPr>
          <p:nvPr>
            <p:ph type="body" idx="1"/>
          </p:nvPr>
        </p:nvSpPr>
        <p:spPr>
          <a:xfrm>
            <a:off x="3544584" y="1089742"/>
            <a:ext cx="5465852" cy="2878028"/>
          </a:xfrm>
          <a:prstGeom prst="rect">
            <a:avLst/>
          </a:prstGeom>
        </p:spPr>
        <p:txBody>
          <a:bodyPr spcFirstLastPara="1" wrap="square" lIns="91425" tIns="91425" rIns="91425" bIns="91425" anchor="t" anchorCtr="0">
            <a:noAutofit/>
          </a:bodyPr>
          <a:lstStyle/>
          <a:p>
            <a:pPr marL="311150" indent="-171450">
              <a:buFont typeface="Arial" panose="020B0604020202020204" pitchFamily="34" charset="0"/>
              <a:buChar char="•"/>
            </a:pPr>
            <a:r>
              <a:rPr lang="sr-Latn-RS" sz="1200" dirty="0" smtClean="0"/>
              <a:t>Skupovi </a:t>
            </a:r>
            <a:r>
              <a:rPr lang="sr-Latn-RS" sz="1200" dirty="0"/>
              <a:t>replika koriste izbore da bi odredili koji će član skupa postati primarni. Skupovi replika mogu pokrenuti izbore kao odgovor na različite događaje, kao što su:</a:t>
            </a:r>
            <a:endParaRPr lang="en-US" sz="1200" dirty="0"/>
          </a:p>
          <a:p>
            <a:pPr lvl="1">
              <a:buFont typeface="Arial" panose="020B0604020202020204" pitchFamily="34" charset="0"/>
              <a:buChar char="•"/>
            </a:pPr>
            <a:r>
              <a:rPr lang="sr-Latn-RS" sz="1200" dirty="0"/>
              <a:t>Dodavanje novog čvora u skup replika,</a:t>
            </a:r>
            <a:endParaRPr lang="en-US" sz="1200" dirty="0"/>
          </a:p>
          <a:p>
            <a:pPr lvl="1">
              <a:buFont typeface="Arial" panose="020B0604020202020204" pitchFamily="34" charset="0"/>
              <a:buChar char="•"/>
            </a:pPr>
            <a:r>
              <a:rPr lang="sr-Latn-RS" sz="1200" dirty="0"/>
              <a:t>obavljanje održavanja skupa replika koristeći metode kao što su rs.stepDown() ili rs.reconfig(), </a:t>
            </a:r>
            <a:endParaRPr lang="en-US" sz="1200" dirty="0"/>
          </a:p>
          <a:p>
            <a:pPr lvl="1">
              <a:buFont typeface="Arial" panose="020B0604020202020204" pitchFamily="34" charset="0"/>
              <a:buChar char="•"/>
            </a:pPr>
            <a:r>
              <a:rPr lang="sr-Latn-RS" sz="1200" dirty="0"/>
              <a:t>sekundarni članovi gube vezu sa primarnim duže od konfigurisanog vremenskog ograničenja (podrazumevano 10 sekundi).</a:t>
            </a:r>
            <a:endParaRPr sz="1200" dirty="0">
              <a:sym typeface="Spartan"/>
            </a:endParaRPr>
          </a:p>
          <a:p>
            <a:pPr marL="171450" indent="-171450">
              <a:buFont typeface="Arial" panose="020B0604020202020204" pitchFamily="34" charset="0"/>
              <a:buChar char="•"/>
            </a:pPr>
            <a:r>
              <a:rPr lang="sr-Latn-RS" sz="1200" dirty="0" smtClean="0"/>
              <a:t>Skup </a:t>
            </a:r>
            <a:r>
              <a:rPr lang="sr-Latn-RS" sz="1200" dirty="0"/>
              <a:t>replika ne može da obradi operacije pisanja dok se izbor ne završi uspešno. Medjutim, skup replika može da nastavi da služi upite za </a:t>
            </a:r>
            <a:r>
              <a:rPr lang="sr-Latn-RS" sz="1200" dirty="0" smtClean="0"/>
              <a:t>čitanje.</a:t>
            </a:r>
          </a:p>
          <a:p>
            <a:pPr marL="171450" indent="-171450">
              <a:buFont typeface="Arial" panose="020B0604020202020204" pitchFamily="34" charset="0"/>
              <a:buChar char="•"/>
            </a:pPr>
            <a:r>
              <a:rPr lang="sr-Latn-RS" sz="1200" dirty="0"/>
              <a:t>Srednje vreme pre nego što se izvrši izbor novog primara ne bi trebalo da pređe 12 </a:t>
            </a:r>
            <a:r>
              <a:rPr lang="sr-Latn-RS" sz="1200" dirty="0" smtClean="0"/>
              <a:t>sekundi.</a:t>
            </a:r>
          </a:p>
          <a:p>
            <a:pPr marL="171450" indent="-171450">
              <a:buFont typeface="Arial" panose="020B0604020202020204" pitchFamily="34" charset="0"/>
              <a:buChar char="•"/>
            </a:pPr>
            <a:r>
              <a:rPr lang="sr-Latn-RS" sz="1200" dirty="0"/>
              <a:t>Prioritet članova utiče i na vreme i na ishod izbora; sekundari sa višim prioritetom raspisuju izbore relativno ranije od sekundara sa nižim prioritetom, a takođe je veća verovatnoća da će pobediti. </a:t>
            </a:r>
            <a:endParaRPr lang="sr-Latn-RS" sz="1200" dirty="0" smtClean="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37" t="9169" r="61461" b="38471"/>
          <a:stretch/>
        </p:blipFill>
        <p:spPr>
          <a:xfrm>
            <a:off x="51370" y="1089742"/>
            <a:ext cx="3493214" cy="38624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a:spLocks noGrp="1"/>
          </p:cNvSpPr>
          <p:nvPr>
            <p:ph type="title"/>
          </p:nvPr>
        </p:nvSpPr>
        <p:spPr>
          <a:xfrm>
            <a:off x="699452" y="2486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r-Latn-RS" dirty="0" smtClean="0"/>
              <a:t>Sekundarni čvor sa prioritetom 0</a:t>
            </a:r>
            <a:endParaRPr dirty="0"/>
          </a:p>
        </p:txBody>
      </p:sp>
      <p:sp>
        <p:nvSpPr>
          <p:cNvPr id="532" name="Google Shape;532;p37"/>
          <p:cNvSpPr txBox="1">
            <a:spLocks noGrp="1"/>
          </p:cNvSpPr>
          <p:nvPr>
            <p:ph type="body" idx="1"/>
          </p:nvPr>
        </p:nvSpPr>
        <p:spPr>
          <a:xfrm>
            <a:off x="3544584" y="1618204"/>
            <a:ext cx="5465852" cy="2878028"/>
          </a:xfrm>
          <a:prstGeom prst="rect">
            <a:avLst/>
          </a:prstGeom>
        </p:spPr>
        <p:txBody>
          <a:bodyPr spcFirstLastPara="1" wrap="square" lIns="91425" tIns="91425" rIns="91425" bIns="91425" anchor="t" anchorCtr="0">
            <a:noAutofit/>
          </a:bodyPr>
          <a:lstStyle/>
          <a:p>
            <a:pPr marL="311150" indent="-171450" algn="just">
              <a:buFont typeface="Arial" panose="020B0604020202020204" pitchFamily="34" charset="0"/>
              <a:buChar char="•"/>
            </a:pPr>
            <a:r>
              <a:rPr lang="sr-Latn-RS" sz="1200" dirty="0" smtClean="0"/>
              <a:t> </a:t>
            </a:r>
            <a:r>
              <a:rPr lang="sr-Latn-RS" sz="1200" dirty="0"/>
              <a:t>Postoji jedno ograničenje u izborima, a to je da član sa prioritetom 0 predstavlja člana koji ne može postati primarni i ne može pokrenuti izbore</a:t>
            </a:r>
            <a:r>
              <a:rPr lang="sr-Latn-RS" sz="1200" dirty="0" smtClean="0"/>
              <a:t>.</a:t>
            </a:r>
          </a:p>
          <a:p>
            <a:pPr marL="311150" indent="-171450" algn="just">
              <a:buFont typeface="Arial" panose="020B0604020202020204" pitchFamily="34" charset="0"/>
              <a:buChar char="•"/>
            </a:pPr>
            <a:r>
              <a:rPr lang="sr-Latn-RS" sz="1200" dirty="0" smtClean="0"/>
              <a:t> </a:t>
            </a:r>
            <a:r>
              <a:rPr lang="sr-Latn-RS" sz="1200" dirty="0"/>
              <a:t>Konfigurisanje člana skupa replika sa prioritetom 0 je poželjno ako je određeni član raspoređen u centru podataka koji je udaljen i stoga ima veće kašnjenje, kao što je prikazano na slici ispod</a:t>
            </a:r>
            <a:r>
              <a:rPr lang="sr-Latn-RS" sz="1200" dirty="0" smtClean="0"/>
              <a:t>.</a:t>
            </a:r>
          </a:p>
          <a:p>
            <a:pPr marL="311150" indent="-171450" algn="just">
              <a:buFont typeface="Arial" panose="020B0604020202020204" pitchFamily="34" charset="0"/>
              <a:buChar char="•"/>
            </a:pPr>
            <a:r>
              <a:rPr lang="sr-Latn-RS" sz="1200" dirty="0" smtClean="0"/>
              <a:t> </a:t>
            </a:r>
            <a:r>
              <a:rPr lang="sr-Latn-RS" sz="1200" dirty="0"/>
              <a:t>On dobro služi lokalnim zahtevima za čitanje, ali možda nije idealan kandidat za obavljanje dužnosti primarnog zbog svog kašnjenja</a:t>
            </a:r>
            <a:r>
              <a:rPr lang="sr-Latn-RS" sz="1200" dirty="0" smtClean="0"/>
              <a:t>.</a:t>
            </a:r>
          </a:p>
          <a:p>
            <a:pPr marL="311150" indent="-171450" algn="just">
              <a:buFont typeface="Arial" panose="020B0604020202020204" pitchFamily="34" charset="0"/>
              <a:buChar char="•"/>
            </a:pPr>
            <a:r>
              <a:rPr lang="sr-Latn-RS" sz="1200" dirty="0"/>
              <a:t>Sekundarni sa prioritetom 0 može da funkcioniše kao pripravnost. U nekim skupovima replika, možda neće biti moguće dodati novog člana u razumnom vremenskom periodu. Član pripravnosti čuva trenutnu kopiju podataka da bi mogao da zameni nedostupnog člana.</a:t>
            </a:r>
            <a:endParaRPr lang="en-US" sz="1200" dirty="0"/>
          </a:p>
          <a:p>
            <a:pPr marL="311150" indent="-171450" algn="just">
              <a:buFont typeface="Arial" panose="020B0604020202020204" pitchFamily="34" charset="0"/>
              <a:buChar char="•"/>
            </a:pPr>
            <a:endParaRPr lang="en-US" sz="1200" dirty="0"/>
          </a:p>
          <a:p>
            <a:pPr marL="311150" indent="-171450">
              <a:buFont typeface="Arial" panose="020B0604020202020204" pitchFamily="34" charset="0"/>
              <a:buChar char="•"/>
            </a:pPr>
            <a:endParaRPr lang="sr-Latn-RS" sz="1200" dirty="0" smtClean="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4117" t="45798" r="43824" b="26476"/>
          <a:stretch/>
        </p:blipFill>
        <p:spPr>
          <a:xfrm>
            <a:off x="60854" y="1696549"/>
            <a:ext cx="3483730" cy="2721339"/>
          </a:xfrm>
          <a:prstGeom prst="rect">
            <a:avLst/>
          </a:prstGeom>
        </p:spPr>
      </p:pic>
    </p:spTree>
    <p:extLst>
      <p:ext uri="{BB962C8B-B14F-4D97-AF65-F5344CB8AC3E}">
        <p14:creationId xmlns:p14="http://schemas.microsoft.com/office/powerpoint/2010/main" val="290523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223" y="1156864"/>
            <a:ext cx="9175223" cy="3416400"/>
          </a:xfrm>
        </p:spPr>
        <p:txBody>
          <a:bodyPr/>
          <a:lstStyle/>
          <a:p>
            <a:pPr algn="just">
              <a:buFont typeface="Arial" panose="020B0604020202020204" pitchFamily="34" charset="0"/>
              <a:buChar char="•"/>
            </a:pPr>
            <a:r>
              <a:rPr lang="sr-Latn-RS" sz="1200" dirty="0"/>
              <a:t>Dok skupovi replika obezbeđuju osnovnu zaštitu od otkazivanja jedne instance, skupovi replika čiji se svi članovi nalaze u jednom centru podataka podložni su greškama centra podataka. Prekidi struje, prekidi u mreži i prirodne katastrofe su  problemi koji mogu uticati na skupove replika čiji se članovi nalaze u jednom objektu.</a:t>
            </a:r>
            <a:endParaRPr lang="en-US" sz="1200" dirty="0"/>
          </a:p>
          <a:p>
            <a:pPr algn="just">
              <a:buFont typeface="Arial" panose="020B0604020202020204" pitchFamily="34" charset="0"/>
              <a:buChar char="•"/>
            </a:pPr>
            <a:r>
              <a:rPr lang="sr-Latn-RS" sz="1200" dirty="0"/>
              <a:t>Distribucija članova skupa replika u geografski različite centre podataka dodaje redundantnost i obezbeđuje toleranciju grešaka ako je jedan od centara podataka nedostupan.</a:t>
            </a:r>
            <a:endParaRPr lang="en-US" sz="1200" dirty="0"/>
          </a:p>
          <a:p>
            <a:pPr algn="just">
              <a:buFont typeface="Arial" panose="020B0604020202020204" pitchFamily="34" charset="0"/>
              <a:buChar char="•"/>
            </a:pPr>
            <a:r>
              <a:rPr lang="sr-Latn-RS" sz="1200" dirty="0"/>
              <a:t>Da bi se zaštitili svi podaci u slučaju kvara centra podataka, potrebno je zadržati bar jednog člana u alternativnom centru podataka.</a:t>
            </a:r>
            <a:endParaRPr lang="en-US" sz="1200" dirty="0"/>
          </a:p>
        </p:txBody>
      </p:sp>
      <p:sp>
        <p:nvSpPr>
          <p:cNvPr id="3" name="Title 2"/>
          <p:cNvSpPr>
            <a:spLocks noGrp="1"/>
          </p:cNvSpPr>
          <p:nvPr>
            <p:ph type="title"/>
          </p:nvPr>
        </p:nvSpPr>
        <p:spPr>
          <a:xfrm>
            <a:off x="704388" y="584164"/>
            <a:ext cx="7704000" cy="572700"/>
          </a:xfrm>
        </p:spPr>
        <p:txBody>
          <a:bodyPr/>
          <a:lstStyle/>
          <a:p>
            <a:r>
              <a:rPr lang="sr-Latn-RS" sz="2800" dirty="0"/>
              <a:t>Skupovi replika raspoređeni u dva ili više centara podataka</a:t>
            </a:r>
            <a:r>
              <a:rPr lang="en-US" dirty="0"/>
              <a:t/>
            </a:r>
            <a:br>
              <a:rPr lang="en-US" dirty="0"/>
            </a:b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045" t="33150" r="15281" b="31277"/>
          <a:stretch/>
        </p:blipFill>
        <p:spPr>
          <a:xfrm>
            <a:off x="704388" y="2823967"/>
            <a:ext cx="7654247" cy="2166068"/>
          </a:xfrm>
          <a:prstGeom prst="rect">
            <a:avLst/>
          </a:prstGeom>
        </p:spPr>
      </p:pic>
    </p:spTree>
    <p:extLst>
      <p:ext uri="{BB962C8B-B14F-4D97-AF65-F5344CB8AC3E}">
        <p14:creationId xmlns:p14="http://schemas.microsoft.com/office/powerpoint/2010/main" val="272616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3000">
              <a:schemeClr val="dk1"/>
            </a:gs>
            <a:gs pos="47000">
              <a:srgbClr val="088481"/>
            </a:gs>
            <a:gs pos="100000">
              <a:schemeClr val="dk2"/>
            </a:gs>
          </a:gsLst>
          <a:lin ang="2700006" scaled="0"/>
        </a:gradFill>
        <a:effectLst/>
      </p:bgPr>
    </p:bg>
    <p:spTree>
      <p:nvGrpSpPr>
        <p:cNvPr id="1" name="Shape 536"/>
        <p:cNvGrpSpPr/>
        <p:nvPr/>
      </p:nvGrpSpPr>
      <p:grpSpPr>
        <a:xfrm>
          <a:off x="0" y="0"/>
          <a:ext cx="0" cy="0"/>
          <a:chOff x="0" y="0"/>
          <a:chExt cx="0" cy="0"/>
        </a:xfrm>
      </p:grpSpPr>
      <p:sp>
        <p:nvSpPr>
          <p:cNvPr id="537" name="Google Shape;537;p38"/>
          <p:cNvSpPr/>
          <p:nvPr/>
        </p:nvSpPr>
        <p:spPr>
          <a:xfrm rot="5400000">
            <a:off x="9334925" y="4960000"/>
            <a:ext cx="834175" cy="834975"/>
          </a:xfrm>
          <a:custGeom>
            <a:avLst/>
            <a:gdLst/>
            <a:ahLst/>
            <a:cxnLst/>
            <a:rect l="l" t="t" r="r" b="b"/>
            <a:pathLst>
              <a:path w="33367" h="33399" extrusionOk="0">
                <a:moveTo>
                  <a:pt x="0" y="1"/>
                </a:moveTo>
                <a:lnTo>
                  <a:pt x="33366" y="33399"/>
                </a:lnTo>
                <a:lnTo>
                  <a:pt x="33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txBox="1">
            <a:spLocks noGrp="1"/>
          </p:cNvSpPr>
          <p:nvPr>
            <p:ph type="title" idx="6"/>
          </p:nvPr>
        </p:nvSpPr>
        <p:spPr>
          <a:xfrm>
            <a:off x="4451644" y="1211894"/>
            <a:ext cx="944700" cy="95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0" name="Google Shape;540;p38"/>
          <p:cNvSpPr txBox="1">
            <a:spLocks noGrp="1"/>
          </p:cNvSpPr>
          <p:nvPr>
            <p:ph type="title" idx="3"/>
          </p:nvPr>
        </p:nvSpPr>
        <p:spPr>
          <a:xfrm>
            <a:off x="411598" y="1138223"/>
            <a:ext cx="944700" cy="95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2" name="Google Shape;542;p38"/>
          <p:cNvSpPr txBox="1">
            <a:spLocks noGrp="1"/>
          </p:cNvSpPr>
          <p:nvPr>
            <p:ph type="title"/>
          </p:nvPr>
        </p:nvSpPr>
        <p:spPr>
          <a:xfrm>
            <a:off x="599644" y="1840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Sinhroni</a:t>
            </a:r>
            <a:r>
              <a:rPr lang="sr-Latn-RS" dirty="0" smtClean="0"/>
              <a:t>zacija</a:t>
            </a:r>
            <a:endParaRPr dirty="0"/>
          </a:p>
        </p:txBody>
      </p:sp>
      <p:sp>
        <p:nvSpPr>
          <p:cNvPr id="543" name="Google Shape;543;p38"/>
          <p:cNvSpPr txBox="1">
            <a:spLocks noGrp="1"/>
          </p:cNvSpPr>
          <p:nvPr>
            <p:ph type="subTitle" idx="1"/>
          </p:nvPr>
        </p:nvSpPr>
        <p:spPr>
          <a:xfrm>
            <a:off x="599644" y="1363847"/>
            <a:ext cx="2574300" cy="31164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sr-Latn-RS" dirty="0" smtClean="0"/>
              <a:t>Inicijalna sinhronizacija</a:t>
            </a:r>
            <a:endParaRPr dirty="0"/>
          </a:p>
        </p:txBody>
      </p:sp>
      <p:sp>
        <p:nvSpPr>
          <p:cNvPr id="544" name="Google Shape;544;p38"/>
          <p:cNvSpPr txBox="1">
            <a:spLocks noGrp="1"/>
          </p:cNvSpPr>
          <p:nvPr>
            <p:ph type="subTitle" idx="2"/>
          </p:nvPr>
        </p:nvSpPr>
        <p:spPr>
          <a:xfrm>
            <a:off x="154771" y="2087318"/>
            <a:ext cx="4296873" cy="1949443"/>
          </a:xfrm>
          <a:prstGeom prst="rect">
            <a:avLst/>
          </a:prstGeom>
        </p:spPr>
        <p:txBody>
          <a:bodyPr spcFirstLastPara="1" wrap="square" lIns="91425" tIns="91425" rIns="91425" bIns="91425" anchor="t" anchorCtr="0">
            <a:noAutofit/>
          </a:bodyPr>
          <a:lstStyle/>
          <a:p>
            <a:pPr marL="0" lvl="0" indent="0" algn="just"/>
            <a:r>
              <a:rPr lang="sr-Latn-RS" dirty="0" smtClean="0"/>
              <a:t>Koristi se za </a:t>
            </a:r>
            <a:r>
              <a:rPr lang="sr-Latn-RS" dirty="0"/>
              <a:t>popunjavanje novih članova punim skupom </a:t>
            </a:r>
            <a:r>
              <a:rPr lang="sr-Latn-RS" dirty="0" smtClean="0"/>
              <a:t>podataka.</a:t>
            </a:r>
            <a:r>
              <a:rPr lang="sr-Latn-RS" dirty="0"/>
              <a:t> Inicijalna sinhronizacija kopira sve podatke sa jednog člana skupa replika u drugog člana. Takodje, koristi se i kada član skupa replika postaje „zastareo“, odnosno kada njegov proces replikacije zaostaje toliko da primarni zamenjuje oplog unose koje član još nije replicirao</a:t>
            </a:r>
            <a:r>
              <a:rPr lang="sr-Latn-RS" dirty="0" smtClean="0"/>
              <a:t>.</a:t>
            </a:r>
            <a:r>
              <a:rPr lang="sr-Latn-RS" dirty="0"/>
              <a:t> </a:t>
            </a:r>
            <a:r>
              <a:rPr lang="sr-Latn-RS" dirty="0"/>
              <a:t>M</a:t>
            </a:r>
            <a:r>
              <a:rPr lang="sr-Latn-RS" dirty="0" smtClean="0"/>
              <a:t>oguće </a:t>
            </a:r>
            <a:r>
              <a:rPr lang="sr-Latn-RS" dirty="0"/>
              <a:t>je navesti željeni početni izvor sinhronizacije </a:t>
            </a:r>
            <a:r>
              <a:rPr lang="sr-Latn-RS" dirty="0" smtClean="0"/>
              <a:t>koristeći. Preporuka je da izbor bude primarni, ako je on naravno dostupan.</a:t>
            </a:r>
            <a:endParaRPr dirty="0"/>
          </a:p>
        </p:txBody>
      </p:sp>
      <p:sp>
        <p:nvSpPr>
          <p:cNvPr id="547" name="Google Shape;547;p38"/>
          <p:cNvSpPr txBox="1">
            <a:spLocks noGrp="1"/>
          </p:cNvSpPr>
          <p:nvPr>
            <p:ph type="subTitle" idx="9"/>
          </p:nvPr>
        </p:nvSpPr>
        <p:spPr>
          <a:xfrm>
            <a:off x="5396344" y="1597543"/>
            <a:ext cx="3867413" cy="182101"/>
          </a:xfrm>
          <a:prstGeom prst="rect">
            <a:avLst/>
          </a:prstGeom>
        </p:spPr>
        <p:txBody>
          <a:bodyPr spcFirstLastPara="1" wrap="square" lIns="91425" tIns="91425" rIns="91425" bIns="91425" anchor="ctr" anchorCtr="0">
            <a:noAutofit/>
          </a:bodyPr>
          <a:lstStyle/>
          <a:p>
            <a:pPr marL="0" lvl="0" indent="0"/>
            <a:r>
              <a:rPr lang="sr-Latn-RS" dirty="0" smtClean="0"/>
              <a:t>Replikacija </a:t>
            </a:r>
            <a:r>
              <a:rPr lang="sr-Latn-RS" dirty="0"/>
              <a:t>za primenu tekućih promena na </a:t>
            </a:r>
            <a:r>
              <a:rPr lang="sr-Latn-RS" dirty="0" smtClean="0"/>
              <a:t>ceo </a:t>
            </a:r>
            <a:r>
              <a:rPr lang="sr-Latn-RS" dirty="0"/>
              <a:t>skup podataka</a:t>
            </a:r>
            <a:endParaRPr dirty="0"/>
          </a:p>
        </p:txBody>
      </p:sp>
      <p:sp>
        <p:nvSpPr>
          <p:cNvPr id="548" name="Google Shape;548;p38"/>
          <p:cNvSpPr txBox="1">
            <a:spLocks noGrp="1"/>
          </p:cNvSpPr>
          <p:nvPr>
            <p:ph type="subTitle" idx="13"/>
          </p:nvPr>
        </p:nvSpPr>
        <p:spPr>
          <a:xfrm>
            <a:off x="3927662" y="2087318"/>
            <a:ext cx="5216338" cy="1952891"/>
          </a:xfrm>
          <a:prstGeom prst="rect">
            <a:avLst/>
          </a:prstGeom>
        </p:spPr>
        <p:txBody>
          <a:bodyPr spcFirstLastPara="1" wrap="square" lIns="91425" tIns="91425" rIns="91425" bIns="91425" anchor="t" anchorCtr="0">
            <a:noAutofit/>
          </a:bodyPr>
          <a:lstStyle/>
          <a:p>
            <a:pPr algn="just"/>
            <a:r>
              <a:rPr lang="sr-Latn-RS" dirty="0" smtClean="0"/>
              <a:t>      Sekundarni </a:t>
            </a:r>
            <a:r>
              <a:rPr lang="sr-Latn-RS" dirty="0"/>
              <a:t>članovi </a:t>
            </a:r>
            <a:r>
              <a:rPr lang="sr-Latn-RS" dirty="0" smtClean="0"/>
              <a:t>repliciraju podatke nakon </a:t>
            </a:r>
            <a:r>
              <a:rPr lang="sr-Latn-RS" dirty="0"/>
              <a:t>početne sinhronizacije. </a:t>
            </a:r>
            <a:r>
              <a:rPr lang="sr-Latn-RS" dirty="0" smtClean="0"/>
              <a:t>Oni </a:t>
            </a:r>
            <a:r>
              <a:rPr lang="sr-Latn-RS" dirty="0"/>
              <a:t>kopiraju oplog iz izvora sinhronizacije i primenjuju ove operacije u asinhronom </a:t>
            </a:r>
            <a:r>
              <a:rPr lang="sr-Latn-RS" dirty="0" smtClean="0"/>
              <a:t>procesu imogu </a:t>
            </a:r>
            <a:r>
              <a:rPr lang="sr-Latn-RS" dirty="0"/>
              <a:t>automatski da promene svog izvora sinhronizacije po </a:t>
            </a:r>
            <a:r>
              <a:rPr lang="sr-Latn-RS" dirty="0" smtClean="0"/>
              <a:t>potrebi. U novijim verzijama, </a:t>
            </a:r>
            <a:r>
              <a:rPr lang="sr-Latn-RS" dirty="0"/>
              <a:t>izvor na osnovu kog se vrši sinhronizacija šalje kontinuirani tok (stream) oplog unosa </a:t>
            </a:r>
            <a:r>
              <a:rPr lang="sr-Latn-RS" dirty="0" smtClean="0"/>
              <a:t>njegovim </a:t>
            </a:r>
            <a:r>
              <a:rPr lang="sr-Latn-RS" dirty="0"/>
              <a:t>sekundarnim </a:t>
            </a:r>
            <a:r>
              <a:rPr lang="sr-Latn-RS" dirty="0" smtClean="0"/>
              <a:t>jedinicama</a:t>
            </a:r>
            <a:r>
              <a:rPr lang="sr-Latn-RS" dirty="0"/>
              <a:t>. Ovakav vid replikacije naziva se striming replikacija. </a:t>
            </a:r>
            <a:r>
              <a:rPr lang="sr-Latn-RS" dirty="0" smtClean="0"/>
              <a:t>Ova </a:t>
            </a:r>
            <a:r>
              <a:rPr lang="sr-Latn-RS" dirty="0"/>
              <a:t>replikacija ublažava kašnjenje replikacije u mrežama sa velikim opterećenjem i velikim kašnjenjem. </a:t>
            </a:r>
            <a:r>
              <a:rPr lang="sr-Latn-RS" dirty="0" smtClean="0"/>
              <a:t> Takodje, sa novijim verzijama MongoDB-ja dolazi i višenitna replikacija.</a:t>
            </a:r>
            <a:endParaRPr dirty="0"/>
          </a:p>
        </p:txBody>
      </p:sp>
      <p:sp>
        <p:nvSpPr>
          <p:cNvPr id="8" name="TextBox 7"/>
          <p:cNvSpPr txBox="1"/>
          <p:nvPr/>
        </p:nvSpPr>
        <p:spPr>
          <a:xfrm>
            <a:off x="912531" y="830446"/>
            <a:ext cx="4325223" cy="307777"/>
          </a:xfrm>
          <a:prstGeom prst="rect">
            <a:avLst/>
          </a:prstGeom>
          <a:noFill/>
        </p:spPr>
        <p:txBody>
          <a:bodyPr wrap="none" rtlCol="0">
            <a:spAutoFit/>
          </a:bodyPr>
          <a:lstStyle/>
          <a:p>
            <a:r>
              <a:rPr lang="sr-Latn-RS" dirty="0">
                <a:solidFill>
                  <a:schemeClr val="tx2"/>
                </a:solidFill>
              </a:rPr>
              <a:t>MongoDB koristi dva oblika sinhronizacije podataka:</a:t>
            </a:r>
            <a:endParaRPr lang="en-US" dirty="0">
              <a:solidFill>
                <a:schemeClr val="tx2"/>
              </a:solidFill>
            </a:endParaRPr>
          </a:p>
        </p:txBody>
      </p:sp>
    </p:spTree>
  </p:cSld>
  <p:clrMapOvr>
    <a:masterClrMapping/>
  </p:clrMapOvr>
</p:sld>
</file>

<file path=ppt/theme/theme1.xml><?xml version="1.0" encoding="utf-8"?>
<a:theme xmlns:a="http://schemas.openxmlformats.org/drawingml/2006/main" name="Data Science Company Profile by Slidesgo">
  <a:themeElements>
    <a:clrScheme name="Simple Light">
      <a:dk1>
        <a:srgbClr val="10092D"/>
      </a:dk1>
      <a:lt1>
        <a:srgbClr val="0084FF"/>
      </a:lt1>
      <a:dk2>
        <a:srgbClr val="00FFD5"/>
      </a:dk2>
      <a:lt2>
        <a:srgbClr val="FAFAFA"/>
      </a:lt2>
      <a:accent1>
        <a:srgbClr val="FAFAFA"/>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1523</Words>
  <Application>Microsoft Office PowerPoint</Application>
  <PresentationFormat>On-screen Show (16:9)</PresentationFormat>
  <Paragraphs>95</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Righteous</vt:lpstr>
      <vt:lpstr>Arial</vt:lpstr>
      <vt:lpstr>Wingdings</vt:lpstr>
      <vt:lpstr>Spartan</vt:lpstr>
      <vt:lpstr>Bebas Neue</vt:lpstr>
      <vt:lpstr>Data Science Company Profile by Slidesgo</vt:lpstr>
      <vt:lpstr>Replikacijakod MongoDB skladišta podataka</vt:lpstr>
      <vt:lpstr>1. Replikacija</vt:lpstr>
      <vt:lpstr>Primarni replika set-Master</vt:lpstr>
      <vt:lpstr>Sekundarni replika set-Slave</vt:lpstr>
      <vt:lpstr>Arbitražni čvor</vt:lpstr>
      <vt:lpstr>Izbor novog primarnog čvora</vt:lpstr>
      <vt:lpstr>Sekundarni čvor sa prioritetom 0</vt:lpstr>
      <vt:lpstr>Skupovi replika raspoređeni u dva ili više centara podataka </vt:lpstr>
      <vt:lpstr>02.</vt:lpstr>
      <vt:lpstr>Izbor izvora sinhronizacije</vt:lpstr>
      <vt:lpstr>Write concern</vt:lpstr>
      <vt:lpstr>Reading preference</vt:lpstr>
      <vt:lpstr>Praktični deo</vt:lpstr>
      <vt:lpstr>Praktični deo</vt:lpstr>
      <vt:lpstr>Praktični deo</vt:lpstr>
      <vt:lpstr>Praktični deo</vt:lpstr>
      <vt:lpstr>Praktični deo</vt:lpstr>
      <vt:lpstr>Praktični deo</vt:lpstr>
      <vt:lpstr>Hvala na pažnji!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Replikacijakod MongoDB skladišta podataka</dc:title>
  <dc:creator>Andrea</dc:creator>
  <cp:lastModifiedBy>Windows User</cp:lastModifiedBy>
  <cp:revision>35</cp:revision>
  <dcterms:modified xsi:type="dcterms:W3CDTF">2023-05-23T18:37:34Z</dcterms:modified>
</cp:coreProperties>
</file>